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364" r:id="rId4"/>
    <p:sldId id="365" r:id="rId5"/>
    <p:sldId id="366" r:id="rId6"/>
    <p:sldId id="367" r:id="rId7"/>
    <p:sldId id="291" r:id="rId8"/>
    <p:sldId id="3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7" autoAdjust="0"/>
    <p:restoredTop sz="94660"/>
  </p:normalViewPr>
  <p:slideViewPr>
    <p:cSldViewPr>
      <p:cViewPr varScale="1">
        <p:scale>
          <a:sx n="87" d="100"/>
          <a:sy n="87" d="100"/>
        </p:scale>
        <p:origin x="17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85F8E-F516-4312-BD09-E718CC12837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2B84E-FE5C-405A-AA58-3906A9F22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68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5997A-FA51-4B80-8676-1FBC8F181BF6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264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255-DAA1-4907-8534-8708019B3093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608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E1F3-12C6-4390-A99E-3AC986F7D9E8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711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50BB-6934-4B05-AA47-EC8584F25F3E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486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EC35-D440-494B-A274-C10C61061392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286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A1CF-0ED0-4B33-BADE-43D87A2FC032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808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EE21-BEBE-4C63-A187-EC3CFCE9E77B}" type="datetime1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6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E53A-47E5-4390-A134-158CBC3CD751}" type="datetime1">
              <a:rPr lang="en-IE" smtClean="0"/>
              <a:t>24/08/2016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131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057D-EDE1-4C15-9E8E-83C2F5DAFCB2}" type="datetime1">
              <a:rPr lang="en-IE" smtClean="0"/>
              <a:t>24/08/2016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66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27D0-775D-45C3-A9E0-FD8F346ED01C}" type="datetime1">
              <a:rPr lang="en-IE" smtClean="0"/>
              <a:t>24/08/2016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49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988B-0ED1-4828-BF38-580EC4D48D34}" type="datetime1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874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63FA-F2D0-403F-A0C2-9CDA4C508C73}" type="datetime1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860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1569-6623-4067-8372-9EFED5B6113E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337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206680" cy="1470025"/>
          </a:xfrm>
        </p:spPr>
        <p:txBody>
          <a:bodyPr>
            <a:noAutofit/>
          </a:bodyPr>
          <a:lstStyle/>
          <a:p>
            <a:r>
              <a:rPr lang="en-US" sz="66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Géineolaíocht</a:t>
            </a:r>
            <a:r>
              <a:rPr lang="en-US" sz="6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6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6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(1)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Éagsúlacht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&amp;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Sócháin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(2)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Éabhlóid</a:t>
            </a:r>
            <a:endParaRPr lang="en-IE" sz="6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933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7747" y="944355"/>
            <a:ext cx="8233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D60093"/>
                </a:solidFill>
                <a:cs typeface="Calibri" pitchFamily="34" charset="0"/>
              </a:rPr>
              <a:t>Oidhreacht</a:t>
            </a:r>
            <a:r>
              <a:rPr lang="en-US" sz="3600" b="1" dirty="0">
                <a:solidFill>
                  <a:srgbClr val="D60093"/>
                </a:solidFill>
                <a:cs typeface="Calibri" pitchFamily="34" charset="0"/>
              </a:rPr>
              <a:t>:</a:t>
            </a:r>
            <a:r>
              <a:rPr lang="en-US" sz="3600" dirty="0">
                <a:solidFill>
                  <a:srgbClr val="D60093"/>
                </a:solidFill>
                <a:cs typeface="Calibri" pitchFamily="34" charset="0"/>
              </a:rPr>
              <a:t> </a:t>
            </a:r>
            <a:r>
              <a:rPr lang="en-US" sz="3600" dirty="0">
                <a:cs typeface="Calibri" pitchFamily="34" charset="0"/>
              </a:rPr>
              <a:t>an </a:t>
            </a:r>
            <a:r>
              <a:rPr lang="en-US" sz="3600" dirty="0" err="1">
                <a:cs typeface="Calibri" pitchFamily="34" charset="0"/>
              </a:rPr>
              <a:t>chaoi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ina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dtugann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orgánach</a:t>
            </a:r>
            <a:r>
              <a:rPr lang="en-US" sz="3600" dirty="0">
                <a:cs typeface="Calibri" pitchFamily="34" charset="0"/>
              </a:rPr>
              <a:t> </a:t>
            </a:r>
          </a:p>
          <a:p>
            <a:r>
              <a:rPr lang="en-US" sz="3600" dirty="0" err="1">
                <a:cs typeface="Calibri" pitchFamily="34" charset="0"/>
              </a:rPr>
              <a:t>tréithe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ar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aghaidh</a:t>
            </a:r>
            <a:r>
              <a:rPr lang="en-US" sz="3600" dirty="0">
                <a:cs typeface="Calibri" pitchFamily="34" charset="0"/>
              </a:rPr>
              <a:t> ó </a:t>
            </a:r>
            <a:r>
              <a:rPr lang="en-US" sz="3600" dirty="0" err="1">
                <a:cs typeface="Calibri" pitchFamily="34" charset="0"/>
              </a:rPr>
              <a:t>ghlúin</a:t>
            </a:r>
            <a:r>
              <a:rPr lang="en-US" sz="3600" dirty="0">
                <a:cs typeface="Calibri" pitchFamily="34" charset="0"/>
              </a:rPr>
              <a:t> go </a:t>
            </a:r>
            <a:r>
              <a:rPr lang="en-US" sz="3600" dirty="0" err="1">
                <a:cs typeface="Calibri" pitchFamily="34" charset="0"/>
              </a:rPr>
              <a:t>glúin</a:t>
            </a:r>
            <a:r>
              <a:rPr lang="en-US" sz="3600" dirty="0">
                <a:cs typeface="Calibri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80555"/>
            <a:ext cx="3240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D60093"/>
                </a:solidFill>
                <a:cs typeface="Calibri" pitchFamily="34" charset="0"/>
              </a:rPr>
              <a:t>Éagsúlacht</a:t>
            </a:r>
            <a:r>
              <a:rPr lang="en-US" sz="3600" b="1" dirty="0">
                <a:solidFill>
                  <a:srgbClr val="D60093"/>
                </a:solidFill>
                <a:cs typeface="Calibri" pitchFamily="34" charset="0"/>
              </a:rPr>
              <a:t>: </a:t>
            </a:r>
            <a:r>
              <a:rPr lang="en-US" sz="3600" dirty="0" err="1">
                <a:cs typeface="Calibri" pitchFamily="34" charset="0"/>
              </a:rPr>
              <a:t>na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difríochtaí</a:t>
            </a:r>
            <a:r>
              <a:rPr lang="en-US" sz="3600" dirty="0">
                <a:cs typeface="Calibri" pitchFamily="34" charset="0"/>
              </a:rPr>
              <a:t> a </a:t>
            </a:r>
            <a:r>
              <a:rPr lang="en-US" sz="3600" dirty="0" err="1">
                <a:cs typeface="Calibri" pitchFamily="34" charset="0"/>
              </a:rPr>
              <a:t>bhíonn</a:t>
            </a:r>
            <a:r>
              <a:rPr lang="en-US" sz="3600" dirty="0">
                <a:cs typeface="Calibri" pitchFamily="34" charset="0"/>
              </a:rPr>
              <a:t> le </a:t>
            </a:r>
            <a:r>
              <a:rPr lang="en-US" sz="3600" dirty="0" err="1">
                <a:cs typeface="Calibri" pitchFamily="34" charset="0"/>
              </a:rPr>
              <a:t>feicéail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idir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bhaill</a:t>
            </a:r>
            <a:r>
              <a:rPr lang="en-US" sz="3600" dirty="0">
                <a:cs typeface="Calibri" pitchFamily="34" charset="0"/>
              </a:rPr>
              <a:t>  den </a:t>
            </a:r>
            <a:r>
              <a:rPr lang="en-US" sz="3600" i="1" dirty="0" err="1">
                <a:cs typeface="Calibri" pitchFamily="34" charset="0"/>
              </a:rPr>
              <a:t>speiceas</a:t>
            </a:r>
            <a:r>
              <a:rPr lang="en-US" sz="3600" i="1" dirty="0">
                <a:cs typeface="Calibri" pitchFamily="34" charset="0"/>
              </a:rPr>
              <a:t> </a:t>
            </a:r>
            <a:r>
              <a:rPr lang="en-US" sz="3600" i="1" dirty="0" err="1">
                <a:cs typeface="Calibri" pitchFamily="34" charset="0"/>
              </a:rPr>
              <a:t>céanna</a:t>
            </a:r>
            <a:r>
              <a:rPr lang="en-US" sz="3600" i="1" dirty="0">
                <a:cs typeface="Calibri" pitchFamily="34" charset="0"/>
              </a:rPr>
              <a:t>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34034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FF0000"/>
                </a:solidFill>
                <a:cs typeface="Calibri" pitchFamily="34" charset="0"/>
              </a:rPr>
              <a:t>(1)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928" y="4940819"/>
            <a:ext cx="4560897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ga-IE" b="1" dirty="0"/>
              <a:t>Tá </a:t>
            </a:r>
            <a:r>
              <a:rPr lang="en-IE" b="1" dirty="0" err="1"/>
              <a:t>c</a:t>
            </a:r>
            <a:r>
              <a:rPr lang="en-IE" b="1" dirty="0" err="1">
                <a:effectLst/>
              </a:rPr>
              <a:t>osúlachtaí</a:t>
            </a:r>
            <a:r>
              <a:rPr lang="en-IE" b="1" dirty="0">
                <a:effectLst/>
              </a:rPr>
              <a:t> </a:t>
            </a:r>
            <a:r>
              <a:rPr lang="en-IE" b="1" dirty="0" err="1">
                <a:effectLst/>
              </a:rPr>
              <a:t>idir</a:t>
            </a:r>
            <a:r>
              <a:rPr lang="en-IE" b="1" dirty="0">
                <a:effectLst/>
              </a:rPr>
              <a:t> an </a:t>
            </a:r>
            <a:r>
              <a:rPr lang="en-IE" b="1" dirty="0" err="1"/>
              <a:t>Banphrionsa</a:t>
            </a:r>
            <a:r>
              <a:rPr lang="en-IE" b="1" dirty="0"/>
              <a:t> </a:t>
            </a:r>
            <a:r>
              <a:rPr lang="en-IE" b="1" dirty="0">
                <a:effectLst/>
              </a:rPr>
              <a:t>Mary (1867-1953) &amp; an </a:t>
            </a:r>
            <a:r>
              <a:rPr lang="en-IE" b="1" dirty="0" err="1">
                <a:effectLst/>
              </a:rPr>
              <a:t>Prionsa</a:t>
            </a:r>
            <a:r>
              <a:rPr lang="en-IE" b="1" dirty="0">
                <a:effectLst/>
              </a:rPr>
              <a:t> Harry, (mac le mac </a:t>
            </a:r>
            <a:r>
              <a:rPr lang="en-IE" b="1" dirty="0" err="1">
                <a:effectLst/>
              </a:rPr>
              <a:t>garpháiste</a:t>
            </a:r>
            <a:r>
              <a:rPr lang="en-IE" b="1" dirty="0">
                <a:effectLst/>
              </a:rPr>
              <a:t>)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2</a:t>
            </a:fld>
            <a:endParaRPr lang="en-IE"/>
          </a:p>
        </p:txBody>
      </p:sp>
      <p:pic>
        <p:nvPicPr>
          <p:cNvPr id="1026" name="Picture 2" descr="http://thumbs4.dreamstime.com/x/prince-harry-252135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246" y="2320918"/>
            <a:ext cx="1682473" cy="21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45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3</a:t>
            </a:fld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316776" y="552879"/>
            <a:ext cx="813690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u="sng" dirty="0"/>
              <a:t>2 Na </a:t>
            </a:r>
            <a:r>
              <a:rPr lang="en-IE" sz="3200" u="sng" dirty="0" err="1"/>
              <a:t>tosca</a:t>
            </a:r>
            <a:r>
              <a:rPr lang="en-IE" sz="3200" u="sng" dirty="0"/>
              <a:t> is </a:t>
            </a:r>
            <a:r>
              <a:rPr lang="en-IE" sz="3200" u="sng" dirty="0" err="1"/>
              <a:t>cúis</a:t>
            </a:r>
            <a:r>
              <a:rPr lang="en-IE" sz="3200" u="sng" dirty="0"/>
              <a:t> le </a:t>
            </a:r>
            <a:r>
              <a:rPr lang="en-IE" sz="3200" u="sng" dirty="0" err="1"/>
              <a:t>héagsúlacht</a:t>
            </a:r>
            <a:r>
              <a:rPr lang="en-IE" sz="3200" u="sng" dirty="0"/>
              <a:t>:</a:t>
            </a:r>
          </a:p>
          <a:p>
            <a:endParaRPr lang="en-IE" sz="3200" u="sng" dirty="0"/>
          </a:p>
          <a:p>
            <a:pPr marL="342900" indent="-342900">
              <a:buAutoNum type="arabicPeriod"/>
            </a:pPr>
            <a:r>
              <a:rPr lang="en-IE" sz="3200" b="1" dirty="0" err="1">
                <a:solidFill>
                  <a:srgbClr val="D60093"/>
                </a:solidFill>
              </a:rPr>
              <a:t>Atáirgeadh</a:t>
            </a:r>
            <a:r>
              <a:rPr lang="en-IE" sz="3200" b="1" dirty="0">
                <a:solidFill>
                  <a:srgbClr val="D60093"/>
                </a:solidFill>
              </a:rPr>
              <a:t> </a:t>
            </a:r>
            <a:r>
              <a:rPr lang="en-IE" sz="3200" b="1" dirty="0" err="1">
                <a:solidFill>
                  <a:srgbClr val="D60093"/>
                </a:solidFill>
              </a:rPr>
              <a:t>Gnéasach</a:t>
            </a:r>
            <a:r>
              <a:rPr lang="en-IE" sz="3200" b="1" dirty="0">
                <a:solidFill>
                  <a:srgbClr val="D60093"/>
                </a:solidFill>
              </a:rPr>
              <a:t>: </a:t>
            </a:r>
          </a:p>
          <a:p>
            <a:r>
              <a:rPr lang="en-IE" sz="2800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IE" sz="2800" dirty="0">
                <a:solidFill>
                  <a:srgbClr val="0070C0"/>
                </a:solidFill>
              </a:rPr>
              <a:t>De </a:t>
            </a:r>
            <a:r>
              <a:rPr lang="en-IE" sz="2800" dirty="0" err="1">
                <a:solidFill>
                  <a:srgbClr val="0070C0"/>
                </a:solidFill>
              </a:rPr>
              <a:t>bharr</a:t>
            </a:r>
            <a:r>
              <a:rPr lang="en-IE" sz="2800" dirty="0">
                <a:solidFill>
                  <a:srgbClr val="0070C0"/>
                </a:solidFill>
              </a:rPr>
              <a:t> </a:t>
            </a:r>
            <a:r>
              <a:rPr lang="en-IE" sz="2800" dirty="0" err="1">
                <a:solidFill>
                  <a:srgbClr val="0070C0"/>
                </a:solidFill>
              </a:rPr>
              <a:t>méóise</a:t>
            </a:r>
            <a:endParaRPr lang="en-IE" sz="28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/>
              <a:t>I </a:t>
            </a:r>
            <a:r>
              <a:rPr lang="en-IE" sz="3200" dirty="0" err="1"/>
              <a:t>rith</a:t>
            </a:r>
            <a:r>
              <a:rPr lang="en-IE" sz="3200" dirty="0"/>
              <a:t> </a:t>
            </a:r>
            <a:r>
              <a:rPr lang="en-IE" sz="3200" dirty="0" err="1"/>
              <a:t>méóise</a:t>
            </a:r>
            <a:r>
              <a:rPr lang="en-IE" sz="3200" dirty="0"/>
              <a:t>, </a:t>
            </a:r>
            <a:r>
              <a:rPr lang="en-IE" sz="3200" dirty="0" err="1"/>
              <a:t>faigheann</a:t>
            </a:r>
            <a:r>
              <a:rPr lang="en-IE" sz="3200" dirty="0"/>
              <a:t> </a:t>
            </a:r>
          </a:p>
          <a:p>
            <a:r>
              <a:rPr lang="en-IE" sz="3200" dirty="0" err="1"/>
              <a:t>gach</a:t>
            </a:r>
            <a:r>
              <a:rPr lang="en-IE" sz="3200" dirty="0"/>
              <a:t> </a:t>
            </a:r>
            <a:r>
              <a:rPr lang="en-IE" sz="3200" dirty="0" err="1"/>
              <a:t>gaiméit</a:t>
            </a:r>
            <a:r>
              <a:rPr lang="en-IE" sz="3200" dirty="0"/>
              <a:t> </a:t>
            </a:r>
            <a:r>
              <a:rPr lang="en-IE" sz="3200" dirty="0" err="1"/>
              <a:t>crómasóm</a:t>
            </a:r>
            <a:r>
              <a:rPr lang="en-IE" sz="3200" dirty="0"/>
              <a:t> </a:t>
            </a:r>
          </a:p>
          <a:p>
            <a:r>
              <a:rPr lang="en-IE" sz="3200" dirty="0" err="1"/>
              <a:t>amháin</a:t>
            </a:r>
            <a:r>
              <a:rPr lang="en-IE" sz="3200" dirty="0"/>
              <a:t> as </a:t>
            </a:r>
            <a:r>
              <a:rPr lang="en-IE" sz="3200" dirty="0" err="1"/>
              <a:t>gach</a:t>
            </a:r>
            <a:r>
              <a:rPr lang="en-IE" sz="3200" dirty="0"/>
              <a:t> </a:t>
            </a:r>
            <a:r>
              <a:rPr lang="en-IE" sz="3200" dirty="0" err="1"/>
              <a:t>péire</a:t>
            </a:r>
            <a:r>
              <a:rPr lang="en-IE" sz="3200" dirty="0"/>
              <a:t> </a:t>
            </a:r>
            <a:r>
              <a:rPr lang="en-IE" sz="3200" dirty="0" err="1"/>
              <a:t>cr</a:t>
            </a:r>
            <a:r>
              <a:rPr lang="ga-IE" sz="3200" dirty="0"/>
              <a:t>ó</a:t>
            </a:r>
            <a:r>
              <a:rPr lang="en-IE" sz="3200" dirty="0" err="1"/>
              <a:t>masóm</a:t>
            </a:r>
            <a:r>
              <a:rPr lang="en-IE" sz="3200" dirty="0"/>
              <a:t>. </a:t>
            </a:r>
          </a:p>
          <a:p>
            <a:r>
              <a:rPr lang="en-IE" sz="3200" dirty="0" err="1"/>
              <a:t>Tá</a:t>
            </a:r>
            <a:r>
              <a:rPr lang="en-IE" sz="3200" dirty="0"/>
              <a:t> </a:t>
            </a:r>
            <a:r>
              <a:rPr lang="en-IE" sz="3200" dirty="0" err="1"/>
              <a:t>sé</a:t>
            </a:r>
            <a:r>
              <a:rPr lang="en-IE" sz="3200" dirty="0"/>
              <a:t> </a:t>
            </a:r>
            <a:r>
              <a:rPr lang="en-IE" sz="3200" dirty="0" err="1"/>
              <a:t>randamach</a:t>
            </a:r>
            <a:r>
              <a:rPr lang="en-IE" sz="3200" dirty="0"/>
              <a:t> </a:t>
            </a:r>
            <a:r>
              <a:rPr lang="en-IE" sz="3200" dirty="0" err="1"/>
              <a:t>cé</a:t>
            </a:r>
            <a:r>
              <a:rPr lang="ga-IE" sz="3200" dirty="0"/>
              <a:t> acu </a:t>
            </a:r>
            <a:r>
              <a:rPr lang="en-IE" sz="3200" dirty="0"/>
              <a:t> </a:t>
            </a:r>
          </a:p>
          <a:p>
            <a:r>
              <a:rPr lang="en-IE" sz="3200" dirty="0" err="1"/>
              <a:t>cr</a:t>
            </a:r>
            <a:r>
              <a:rPr lang="ga-IE" sz="3200" dirty="0"/>
              <a:t>ó</a:t>
            </a:r>
            <a:r>
              <a:rPr lang="en-IE" sz="3200" dirty="0" err="1"/>
              <a:t>masóm</a:t>
            </a:r>
            <a:r>
              <a:rPr lang="en-IE" sz="3200" dirty="0"/>
              <a:t> a </a:t>
            </a:r>
            <a:r>
              <a:rPr lang="ga-IE" sz="3200" dirty="0"/>
              <a:t>rachaidh</a:t>
            </a:r>
            <a:r>
              <a:rPr lang="en-IE" sz="3200" dirty="0"/>
              <a:t> </a:t>
            </a:r>
            <a:r>
              <a:rPr lang="en-IE" sz="3200" dirty="0" err="1"/>
              <a:t>i</a:t>
            </a:r>
            <a:r>
              <a:rPr lang="ga-IE" sz="3200" dirty="0" err="1"/>
              <a:t>steach</a:t>
            </a:r>
            <a:endParaRPr lang="ga-IE" sz="3200" dirty="0"/>
          </a:p>
          <a:p>
            <a:r>
              <a:rPr lang="ga-IE" sz="3200" dirty="0"/>
              <a:t>i </a:t>
            </a:r>
            <a:r>
              <a:rPr lang="en-IE" sz="3200" dirty="0" err="1"/>
              <a:t>ngaiméit</a:t>
            </a:r>
            <a:r>
              <a:rPr lang="en-IE" sz="3200" dirty="0"/>
              <a:t>.</a:t>
            </a:r>
          </a:p>
          <a:p>
            <a:r>
              <a:rPr lang="en-IE" sz="2800" dirty="0"/>
              <a:t>(2²³ </a:t>
            </a:r>
            <a:r>
              <a:rPr lang="en-IE" sz="2800" dirty="0" err="1"/>
              <a:t>teaglaim</a:t>
            </a:r>
            <a:r>
              <a:rPr lang="en-IE" sz="2800" dirty="0"/>
              <a:t> </a:t>
            </a:r>
            <a:r>
              <a:rPr lang="en-IE" sz="2800" dirty="0" err="1"/>
              <a:t>fhéidearthach</a:t>
            </a:r>
            <a:r>
              <a:rPr lang="ga-IE" sz="2800" dirty="0"/>
              <a:t>a</a:t>
            </a:r>
            <a:r>
              <a:rPr lang="en-IE" sz="2800" dirty="0"/>
              <a:t>!)</a:t>
            </a:r>
          </a:p>
          <a:p>
            <a:endParaRPr lang="en-IE" dirty="0"/>
          </a:p>
        </p:txBody>
      </p:sp>
      <p:pic>
        <p:nvPicPr>
          <p:cNvPr id="1026" name="Picture 2" descr="http://thumb7.shutterstock.com/display_pic_with_logo/65904/298975655/stock-photo-medically-accurate-illustration-of-the-testicles-29897565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08"/>
          <a:stretch/>
        </p:blipFill>
        <p:spPr bwMode="auto">
          <a:xfrm>
            <a:off x="5724128" y="1340769"/>
            <a:ext cx="321945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64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4</a:t>
            </a:fld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406280" y="1196752"/>
            <a:ext cx="82805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4000" b="1" dirty="0">
                <a:solidFill>
                  <a:srgbClr val="D60093"/>
                </a:solidFill>
                <a:latin typeface="+mj-lt"/>
              </a:rPr>
              <a:t>2.Sóchán</a:t>
            </a:r>
            <a:r>
              <a:rPr lang="en-US" sz="4000" dirty="0">
                <a:latin typeface="+mj-lt"/>
              </a:rPr>
              <a:t>:</a:t>
            </a:r>
            <a:endParaRPr lang="en-US" sz="4000" dirty="0">
              <a:latin typeface="+mj-lt"/>
              <a:cs typeface="Comic Sans MS"/>
            </a:endParaRPr>
          </a:p>
          <a:p>
            <a:pPr marL="457200" indent="-457200">
              <a:buFont typeface="Wingdings"/>
              <a:buChar char="à"/>
            </a:pPr>
            <a:r>
              <a:rPr lang="en-US" sz="2800" dirty="0" err="1">
                <a:solidFill>
                  <a:srgbClr val="0070C0"/>
                </a:solidFill>
                <a:latin typeface="+mj-lt"/>
                <a:cs typeface="Comic Sans MS"/>
              </a:rPr>
              <a:t>Athrú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+mj-lt"/>
                <a:cs typeface="Comic Sans MS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+mj-lt"/>
                <a:cs typeface="Comic Sans MS"/>
              </a:rPr>
              <a:t>struchtúr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+mj-lt"/>
                <a:cs typeface="Comic Sans MS"/>
              </a:rPr>
              <a:t>Géine</a:t>
            </a:r>
            <a:r>
              <a:rPr lang="en-US" sz="2800" b="1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</a:p>
          <a:p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   </a:t>
            </a:r>
            <a:r>
              <a:rPr lang="en-US" sz="2800" dirty="0" err="1">
                <a:solidFill>
                  <a:srgbClr val="0070C0"/>
                </a:solidFill>
                <a:latin typeface="+mj-lt"/>
                <a:cs typeface="Comic Sans MS"/>
              </a:rPr>
              <a:t>nó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+mj-lt"/>
                <a:cs typeface="Comic Sans MS"/>
              </a:rPr>
              <a:t>Crómasóim</a:t>
            </a:r>
            <a:r>
              <a:rPr lang="en-US" sz="2800" b="1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(DNA).</a:t>
            </a:r>
          </a:p>
          <a:p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Is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féidir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 le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sócháin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tarlú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ar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 2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shlí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B050"/>
                </a:solidFill>
                <a:latin typeface="+mj-lt"/>
                <a:cs typeface="Comic Sans MS"/>
              </a:rPr>
              <a:t>oidhreachtúil</a:t>
            </a:r>
            <a:r>
              <a:rPr lang="en-US" sz="2800" dirty="0">
                <a:solidFill>
                  <a:srgbClr val="00B050"/>
                </a:solidFill>
                <a:latin typeface="+mj-lt"/>
                <a:cs typeface="Comic Sans MS"/>
              </a:rPr>
              <a:t> (</a:t>
            </a:r>
            <a:r>
              <a:rPr lang="en-US" sz="2400" dirty="0">
                <a:solidFill>
                  <a:srgbClr val="00B050"/>
                </a:solidFill>
                <a:latin typeface="+mj-lt"/>
                <a:cs typeface="Comic Sans MS"/>
              </a:rPr>
              <a:t>ó </a:t>
            </a:r>
            <a:r>
              <a:rPr lang="en-US" sz="2400" dirty="0" err="1">
                <a:solidFill>
                  <a:srgbClr val="00B050"/>
                </a:solidFill>
                <a:latin typeface="+mj-lt"/>
                <a:cs typeface="Comic Sans MS"/>
              </a:rPr>
              <a:t>thuismitheoir</a:t>
            </a:r>
            <a:r>
              <a:rPr lang="en-US" sz="2400" dirty="0">
                <a:solidFill>
                  <a:srgbClr val="00B050"/>
                </a:solidFill>
                <a:latin typeface="+mj-lt"/>
                <a:cs typeface="Comic Sans MS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B050"/>
                </a:solidFill>
                <a:latin typeface="+mj-lt"/>
                <a:cs typeface="Comic Sans MS"/>
              </a:rPr>
              <a:t>de </a:t>
            </a:r>
            <a:r>
              <a:rPr lang="en-US" sz="2800" dirty="0" err="1">
                <a:solidFill>
                  <a:srgbClr val="00B050"/>
                </a:solidFill>
                <a:latin typeface="+mj-lt"/>
                <a:cs typeface="Comic Sans MS"/>
              </a:rPr>
              <a:t>bharr</a:t>
            </a:r>
            <a:r>
              <a:rPr lang="en-US" sz="2800" dirty="0">
                <a:solidFill>
                  <a:srgbClr val="00B050"/>
                </a:solidFill>
                <a:latin typeface="+mj-lt"/>
                <a:cs typeface="Comic Sans MS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+mj-lt"/>
                <a:cs typeface="Comic Sans MS"/>
              </a:rPr>
              <a:t>só-ghinigh</a:t>
            </a:r>
            <a:r>
              <a:rPr lang="en-US" sz="2800" dirty="0">
                <a:solidFill>
                  <a:srgbClr val="00B050"/>
                </a:solidFill>
                <a:latin typeface="+mj-lt"/>
                <a:cs typeface="Comic Sans MS"/>
              </a:rPr>
              <a:t> </a:t>
            </a:r>
            <a:r>
              <a:rPr lang="ga-IE" sz="2800" dirty="0">
                <a:solidFill>
                  <a:srgbClr val="00B050"/>
                </a:solidFill>
                <a:latin typeface="+mj-lt"/>
                <a:cs typeface="Comic Sans MS"/>
              </a:rPr>
              <a:t>    </a:t>
            </a:r>
            <a:r>
              <a:rPr lang="en-US" sz="1200" dirty="0">
                <a:latin typeface="+mj-lt"/>
                <a:cs typeface="Comic Sans MS"/>
              </a:rPr>
              <a:t>(</a:t>
            </a:r>
            <a:r>
              <a:rPr lang="en-US" sz="1200" dirty="0" err="1">
                <a:latin typeface="+mj-lt"/>
                <a:cs typeface="Comic Sans MS"/>
              </a:rPr>
              <a:t>só-ghineach</a:t>
            </a:r>
            <a:r>
              <a:rPr lang="en-US" sz="1200" dirty="0">
                <a:latin typeface="+mj-lt"/>
                <a:cs typeface="Comic Sans MS"/>
              </a:rPr>
              <a:t>(a) = mutagen(s))</a:t>
            </a:r>
          </a:p>
          <a:p>
            <a:endParaRPr lang="en-US" sz="2800" dirty="0">
              <a:solidFill>
                <a:srgbClr val="FF0000"/>
              </a:solidFill>
              <a:latin typeface="+mj-lt"/>
              <a:cs typeface="Comic Sans MS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+mj-lt"/>
                <a:cs typeface="Comic Sans MS"/>
              </a:rPr>
              <a:t>Samplaí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Comic Sans MS"/>
              </a:rPr>
              <a:t> de </a:t>
            </a:r>
            <a:r>
              <a:rPr lang="en-US" sz="2800" dirty="0" err="1">
                <a:solidFill>
                  <a:srgbClr val="FF0000"/>
                </a:solidFill>
                <a:latin typeface="+mj-lt"/>
                <a:cs typeface="Comic Sans MS"/>
              </a:rPr>
              <a:t>shó-ghineacha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Comic Sans MS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j-lt"/>
                <a:cs typeface="Comic Sans MS"/>
              </a:rPr>
              <a:t>Toitíní</a:t>
            </a:r>
            <a:endParaRPr lang="en-US" sz="2800" dirty="0">
              <a:latin typeface="+mj-lt"/>
              <a:cs typeface="Comic Sans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Comic Sans MS"/>
              </a:rPr>
              <a:t>X-</a:t>
            </a:r>
            <a:r>
              <a:rPr lang="en-US" sz="2800" dirty="0" err="1">
                <a:latin typeface="+mj-lt"/>
                <a:cs typeface="Comic Sans MS"/>
              </a:rPr>
              <a:t>ghathanna</a:t>
            </a:r>
            <a:endParaRPr lang="en-US" sz="2800" dirty="0">
              <a:latin typeface="+mj-lt"/>
              <a:cs typeface="Comic Sans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j-lt"/>
                <a:cs typeface="Comic Sans MS"/>
              </a:rPr>
              <a:t>Substaintí</a:t>
            </a:r>
            <a:r>
              <a:rPr lang="en-US" sz="2800" dirty="0">
                <a:latin typeface="+mj-lt"/>
                <a:cs typeface="Comic Sans MS"/>
              </a:rPr>
              <a:t> </a:t>
            </a:r>
            <a:r>
              <a:rPr lang="en-US" sz="2800" dirty="0" err="1">
                <a:latin typeface="+mj-lt"/>
                <a:cs typeface="Comic Sans MS"/>
              </a:rPr>
              <a:t>Radaighníomhacha</a:t>
            </a:r>
            <a:r>
              <a:rPr lang="en-US" sz="2800" dirty="0">
                <a:latin typeface="+mj-lt"/>
                <a:cs typeface="Comic Sans MS"/>
              </a:rPr>
              <a:t>…</a:t>
            </a:r>
          </a:p>
        </p:txBody>
      </p:sp>
      <p:pic>
        <p:nvPicPr>
          <p:cNvPr id="3074" name="Picture 2" descr="http://thumbs7.dreamstime.com/x/chromosome-digital-illustration-digital-background-343887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260649"/>
            <a:ext cx="3425391" cy="235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5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5</a:t>
            </a:fld>
            <a:endParaRPr lang="en-IE"/>
          </a:p>
        </p:txBody>
      </p:sp>
      <p:sp>
        <p:nvSpPr>
          <p:cNvPr id="3" name="TextBox 2"/>
          <p:cNvSpPr txBox="1"/>
          <p:nvPr/>
        </p:nvSpPr>
        <p:spPr>
          <a:xfrm>
            <a:off x="179512" y="620688"/>
            <a:ext cx="51129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u="sng" dirty="0" err="1"/>
              <a:t>Sócháin</a:t>
            </a:r>
            <a:r>
              <a:rPr lang="en-IE" sz="3200" u="sng" dirty="0"/>
              <a:t> </a:t>
            </a:r>
            <a:r>
              <a:rPr lang="en-IE" sz="3200" u="sng" dirty="0" err="1"/>
              <a:t>faoi</a:t>
            </a:r>
            <a:r>
              <a:rPr lang="en-IE" sz="3200" u="sng" dirty="0"/>
              <a:t> 2 </a:t>
            </a:r>
            <a:r>
              <a:rPr lang="en-IE" sz="3200" u="sng" dirty="0" err="1"/>
              <a:t>cheannteideal</a:t>
            </a:r>
            <a:r>
              <a:rPr lang="en-IE" sz="3200" u="sng" dirty="0"/>
              <a:t>:</a:t>
            </a:r>
            <a:endParaRPr lang="en-IE" dirty="0"/>
          </a:p>
          <a:p>
            <a:endParaRPr lang="en-IE" sz="2800" b="1" dirty="0">
              <a:solidFill>
                <a:srgbClr val="D60093"/>
              </a:solidFill>
            </a:endParaRPr>
          </a:p>
          <a:p>
            <a:pPr marL="514350" indent="-514350">
              <a:buAutoNum type="alphaLcParenBoth"/>
            </a:pPr>
            <a:r>
              <a:rPr lang="en-IE" sz="2800" b="1" dirty="0" err="1">
                <a:solidFill>
                  <a:srgbClr val="D60093"/>
                </a:solidFill>
              </a:rPr>
              <a:t>Sócháin</a:t>
            </a:r>
            <a:r>
              <a:rPr lang="en-IE" sz="2800" b="1" dirty="0">
                <a:solidFill>
                  <a:srgbClr val="D60093"/>
                </a:solidFill>
              </a:rPr>
              <a:t> </a:t>
            </a:r>
            <a:r>
              <a:rPr lang="en-IE" sz="2800" b="1" dirty="0" err="1">
                <a:solidFill>
                  <a:srgbClr val="D60093"/>
                </a:solidFill>
              </a:rPr>
              <a:t>Ghéine</a:t>
            </a:r>
            <a:r>
              <a:rPr lang="en-IE" sz="2800" b="1" dirty="0">
                <a:solidFill>
                  <a:srgbClr val="D60093"/>
                </a:solidFill>
              </a:rPr>
              <a:t>: </a:t>
            </a:r>
            <a:r>
              <a:rPr lang="en-US" sz="2800" b="1" dirty="0" err="1">
                <a:cs typeface="Comic Sans MS"/>
              </a:rPr>
              <a:t>athruithe</a:t>
            </a:r>
            <a:r>
              <a:rPr lang="en-US" sz="2800" b="1" dirty="0">
                <a:cs typeface="Comic Sans MS"/>
              </a:rPr>
              <a:t> </a:t>
            </a:r>
            <a:r>
              <a:rPr lang="en-US" sz="2800" b="1" dirty="0" err="1">
                <a:cs typeface="Comic Sans MS"/>
              </a:rPr>
              <a:t>i</a:t>
            </a:r>
            <a:r>
              <a:rPr lang="en-US" sz="2800" b="1" dirty="0">
                <a:cs typeface="Comic Sans MS"/>
              </a:rPr>
              <a:t> </a:t>
            </a:r>
            <a:r>
              <a:rPr lang="en-US" sz="2800" b="1" dirty="0" err="1">
                <a:cs typeface="Comic Sans MS"/>
              </a:rPr>
              <a:t>struchtúr</a:t>
            </a:r>
            <a:r>
              <a:rPr lang="en-US" sz="2800" b="1" dirty="0">
                <a:cs typeface="Comic Sans MS"/>
              </a:rPr>
              <a:t> </a:t>
            </a:r>
            <a:r>
              <a:rPr lang="en-US" sz="2800" b="1" dirty="0" err="1">
                <a:cs typeface="Comic Sans MS"/>
              </a:rPr>
              <a:t>géine</a:t>
            </a:r>
            <a:r>
              <a:rPr lang="en-US" sz="2800" b="1" dirty="0">
                <a:cs typeface="Comic Sans MS"/>
              </a:rPr>
              <a:t> </a:t>
            </a:r>
            <a:r>
              <a:rPr lang="en-US" sz="2800" b="1" dirty="0" err="1">
                <a:cs typeface="Comic Sans MS"/>
              </a:rPr>
              <a:t>amháin</a:t>
            </a:r>
            <a:r>
              <a:rPr lang="en-US" sz="2800" b="1" dirty="0">
                <a:cs typeface="Comic Sans MS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m.sh </a:t>
            </a:r>
            <a:r>
              <a:rPr lang="en-US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Fiobróis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Chisteach</a:t>
            </a:r>
            <a:r>
              <a:rPr lang="en-US" sz="2800" b="1" dirty="0">
                <a:cs typeface="Comic Sans MS"/>
              </a:rPr>
              <a:t> </a:t>
            </a:r>
          </a:p>
          <a:p>
            <a:endParaRPr lang="en-US" sz="2800" b="1" dirty="0">
              <a:cs typeface="Comic Sans MS"/>
            </a:endParaRPr>
          </a:p>
          <a:p>
            <a:r>
              <a:rPr lang="en-US" sz="2800" b="1" dirty="0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(b)  </a:t>
            </a:r>
            <a:r>
              <a:rPr lang="en-US" sz="2800" b="1" dirty="0" err="1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Sócháin</a:t>
            </a:r>
            <a:r>
              <a:rPr lang="en-US" sz="2800" b="1" dirty="0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Chrómasómacha</a:t>
            </a:r>
            <a:r>
              <a:rPr lang="en-US" sz="2800" b="1" dirty="0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:</a:t>
            </a:r>
          </a:p>
          <a:p>
            <a:r>
              <a:rPr lang="en-US" sz="2800" dirty="0" err="1">
                <a:latin typeface="Calibri" panose="020F0502020204030204" pitchFamily="34" charset="0"/>
                <a:ea typeface="Comic Sans MS"/>
                <a:cs typeface="Comic Sans MS"/>
              </a:rPr>
              <a:t>Athrú</a:t>
            </a:r>
            <a:r>
              <a:rPr lang="en-US" sz="2800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omic Sans MS"/>
                <a:cs typeface="Comic Sans MS"/>
              </a:rPr>
              <a:t>i</a:t>
            </a:r>
            <a:r>
              <a:rPr lang="en-US" sz="2800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struchtúr</a:t>
            </a:r>
            <a:r>
              <a:rPr lang="en-US" sz="2800" b="1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ea typeface="Comic Sans MS"/>
                <a:cs typeface="Comic Sans MS"/>
              </a:rPr>
              <a:t>nó</a:t>
            </a:r>
            <a:r>
              <a:rPr lang="en-US" sz="2800" b="1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líon</a:t>
            </a:r>
            <a:r>
              <a:rPr lang="en-US" sz="2800" b="1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omic Sans MS"/>
                <a:cs typeface="Comic Sans MS"/>
              </a:rPr>
              <a:t>crómasóm</a:t>
            </a:r>
            <a:r>
              <a:rPr lang="en-US" sz="2800" dirty="0">
                <a:latin typeface="Calibri" panose="020F0502020204030204" pitchFamily="34" charset="0"/>
                <a:ea typeface="Comic Sans MS"/>
                <a:cs typeface="Comic Sans MS"/>
              </a:rPr>
              <a:t>. </a:t>
            </a:r>
          </a:p>
          <a:p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m.sh </a:t>
            </a:r>
            <a:r>
              <a:rPr lang="en-US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Siondróm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 Down</a:t>
            </a:r>
            <a:endParaRPr lang="en-US" sz="2800" b="1" dirty="0">
              <a:cs typeface="Comic Sans MS"/>
            </a:endParaRPr>
          </a:p>
          <a:p>
            <a:endParaRPr lang="en-US" sz="2800" b="1" dirty="0">
              <a:solidFill>
                <a:srgbClr val="FF0000"/>
              </a:solidFill>
              <a:cs typeface="Comic Sans MS"/>
            </a:endParaRPr>
          </a:p>
        </p:txBody>
      </p:sp>
      <p:pic>
        <p:nvPicPr>
          <p:cNvPr id="4102" name="Picture 6" descr="http://thumbs5.dreamstime.com/x/chromosomes-trisomy-down-syndrome-concept-438809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34157"/>
            <a:ext cx="2598604" cy="248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humb1.shutterstock.com/display_pic_with_logo/244768/113160370/stock-photo-cystic-fibrosis-11316037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1"/>
          <a:stretch/>
        </p:blipFill>
        <p:spPr bwMode="auto">
          <a:xfrm>
            <a:off x="5187395" y="614761"/>
            <a:ext cx="3590753" cy="324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764704"/>
            <a:ext cx="140317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err="1"/>
              <a:t>Fiobróis</a:t>
            </a:r>
            <a:r>
              <a:rPr lang="en-IE" dirty="0"/>
              <a:t> </a:t>
            </a:r>
            <a:r>
              <a:rPr lang="en-IE" dirty="0" err="1"/>
              <a:t>Chisteach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3491716"/>
            <a:ext cx="140317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err="1"/>
              <a:t>Crómasóm</a:t>
            </a:r>
            <a:r>
              <a:rPr lang="en-IE" dirty="0"/>
              <a:t>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61807" y="2636912"/>
            <a:ext cx="115212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1200" dirty="0" err="1"/>
              <a:t>Sócháin</a:t>
            </a:r>
            <a:r>
              <a:rPr lang="en-IE" sz="1200" dirty="0"/>
              <a:t> </a:t>
            </a:r>
            <a:r>
              <a:rPr lang="en-IE" sz="1200" dirty="0" err="1"/>
              <a:t>ghéine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228463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6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430763" y="980728"/>
            <a:ext cx="81680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Uaireanta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bíonn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tairbhe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leis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na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sócháin</a:t>
            </a:r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r>
              <a:rPr lang="en-IE" sz="2800" b="1" dirty="0">
                <a:latin typeface="Calibri" panose="020F0502020204030204" pitchFamily="34" charset="0"/>
              </a:rPr>
              <a:t>m.sh: </a:t>
            </a:r>
            <a:r>
              <a:rPr lang="en-IE" sz="2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Oiriúnt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E.coli.</a:t>
            </a:r>
            <a:r>
              <a:rPr lang="en-IE" sz="2800" b="1" dirty="0">
                <a:latin typeface="Calibri" panose="020F0502020204030204" pitchFamily="34" charset="0"/>
              </a:rPr>
              <a:t> do </a:t>
            </a:r>
            <a:r>
              <a:rPr lang="en-IE" sz="2800" b="1" dirty="0" err="1">
                <a:latin typeface="Calibri" panose="020F0502020204030204" pitchFamily="34" charset="0"/>
              </a:rPr>
              <a:t>theochtanna</a:t>
            </a:r>
            <a:r>
              <a:rPr lang="en-IE" sz="2800" b="1" dirty="0">
                <a:latin typeface="Calibri" panose="020F0502020204030204" pitchFamily="34" charset="0"/>
              </a:rPr>
              <a:t> </a:t>
            </a:r>
            <a:r>
              <a:rPr lang="en-IE" sz="2800" b="1" dirty="0" err="1">
                <a:latin typeface="Calibri" panose="020F0502020204030204" pitchFamily="34" charset="0"/>
              </a:rPr>
              <a:t>éagsúla</a:t>
            </a:r>
            <a:r>
              <a:rPr lang="en-IE" sz="2800" b="1" dirty="0">
                <a:latin typeface="Calibri" panose="020F0502020204030204" pitchFamily="34" charset="0"/>
              </a:rPr>
              <a:t>.</a:t>
            </a:r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Ach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tá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roinnt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díobh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dochrach</a:t>
            </a:r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err="1">
                <a:solidFill>
                  <a:srgbClr val="FF0000"/>
                </a:solidFill>
                <a:latin typeface="Calibri" panose="020F0502020204030204" pitchFamily="34" charset="0"/>
              </a:rPr>
              <a:t>Samplaí</a:t>
            </a:r>
            <a:r>
              <a:rPr lang="en-IE" sz="2800" dirty="0">
                <a:latin typeface="Calibri" panose="020F0502020204030204" pitchFamily="34" charset="0"/>
              </a:rPr>
              <a:t>:  Aon </a:t>
            </a:r>
            <a:r>
              <a:rPr lang="en-IE" sz="2800" dirty="0" err="1">
                <a:latin typeface="Calibri" panose="020F0502020204030204" pitchFamily="34" charset="0"/>
              </a:rPr>
              <a:t>cheann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gur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IE" sz="2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cúis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le </a:t>
            </a:r>
            <a:r>
              <a:rPr lang="en-IE" sz="2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galar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é</a:t>
            </a:r>
            <a:r>
              <a:rPr lang="ga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IE" sz="2800" dirty="0">
                <a:latin typeface="Calibri" panose="020F0502020204030204" pitchFamily="34" charset="0"/>
              </a:rPr>
              <a:t>m.sh. I </a:t>
            </a:r>
            <a:r>
              <a:rPr lang="en-IE" sz="2800" dirty="0" err="1">
                <a:latin typeface="Calibri" panose="020F0502020204030204" pitchFamily="34" charset="0"/>
              </a:rPr>
              <a:t>ndaoine</a:t>
            </a:r>
            <a:r>
              <a:rPr lang="en-IE" sz="2800" dirty="0"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ón</a:t>
            </a:r>
            <a:r>
              <a:rPr lang="en-IE" sz="2800" dirty="0"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tSín</a:t>
            </a:r>
            <a:r>
              <a:rPr lang="en-IE" sz="2800" dirty="0">
                <a:latin typeface="Calibri" panose="020F0502020204030204" pitchFamily="34" charset="0"/>
              </a:rPr>
              <a:t>, </a:t>
            </a:r>
            <a:r>
              <a:rPr lang="en-IE" sz="2800" dirty="0" err="1">
                <a:latin typeface="Calibri" panose="020F0502020204030204" pitchFamily="34" charset="0"/>
              </a:rPr>
              <a:t>tá</a:t>
            </a:r>
            <a:r>
              <a:rPr lang="en-IE" sz="2800" dirty="0">
                <a:latin typeface="Calibri" panose="020F0502020204030204" pitchFamily="34" charset="0"/>
              </a:rPr>
              <a:t> an </a:t>
            </a:r>
            <a:r>
              <a:rPr lang="en-IE" sz="2800" dirty="0" err="1">
                <a:latin typeface="Calibri" panose="020F0502020204030204" pitchFamily="34" charset="0"/>
              </a:rPr>
              <a:t>sóchán</a:t>
            </a:r>
            <a:r>
              <a:rPr lang="en-IE" sz="2800" dirty="0">
                <a:latin typeface="Calibri" panose="020F0502020204030204" pitchFamily="34" charset="0"/>
              </a:rPr>
              <a:t> a </a:t>
            </a:r>
            <a:r>
              <a:rPr lang="en-IE" sz="2800" dirty="0" err="1">
                <a:latin typeface="Calibri" panose="020F0502020204030204" pitchFamily="34" charset="0"/>
              </a:rPr>
              <a:t>ligeann</a:t>
            </a:r>
            <a:r>
              <a:rPr lang="en-IE" sz="2800" dirty="0">
                <a:latin typeface="Calibri" panose="020F0502020204030204" pitchFamily="34" charset="0"/>
              </a:rPr>
              <a:t> do </a:t>
            </a:r>
            <a:r>
              <a:rPr lang="en-IE" sz="2800" dirty="0" err="1">
                <a:latin typeface="Calibri" panose="020F0502020204030204" pitchFamily="34" charset="0"/>
              </a:rPr>
              <a:t>dhuine</a:t>
            </a:r>
            <a:r>
              <a:rPr lang="en-IE" sz="2800" dirty="0"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táirgí</a:t>
            </a:r>
            <a:r>
              <a:rPr lang="en-IE" sz="2800" dirty="0"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déiríochta</a:t>
            </a:r>
            <a:r>
              <a:rPr lang="en-IE" sz="2800" dirty="0">
                <a:latin typeface="Calibri" panose="020F0502020204030204" pitchFamily="34" charset="0"/>
              </a:rPr>
              <a:t> a </a:t>
            </a:r>
            <a:r>
              <a:rPr lang="en-IE" sz="2800" dirty="0" err="1">
                <a:latin typeface="Calibri" panose="020F0502020204030204" pitchFamily="34" charset="0"/>
              </a:rPr>
              <a:t>dhíleá</a:t>
            </a:r>
            <a:r>
              <a:rPr lang="en-IE" sz="2800" dirty="0">
                <a:latin typeface="Calibri" panose="020F0502020204030204" pitchFamily="34" charset="0"/>
              </a:rPr>
              <a:t> in </a:t>
            </a:r>
            <a:r>
              <a:rPr lang="en-IE" sz="2800" dirty="0" err="1">
                <a:latin typeface="Calibri" panose="020F0502020204030204" pitchFamily="34" charset="0"/>
              </a:rPr>
              <a:t>easnamh</a:t>
            </a:r>
            <a:r>
              <a:rPr lang="en-IE" sz="2800" dirty="0">
                <a:latin typeface="Calibri" panose="020F0502020204030204" pitchFamily="34" charset="0"/>
              </a:rPr>
              <a:t> (</a:t>
            </a:r>
            <a:r>
              <a:rPr lang="en-IE" sz="2800" dirty="0" err="1">
                <a:latin typeface="Calibri" panose="020F0502020204030204" pitchFamily="34" charset="0"/>
              </a:rPr>
              <a:t>lachtós</a:t>
            </a:r>
            <a:r>
              <a:rPr lang="en-IE" sz="2800" dirty="0">
                <a:latin typeface="Calibri" panose="020F0502020204030204" pitchFamily="34" charset="0"/>
              </a:rPr>
              <a:t>).</a:t>
            </a:r>
            <a:endParaRPr lang="en-IE" sz="2800" b="1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276872"/>
            <a:ext cx="4968551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200" dirty="0" err="1"/>
              <a:t>Tá</a:t>
            </a:r>
            <a:r>
              <a:rPr lang="en-IE" sz="3200" dirty="0"/>
              <a:t> an-</a:t>
            </a:r>
            <a:r>
              <a:rPr lang="en-IE" sz="3200" dirty="0" err="1"/>
              <a:t>tábhacht</a:t>
            </a:r>
            <a:r>
              <a:rPr lang="en-IE" sz="3200" dirty="0"/>
              <a:t> le </a:t>
            </a:r>
            <a:r>
              <a:rPr lang="en-IE" sz="3200" dirty="0" err="1"/>
              <a:t>sócháin</a:t>
            </a:r>
            <a:r>
              <a:rPr lang="en-IE" sz="3200" dirty="0"/>
              <a:t> </a:t>
            </a:r>
            <a:r>
              <a:rPr lang="en-IE" sz="3200" dirty="0" err="1"/>
              <a:t>maidir</a:t>
            </a:r>
            <a:r>
              <a:rPr lang="en-IE" sz="3200" dirty="0"/>
              <a:t> le </a:t>
            </a:r>
            <a:r>
              <a:rPr lang="en-IE" sz="3200" dirty="0" err="1"/>
              <a:t>héabhlóid</a:t>
            </a:r>
            <a:r>
              <a:rPr lang="en-IE" sz="3200" dirty="0"/>
              <a:t> </a:t>
            </a:r>
            <a:r>
              <a:rPr lang="en-IE" sz="3200" dirty="0" err="1"/>
              <a:t>speiceas</a:t>
            </a:r>
            <a:r>
              <a:rPr lang="en-IE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720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7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467544" y="836712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dirty="0" err="1">
                <a:solidFill>
                  <a:srgbClr val="FF0000"/>
                </a:solidFill>
              </a:rPr>
              <a:t>Ceisteanna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ón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scrúdpháipéar</a:t>
            </a:r>
            <a:r>
              <a:rPr lang="en-IE" dirty="0">
                <a:solidFill>
                  <a:srgbClr val="FF0000"/>
                </a:solidFill>
                <a:sym typeface="Wingdings" pitchFamily="2" charset="2"/>
              </a:rPr>
              <a:t> (2009)</a:t>
            </a:r>
          </a:p>
          <a:p>
            <a:r>
              <a:rPr lang="en-IE" sz="2800" dirty="0"/>
              <a:t>(</a:t>
            </a:r>
            <a:r>
              <a:rPr lang="en-IE" sz="2800" dirty="0" err="1"/>
              <a:t>i</a:t>
            </a:r>
            <a:r>
              <a:rPr lang="en-IE" sz="2800" dirty="0"/>
              <a:t>) </a:t>
            </a:r>
            <a:r>
              <a:rPr lang="en-IE" sz="2800" dirty="0" err="1"/>
              <a:t>Mínigh</a:t>
            </a:r>
            <a:r>
              <a:rPr lang="en-IE" sz="2800" dirty="0"/>
              <a:t> an </a:t>
            </a:r>
            <a:r>
              <a:rPr lang="en-IE" sz="2800" dirty="0" err="1"/>
              <a:t>téarma</a:t>
            </a:r>
            <a:r>
              <a:rPr lang="en-IE" sz="2800" dirty="0"/>
              <a:t> </a:t>
            </a:r>
            <a:r>
              <a:rPr lang="en-IE" sz="2800" b="1" i="1" dirty="0" err="1"/>
              <a:t>speiceas</a:t>
            </a:r>
            <a:r>
              <a:rPr lang="en-IE" sz="2800" dirty="0"/>
              <a:t>.</a:t>
            </a:r>
          </a:p>
          <a:p>
            <a:r>
              <a:rPr lang="en-IE" sz="2800" dirty="0"/>
              <a:t>(ii) Is </a:t>
            </a:r>
            <a:r>
              <a:rPr lang="en-IE" sz="2800" dirty="0" err="1"/>
              <a:t>gnách</a:t>
            </a:r>
            <a:r>
              <a:rPr lang="en-IE" sz="2800" dirty="0"/>
              <a:t> </a:t>
            </a:r>
            <a:r>
              <a:rPr lang="en-IE" sz="2800" dirty="0" err="1"/>
              <a:t>roinnt</a:t>
            </a:r>
            <a:r>
              <a:rPr lang="en-IE" sz="2800" dirty="0"/>
              <a:t> </a:t>
            </a:r>
            <a:r>
              <a:rPr lang="en-IE" sz="2800" dirty="0" err="1"/>
              <a:t>mhaith</a:t>
            </a:r>
            <a:r>
              <a:rPr lang="en-IE" sz="2800" dirty="0"/>
              <a:t> </a:t>
            </a:r>
            <a:r>
              <a:rPr lang="en-IE" sz="2800" dirty="0" err="1"/>
              <a:t>éagsúlachta</a:t>
            </a:r>
            <a:r>
              <a:rPr lang="en-IE" sz="2800" dirty="0"/>
              <a:t> a </a:t>
            </a:r>
            <a:r>
              <a:rPr lang="en-IE" sz="2800" dirty="0" err="1"/>
              <a:t>fheiceáil</a:t>
            </a:r>
            <a:r>
              <a:rPr lang="en-IE" sz="2800" dirty="0"/>
              <a:t> </a:t>
            </a:r>
            <a:r>
              <a:rPr lang="en-IE" sz="2800" dirty="0" err="1"/>
              <a:t>laistigh</a:t>
            </a:r>
            <a:r>
              <a:rPr lang="en-IE" sz="2800" dirty="0"/>
              <a:t> de </a:t>
            </a:r>
            <a:r>
              <a:rPr lang="en-IE" sz="2800" dirty="0" err="1"/>
              <a:t>speiceas</a:t>
            </a:r>
            <a:r>
              <a:rPr lang="en-IE" sz="2800" dirty="0"/>
              <a:t>.</a:t>
            </a:r>
          </a:p>
          <a:p>
            <a:r>
              <a:rPr lang="en-IE" sz="2800" dirty="0"/>
              <a:t>1. </a:t>
            </a:r>
            <a:r>
              <a:rPr lang="en-IE" sz="2800" dirty="0" err="1"/>
              <a:t>Céard</a:t>
            </a:r>
            <a:r>
              <a:rPr lang="en-IE" sz="2800" dirty="0"/>
              <a:t> a </a:t>
            </a:r>
            <a:r>
              <a:rPr lang="en-IE" sz="2800" dirty="0" err="1"/>
              <a:t>chiallaíonn</a:t>
            </a:r>
            <a:r>
              <a:rPr lang="en-IE" sz="2800" dirty="0"/>
              <a:t> </a:t>
            </a:r>
            <a:r>
              <a:rPr lang="en-IE" sz="2800" b="1" i="1" dirty="0" err="1"/>
              <a:t>éagsúlacht</a:t>
            </a:r>
            <a:r>
              <a:rPr lang="en-IE" sz="2800" dirty="0"/>
              <a:t>?</a:t>
            </a:r>
          </a:p>
          <a:p>
            <a:r>
              <a:rPr lang="en-IE" sz="2800" dirty="0"/>
              <a:t>2. </a:t>
            </a:r>
            <a:r>
              <a:rPr lang="en-IE" sz="2800" dirty="0" err="1"/>
              <a:t>Luaigh</a:t>
            </a:r>
            <a:r>
              <a:rPr lang="en-IE" sz="2800" dirty="0"/>
              <a:t> </a:t>
            </a:r>
            <a:r>
              <a:rPr lang="en-IE" sz="2800" b="1" dirty="0" err="1"/>
              <a:t>dhá</a:t>
            </a:r>
            <a:r>
              <a:rPr lang="en-IE" sz="2800" b="1" dirty="0"/>
              <a:t> </a:t>
            </a:r>
            <a:r>
              <a:rPr lang="en-IE" sz="2800" dirty="0" err="1"/>
              <a:t>chúis</a:t>
            </a:r>
            <a:r>
              <a:rPr lang="en-IE" sz="2800" dirty="0"/>
              <a:t> leis an </a:t>
            </a:r>
            <a:r>
              <a:rPr lang="en-IE" sz="2800" dirty="0" err="1"/>
              <a:t>éagsúlacht</a:t>
            </a:r>
            <a:r>
              <a:rPr lang="en-IE" sz="2800" dirty="0"/>
              <a:t>.</a:t>
            </a:r>
          </a:p>
          <a:p>
            <a:r>
              <a:rPr lang="en-IE" sz="2800" dirty="0"/>
              <a:t>(iii) </a:t>
            </a:r>
            <a:r>
              <a:rPr lang="en-IE" sz="2800" dirty="0" err="1"/>
              <a:t>Cén</a:t>
            </a:r>
            <a:r>
              <a:rPr lang="en-IE" sz="2800" dirty="0"/>
              <a:t> </a:t>
            </a:r>
            <a:r>
              <a:rPr lang="en-IE" sz="2800" dirty="0" err="1"/>
              <a:t>suntas</a:t>
            </a:r>
            <a:r>
              <a:rPr lang="en-IE" sz="2800" dirty="0"/>
              <a:t> </a:t>
            </a:r>
            <a:r>
              <a:rPr lang="en-IE" sz="2800" dirty="0" err="1"/>
              <a:t>atá</a:t>
            </a:r>
            <a:r>
              <a:rPr lang="en-IE" sz="2800" dirty="0"/>
              <a:t> le </a:t>
            </a:r>
            <a:r>
              <a:rPr lang="en-IE" sz="2800" dirty="0" err="1"/>
              <a:t>héagsúlacht</a:t>
            </a:r>
            <a:r>
              <a:rPr lang="en-IE" sz="2800" dirty="0"/>
              <a:t> ó </a:t>
            </a:r>
            <a:r>
              <a:rPr lang="en-IE" sz="2800" dirty="0" err="1"/>
              <a:t>oidhreacht</a:t>
            </a:r>
            <a:r>
              <a:rPr lang="en-IE" sz="2800" dirty="0"/>
              <a:t> in </a:t>
            </a:r>
            <a:r>
              <a:rPr lang="en-IE" sz="2800" dirty="0" err="1"/>
              <a:t>éabhlóid</a:t>
            </a:r>
            <a:r>
              <a:rPr lang="en-IE" sz="2800" dirty="0"/>
              <a:t> </a:t>
            </a:r>
            <a:r>
              <a:rPr lang="en-IE" sz="2800" dirty="0" err="1"/>
              <a:t>speiceas</a:t>
            </a:r>
            <a:r>
              <a:rPr lang="en-IE" sz="2800" dirty="0"/>
              <a:t>?</a:t>
            </a:r>
          </a:p>
          <a:p>
            <a:r>
              <a:rPr lang="en-IE" sz="2800" dirty="0"/>
              <a:t>(iv) </a:t>
            </a:r>
            <a:r>
              <a:rPr lang="en-IE" sz="2800" dirty="0" err="1"/>
              <a:t>Luaigh</a:t>
            </a:r>
            <a:r>
              <a:rPr lang="en-IE" sz="2800" dirty="0"/>
              <a:t> </a:t>
            </a:r>
            <a:r>
              <a:rPr lang="en-IE" sz="2800" b="1" dirty="0" err="1"/>
              <a:t>dhá</a:t>
            </a:r>
            <a:r>
              <a:rPr lang="en-IE" sz="2800" b="1" dirty="0"/>
              <a:t> </a:t>
            </a:r>
            <a:r>
              <a:rPr lang="en-IE" sz="2800" dirty="0" err="1"/>
              <a:t>chineál</a:t>
            </a:r>
            <a:r>
              <a:rPr lang="en-IE" sz="2800" dirty="0"/>
              <a:t> </a:t>
            </a:r>
            <a:r>
              <a:rPr lang="en-IE" sz="2800" dirty="0" err="1"/>
              <a:t>fianaise</a:t>
            </a:r>
            <a:r>
              <a:rPr lang="en-IE" sz="2800" dirty="0"/>
              <a:t> a </a:t>
            </a:r>
            <a:r>
              <a:rPr lang="en-IE" sz="2800" dirty="0" err="1"/>
              <a:t>úsáidtear</a:t>
            </a:r>
            <a:r>
              <a:rPr lang="en-IE" sz="2800" dirty="0"/>
              <a:t> </a:t>
            </a:r>
            <a:r>
              <a:rPr lang="en-IE" sz="2800" dirty="0" err="1"/>
              <a:t>chun</a:t>
            </a:r>
            <a:r>
              <a:rPr lang="en-IE" sz="2800" dirty="0"/>
              <a:t> </a:t>
            </a:r>
            <a:r>
              <a:rPr lang="en-IE" sz="2800" dirty="0" err="1"/>
              <a:t>tacú</a:t>
            </a:r>
            <a:r>
              <a:rPr lang="en-IE" sz="2800" dirty="0"/>
              <a:t> le </a:t>
            </a:r>
            <a:r>
              <a:rPr lang="en-IE" sz="2800" dirty="0" err="1"/>
              <a:t>teoiric</a:t>
            </a:r>
            <a:r>
              <a:rPr lang="en-IE" sz="2800" dirty="0"/>
              <a:t> </a:t>
            </a:r>
            <a:r>
              <a:rPr lang="en-IE" sz="2800" dirty="0" err="1"/>
              <a:t>na</a:t>
            </a:r>
            <a:r>
              <a:rPr lang="en-IE" sz="2800" dirty="0"/>
              <a:t> </a:t>
            </a:r>
            <a:r>
              <a:rPr lang="en-IE" sz="2800" dirty="0" err="1"/>
              <a:t>héabhlóide</a:t>
            </a:r>
            <a:r>
              <a:rPr lang="en-I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108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45811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>
                <a:solidFill>
                  <a:srgbClr val="D60093"/>
                </a:solidFill>
              </a:rPr>
              <a:t>2. </a:t>
            </a:r>
            <a:r>
              <a:rPr lang="en-US" sz="5400" b="1" dirty="0" err="1">
                <a:solidFill>
                  <a:srgbClr val="D60093"/>
                </a:solidFill>
              </a:rPr>
              <a:t>Éabhlóid</a:t>
            </a:r>
            <a:r>
              <a:rPr lang="en-US" sz="5400" b="1" dirty="0">
                <a:solidFill>
                  <a:srgbClr val="D60093"/>
                </a:solidFill>
              </a:rPr>
              <a:t>: </a:t>
            </a:r>
            <a:r>
              <a:rPr lang="en-US" sz="3600" b="1" dirty="0" err="1"/>
              <a:t>Athrú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speiceas</a:t>
            </a:r>
            <a:r>
              <a:rPr lang="en-US" sz="3600" b="1" dirty="0"/>
              <a:t> </a:t>
            </a:r>
            <a:r>
              <a:rPr lang="en-US" sz="3600" b="1" dirty="0" err="1"/>
              <a:t>amháin</a:t>
            </a:r>
            <a:r>
              <a:rPr lang="en-US" sz="3600" b="1" dirty="0"/>
              <a:t> </a:t>
            </a:r>
            <a:r>
              <a:rPr lang="en-US" sz="3600" b="1" dirty="0" err="1"/>
              <a:t>chun</a:t>
            </a:r>
            <a:r>
              <a:rPr lang="en-US" sz="3600" b="1" dirty="0"/>
              <a:t> </a:t>
            </a:r>
            <a:r>
              <a:rPr lang="en-US" sz="3600" b="1" dirty="0" err="1"/>
              <a:t>speiceas</a:t>
            </a:r>
            <a:r>
              <a:rPr lang="en-US" sz="3600" b="1" dirty="0"/>
              <a:t> </a:t>
            </a:r>
            <a:r>
              <a:rPr lang="en-US" sz="3600" b="1" dirty="0" err="1"/>
              <a:t>nua</a:t>
            </a:r>
            <a:r>
              <a:rPr lang="en-US" sz="3600" b="1" dirty="0"/>
              <a:t> a </a:t>
            </a:r>
            <a:r>
              <a:rPr lang="en-US" sz="3600" b="1" dirty="0" err="1"/>
              <a:t>chur</a:t>
            </a:r>
            <a:r>
              <a:rPr lang="en-US" sz="3600" b="1" dirty="0"/>
              <a:t> </a:t>
            </a:r>
            <a:r>
              <a:rPr lang="en-US" sz="3600" b="1" dirty="0" err="1"/>
              <a:t>ar</a:t>
            </a:r>
            <a:r>
              <a:rPr lang="en-US" sz="3600" b="1" dirty="0"/>
              <a:t> </a:t>
            </a:r>
            <a:r>
              <a:rPr lang="en-US" sz="3600" b="1" dirty="0" err="1"/>
              <a:t>fáil</a:t>
            </a:r>
            <a:r>
              <a:rPr lang="en-US" sz="3600" b="1" dirty="0"/>
              <a:t> </a:t>
            </a:r>
            <a:r>
              <a:rPr lang="en-US" sz="3600" b="1" dirty="0" err="1"/>
              <a:t>trí</a:t>
            </a:r>
            <a:r>
              <a:rPr lang="en-US" sz="3600" b="1" dirty="0"/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roghnú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nádúrtha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thar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thréimhse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fhada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/>
              <a:t>ama</a:t>
            </a:r>
            <a:r>
              <a:rPr lang="en-US" sz="3600" b="1" dirty="0"/>
              <a:t>.</a:t>
            </a:r>
          </a:p>
          <a:p>
            <a:pPr>
              <a:buNone/>
            </a:pPr>
            <a:endParaRPr lang="en-IE" b="1" dirty="0"/>
          </a:p>
          <a:p>
            <a:endParaRPr lang="en-IE" dirty="0"/>
          </a:p>
        </p:txBody>
      </p:sp>
      <p:pic>
        <p:nvPicPr>
          <p:cNvPr id="5122" name="Picture 2" descr="http://thumbs9.dreamstime.com/x/evolution-180404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26937"/>
            <a:ext cx="3810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74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353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Wingdings</vt:lpstr>
      <vt:lpstr>Office Theme</vt:lpstr>
      <vt:lpstr>Géineolaíocht  (1) Éagsúlacht &amp; Sócháin  (2) Éabhlóid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Géineolaíocht</dc:title>
  <dc:creator>Student</dc:creator>
  <cp:lastModifiedBy>user1</cp:lastModifiedBy>
  <cp:revision>657</cp:revision>
  <dcterms:created xsi:type="dcterms:W3CDTF">2011-12-16T09:46:54Z</dcterms:created>
  <dcterms:modified xsi:type="dcterms:W3CDTF">2016-08-24T07:45:50Z</dcterms:modified>
</cp:coreProperties>
</file>