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60" r:id="rId3"/>
    <p:sldId id="257" r:id="rId4"/>
    <p:sldId id="269" r:id="rId5"/>
    <p:sldId id="261" r:id="rId6"/>
    <p:sldId id="259" r:id="rId7"/>
    <p:sldId id="263" r:id="rId8"/>
    <p:sldId id="262" r:id="rId9"/>
    <p:sldId id="266" r:id="rId10"/>
    <p:sldId id="264" r:id="rId11"/>
    <p:sldId id="267" r:id="rId12"/>
    <p:sldId id="274" r:id="rId13"/>
    <p:sldId id="291" r:id="rId14"/>
    <p:sldId id="270" r:id="rId15"/>
    <p:sldId id="272" r:id="rId16"/>
    <p:sldId id="273" r:id="rId17"/>
    <p:sldId id="289" r:id="rId18"/>
    <p:sldId id="279" r:id="rId19"/>
    <p:sldId id="275" r:id="rId20"/>
    <p:sldId id="265" r:id="rId21"/>
    <p:sldId id="283" r:id="rId22"/>
    <p:sldId id="280" r:id="rId23"/>
    <p:sldId id="281" r:id="rId24"/>
    <p:sldId id="285" r:id="rId25"/>
    <p:sldId id="284" r:id="rId26"/>
    <p:sldId id="286" r:id="rId27"/>
    <p:sldId id="292" r:id="rId28"/>
    <p:sldId id="293" r:id="rId29"/>
    <p:sldId id="311" r:id="rId30"/>
    <p:sldId id="313" r:id="rId31"/>
    <p:sldId id="294" r:id="rId32"/>
    <p:sldId id="296" r:id="rId33"/>
    <p:sldId id="295" r:id="rId34"/>
    <p:sldId id="297" r:id="rId35"/>
    <p:sldId id="298" r:id="rId36"/>
    <p:sldId id="299" r:id="rId37"/>
    <p:sldId id="300" r:id="rId38"/>
    <p:sldId id="301" r:id="rId39"/>
    <p:sldId id="305" r:id="rId40"/>
    <p:sldId id="306" r:id="rId41"/>
    <p:sldId id="307" r:id="rId42"/>
    <p:sldId id="308" r:id="rId43"/>
    <p:sldId id="309" r:id="rId44"/>
    <p:sldId id="314" r:id="rId45"/>
    <p:sldId id="319" r:id="rId46"/>
    <p:sldId id="315" r:id="rId47"/>
    <p:sldId id="316" r:id="rId48"/>
    <p:sldId id="317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5" r:id="rId62"/>
    <p:sldId id="336" r:id="rId63"/>
    <p:sldId id="339" r:id="rId64"/>
    <p:sldId id="344" r:id="rId65"/>
    <p:sldId id="341" r:id="rId66"/>
    <p:sldId id="337" r:id="rId67"/>
    <p:sldId id="338" r:id="rId68"/>
    <p:sldId id="342" r:id="rId69"/>
    <p:sldId id="34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011F2-8FD7-48F8-A3F3-84929CB628DE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C7CA9-D9EE-4599-87CB-05510DC1B8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161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3-6ECF-40A4-BAFB-83D10BDD4F86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513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8F09-2361-445D-8770-4F080A6C7D64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975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5CE-AF90-4DA5-A1E0-2F5FC6B735AD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118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1197-19C2-4DFF-91F8-032A6A46CBAC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283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37FA-895E-42F2-82A2-EE4D5E612E8E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204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AC7-8BAB-43A3-A975-0087BB46B3DC}" type="datetime1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476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A493-091A-4500-8517-A6726CAADD95}" type="datetime1">
              <a:rPr lang="en-IE" smtClean="0"/>
              <a:t>24/08/2016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71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4AC9-1DFC-4B70-9D2B-35E5B9F1EF09}" type="datetime1">
              <a:rPr lang="en-IE" smtClean="0"/>
              <a:t>24/08/2016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81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7A0C-F697-436B-BEC8-073E80F1E509}" type="datetime1">
              <a:rPr lang="en-IE" smtClean="0"/>
              <a:t>24/08/2016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326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400-5B18-4568-8A9D-7E7BC7DA35F1}" type="datetime1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74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646-E818-4D13-BE0D-6C5DDC25F2F4}" type="datetime1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14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4189-D4BA-4688-B8DC-C536A4500020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3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wibgNGe4aY&amp;index=4&amp;list=PL6rkTpJCao_ShthTqvoj2XvEskLMRDXu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Nrcw1KaL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o6aampza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.clc.uc.edu/courses/bio105/geneprob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iology.slss.ie/resources/Monohybrid%20crosses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0Cl7I3KSG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annotation_id=annotation_768817&amp;feature=iv&amp;src_vid=S7o6aampzaA&amp;v=WVCz-MI9mm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88" y="508515"/>
            <a:ext cx="5380023" cy="1470025"/>
          </a:xfrm>
        </p:spPr>
        <p:txBody>
          <a:bodyPr>
            <a:noAutofit/>
          </a:bodyPr>
          <a:lstStyle/>
          <a:p>
            <a:r>
              <a:rPr lang="en-IE" sz="5400" dirty="0" err="1">
                <a:solidFill>
                  <a:srgbClr val="00B050"/>
                </a:solidFill>
              </a:rPr>
              <a:t>Cb</a:t>
            </a:r>
            <a:r>
              <a:rPr lang="en-IE" sz="5400" dirty="0">
                <a:solidFill>
                  <a:srgbClr val="00B050"/>
                </a:solidFill>
              </a:rPr>
              <a:t>. 17 </a:t>
            </a:r>
            <a:r>
              <a:rPr lang="en-US" sz="5400" b="1" u="sng" dirty="0" err="1">
                <a:solidFill>
                  <a:srgbClr val="00B050"/>
                </a:solidFill>
              </a:rPr>
              <a:t>Crosá</a:t>
            </a:r>
            <a:r>
              <a:rPr lang="ga-IE" sz="5400" b="1" u="sng" dirty="0">
                <a:solidFill>
                  <a:srgbClr val="00B050"/>
                </a:solidFill>
              </a:rPr>
              <a:t>i</a:t>
            </a:r>
            <a:r>
              <a:rPr lang="en-US" sz="5400" b="1" u="sng" dirty="0">
                <a:solidFill>
                  <a:srgbClr val="00B050"/>
                </a:solidFill>
              </a:rPr>
              <a:t>l G</a:t>
            </a:r>
            <a:r>
              <a:rPr lang="ga-IE" sz="5400" b="1" u="sng" dirty="0">
                <a:solidFill>
                  <a:srgbClr val="00B050"/>
                </a:solidFill>
              </a:rPr>
              <a:t>h</a:t>
            </a:r>
            <a:r>
              <a:rPr lang="en-US" sz="5400" b="1" u="sng" dirty="0" err="1">
                <a:solidFill>
                  <a:srgbClr val="00B050"/>
                </a:solidFill>
              </a:rPr>
              <a:t>éin</a:t>
            </a:r>
            <a:r>
              <a:rPr lang="ga-IE" sz="5400" b="1" u="sng" dirty="0">
                <a:solidFill>
                  <a:srgbClr val="00B050"/>
                </a:solidFill>
              </a:rPr>
              <a:t>iteach</a:t>
            </a:r>
            <a:endParaRPr lang="en-IE" sz="5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383" y="2467564"/>
            <a:ext cx="29996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Speirmchill</a:t>
            </a:r>
            <a:r>
              <a:rPr lang="en-IE" sz="2000" dirty="0"/>
              <a:t> </a:t>
            </a:r>
            <a:r>
              <a:rPr lang="en-IE" sz="2000" dirty="0" err="1"/>
              <a:t>haplóideach</a:t>
            </a:r>
            <a:r>
              <a:rPr lang="en-IE" sz="2000" dirty="0"/>
              <a:t> </a:t>
            </a:r>
            <a:r>
              <a:rPr lang="en-IE" sz="2000" b="1" dirty="0"/>
              <a:t>(n) </a:t>
            </a:r>
            <a:r>
              <a:rPr lang="en-IE" sz="2000" dirty="0"/>
              <a:t>le </a:t>
            </a:r>
            <a:r>
              <a:rPr lang="en-IE" sz="2000" b="1" dirty="0"/>
              <a:t>23</a:t>
            </a:r>
            <a:r>
              <a:rPr lang="en-IE" sz="2000" dirty="0"/>
              <a:t> </a:t>
            </a:r>
            <a:r>
              <a:rPr lang="en-IE" sz="2000" dirty="0" err="1"/>
              <a:t>crómasóm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37017" y="3701473"/>
            <a:ext cx="309634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Ubhchill</a:t>
            </a:r>
            <a:r>
              <a:rPr lang="en-IE" sz="2400" dirty="0"/>
              <a:t> </a:t>
            </a:r>
            <a:r>
              <a:rPr lang="en-IE" sz="2400" dirty="0" err="1"/>
              <a:t>haplóideach</a:t>
            </a:r>
            <a:r>
              <a:rPr lang="en-IE" sz="2400" dirty="0"/>
              <a:t> </a:t>
            </a:r>
            <a:r>
              <a:rPr lang="en-IE" sz="2400" b="1" dirty="0"/>
              <a:t>(n)</a:t>
            </a:r>
            <a:r>
              <a:rPr lang="en-IE" sz="2400" dirty="0"/>
              <a:t>  le </a:t>
            </a:r>
            <a:r>
              <a:rPr lang="en-IE" sz="2400" b="1" dirty="0"/>
              <a:t>23 </a:t>
            </a:r>
            <a:r>
              <a:rPr lang="en-IE" sz="2400" dirty="0" err="1"/>
              <a:t>crómasóm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785825"/>
            <a:ext cx="345638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/>
              <a:t>SIOGÓT </a:t>
            </a:r>
            <a:r>
              <a:rPr lang="en-IE" sz="2000" b="1" dirty="0" err="1"/>
              <a:t>dioplóideach</a:t>
            </a:r>
            <a:r>
              <a:rPr lang="en-IE" sz="2000" b="1" dirty="0"/>
              <a:t> (2n) </a:t>
            </a:r>
            <a:r>
              <a:rPr lang="en-IE" sz="2000" dirty="0"/>
              <a:t>le 46 crómasóm a dhéanfaidh deighilt trí </a:t>
            </a:r>
            <a:r>
              <a:rPr lang="en-IE" sz="2000" b="1" dirty="0"/>
              <a:t>MHIOTÓIS</a:t>
            </a:r>
            <a:r>
              <a:rPr lang="en-IE" sz="2000" dirty="0"/>
              <a:t> chun leanbh a </a:t>
            </a:r>
            <a:r>
              <a:rPr lang="ga-IE" sz="2000" dirty="0"/>
              <a:t>chruthú</a:t>
            </a:r>
            <a:r>
              <a:rPr lang="en-IE" sz="2400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1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719572" y="623831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2"/>
              </a:rPr>
              <a:t>https://www.youtube.com/watch?v=zwibgNGe4aY&amp;index=4&amp;list=PL6rkTpJCao_ShthTqvoj2XvEskLMRDXup</a:t>
            </a:r>
            <a:endParaRPr lang="en-IE" sz="1400" dirty="0"/>
          </a:p>
          <a:p>
            <a:r>
              <a:rPr lang="en-IE" dirty="0"/>
              <a:t> DNA - </a:t>
            </a:r>
            <a:r>
              <a:rPr lang="en-IE" dirty="0" err="1"/>
              <a:t>achoimre</a:t>
            </a:r>
            <a:r>
              <a:rPr lang="en-IE" dirty="0"/>
              <a:t>!</a:t>
            </a:r>
          </a:p>
        </p:txBody>
      </p:sp>
      <p:pic>
        <p:nvPicPr>
          <p:cNvPr id="1026" name="Picture 2" descr="http://thumb101.shutterstock.com/display_pic_with_logo/2797492/297267047/stock-vector-vector-drawing-mitosis-and-meiosis-2972670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7" t="16787" r="-43306"/>
          <a:stretch/>
        </p:blipFill>
        <p:spPr bwMode="auto">
          <a:xfrm>
            <a:off x="6372200" y="980728"/>
            <a:ext cx="4032000" cy="37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1.shutterstock.com/display_pic_with_logo/848740/213947284/stock-vector-fertilization-is-the-union-of-an-ovum-and-a-spermatozoon-when-a-sperm-contacts-the-surface-of-an-2139472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t="25040" r="23066" b="3333"/>
          <a:stretch/>
        </p:blipFill>
        <p:spPr bwMode="auto">
          <a:xfrm>
            <a:off x="745177" y="3429000"/>
            <a:ext cx="1954615" cy="22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1600" y="2670147"/>
            <a:ext cx="1728192" cy="295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Toirchiú</a:t>
            </a:r>
          </a:p>
        </p:txBody>
      </p:sp>
      <p:sp>
        <p:nvSpPr>
          <p:cNvPr id="10" name="Cross 9"/>
          <p:cNvSpPr/>
          <p:nvPr/>
        </p:nvSpPr>
        <p:spPr>
          <a:xfrm>
            <a:off x="4460161" y="3175450"/>
            <a:ext cx="504056" cy="537154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Equal 10"/>
          <p:cNvSpPr/>
          <p:nvPr/>
        </p:nvSpPr>
        <p:spPr>
          <a:xfrm>
            <a:off x="4411578" y="4792382"/>
            <a:ext cx="1105277" cy="79208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0272" y="3429000"/>
            <a:ext cx="79208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421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10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190724" y="764704"/>
            <a:ext cx="44532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ionanna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crómasó</a:t>
            </a:r>
            <a:r>
              <a:rPr lang="ga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  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m.sh. </a:t>
            </a:r>
            <a:r>
              <a:rPr lang="en-IE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DD </a:t>
            </a:r>
            <a:r>
              <a:rPr lang="en-IE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nó</a:t>
            </a:r>
            <a:r>
              <a:rPr lang="en-IE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dd</a:t>
            </a:r>
            <a:endParaRPr lang="en-IE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E" sz="3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c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eannasach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>
                <a:latin typeface="Calibri" pitchFamily="34" charset="0"/>
                <a:cs typeface="Calibri" pitchFamily="34" charset="0"/>
              </a:rPr>
              <a:t>(DD)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IE" sz="32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cúlaitheach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IE" sz="3200" b="1" dirty="0" err="1">
                <a:latin typeface="Calibri" pitchFamily="34" charset="0"/>
                <a:cs typeface="Calibri" pitchFamily="34" charset="0"/>
              </a:rPr>
              <a:t>dd</a:t>
            </a:r>
            <a:r>
              <a:rPr lang="en-IE" sz="3200" b="1" dirty="0">
                <a:latin typeface="Calibri" pitchFamily="34" charset="0"/>
                <a:cs typeface="Calibri" pitchFamily="34" charset="0"/>
              </a:rPr>
              <a:t>) )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Heitrisigeach</a:t>
            </a:r>
            <a:r>
              <a:rPr lang="en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éagsúla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crómasóim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homalógacha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m. sh.  </a:t>
            </a:r>
            <a:r>
              <a:rPr lang="en-IE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Dd</a:t>
            </a:r>
            <a:endParaRPr lang="en-IE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IE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thumb1.shutterstock.com/display_pic_with_logo/636694/244097140/stock-vector-gene-mutations-2440971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8446"/>
          <a:stretch/>
        </p:blipFill>
        <p:spPr bwMode="auto">
          <a:xfrm>
            <a:off x="4644008" y="1196752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4027" y="937918"/>
            <a:ext cx="1547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797116" y="2120578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8387916" y="2120578"/>
            <a:ext cx="432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268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7" y="2420888"/>
            <a:ext cx="4214957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Calibri" pitchFamily="34" charset="0"/>
                <a:cs typeface="Calibri" pitchFamily="34" charset="0"/>
              </a:rPr>
              <a:t>Sa </a:t>
            </a:r>
            <a:r>
              <a:rPr lang="en-IE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chill </a:t>
            </a:r>
            <a:r>
              <a:rPr lang="en-IE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dhioplóideach</a:t>
            </a:r>
            <a:r>
              <a:rPr lang="en-IE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(2n)</a:t>
            </a:r>
            <a:r>
              <a:rPr lang="ga-IE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2 c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óip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crómasóm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, (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iompraíonn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siad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tréithe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céanna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529" y="908720"/>
            <a:ext cx="8429912" cy="1077218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Crómasó</a:t>
            </a:r>
            <a:r>
              <a:rPr lang="ga-I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I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m </a:t>
            </a:r>
            <a:r>
              <a:rPr lang="en-IE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homalógacha</a:t>
            </a:r>
            <a:r>
              <a:rPr lang="en-IE" sz="3200" dirty="0">
                <a:latin typeface="Calibri" panose="020F0502020204030204" pitchFamily="34" charset="0"/>
              </a:rPr>
              <a:t>: Péirí crómasóm ar a </a:t>
            </a:r>
          </a:p>
          <a:p>
            <a:r>
              <a:rPr lang="en-IE" sz="3200" dirty="0">
                <a:latin typeface="Calibri" panose="020F0502020204030204" pitchFamily="34" charset="0"/>
              </a:rPr>
              <a:t>bhfuil na </a:t>
            </a:r>
            <a:r>
              <a:rPr lang="en-IE" sz="3200" dirty="0" err="1">
                <a:latin typeface="Calibri" panose="020F0502020204030204" pitchFamily="34" charset="0"/>
              </a:rPr>
              <a:t>géinte</a:t>
            </a:r>
            <a:r>
              <a:rPr lang="en-IE" sz="3200" dirty="0">
                <a:latin typeface="Calibri" panose="020F0502020204030204" pitchFamily="34" charset="0"/>
              </a:rPr>
              <a:t> </a:t>
            </a:r>
            <a:r>
              <a:rPr lang="en-IE" sz="3200" dirty="0" err="1">
                <a:latin typeface="Calibri" panose="020F0502020204030204" pitchFamily="34" charset="0"/>
              </a:rPr>
              <a:t>ailléil</a:t>
            </a:r>
            <a:r>
              <a:rPr lang="ga-IE" sz="3200" dirty="0">
                <a:latin typeface="Calibri" panose="020F0502020204030204" pitchFamily="34" charset="0"/>
              </a:rPr>
              <a:t>í</a:t>
            </a:r>
            <a:r>
              <a:rPr lang="en-IE" sz="3200" dirty="0">
                <a:latin typeface="Calibri" panose="020F0502020204030204" pitchFamily="34" charset="0"/>
              </a:rPr>
              <a:t> </a:t>
            </a:r>
            <a:r>
              <a:rPr lang="en-IE" sz="3200" dirty="0" err="1">
                <a:latin typeface="Calibri" panose="020F0502020204030204" pitchFamily="34" charset="0"/>
              </a:rPr>
              <a:t>céanna</a:t>
            </a:r>
            <a:r>
              <a:rPr lang="en-IE" sz="3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11</a:t>
            </a:fld>
            <a:endParaRPr lang="en-IE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1447329"/>
            <a:ext cx="288032" cy="104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0033" y="5517232"/>
            <a:ext cx="893396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800" dirty="0"/>
              <a:t>Tá</a:t>
            </a:r>
            <a:r>
              <a:rPr lang="en-IE" sz="2800" dirty="0"/>
              <a:t> </a:t>
            </a:r>
            <a:r>
              <a:rPr lang="ga-IE" sz="2800" dirty="0"/>
              <a:t>an dá </a:t>
            </a:r>
            <a:r>
              <a:rPr lang="en-IE" sz="2800" dirty="0" err="1"/>
              <a:t>ailléil</a:t>
            </a:r>
            <a:r>
              <a:rPr lang="ga-IE" sz="2800" dirty="0"/>
              <a:t> s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géinte</a:t>
            </a:r>
            <a:r>
              <a:rPr lang="en-IE" sz="2800" dirty="0"/>
              <a:t> </a:t>
            </a:r>
            <a:r>
              <a:rPr lang="ga-IE" sz="2800" dirty="0"/>
              <a:t>seo </a:t>
            </a:r>
            <a:r>
              <a:rPr lang="en-IE" sz="2800" dirty="0" err="1"/>
              <a:t>ceannasach</a:t>
            </a:r>
            <a:r>
              <a:rPr lang="en-IE" sz="2800" dirty="0"/>
              <a:t> </a:t>
            </a:r>
            <a:r>
              <a:rPr lang="en-IE" sz="2800" dirty="0" err="1"/>
              <a:t>nó</a:t>
            </a:r>
            <a:r>
              <a:rPr lang="en-IE" sz="2800" dirty="0"/>
              <a:t> </a:t>
            </a:r>
            <a:r>
              <a:rPr lang="en-IE" sz="2800" dirty="0" err="1"/>
              <a:t>cúlaitheach</a:t>
            </a:r>
            <a:r>
              <a:rPr lang="en-IE" sz="2800" dirty="0"/>
              <a:t>….</a:t>
            </a:r>
          </a:p>
        </p:txBody>
      </p:sp>
      <p:pic>
        <p:nvPicPr>
          <p:cNvPr id="7" name="Picture 2" descr="http://thumb1.shutterstock.com/display_pic_with_logo/636694/244097140/stock-vector-gene-mutations-2440971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6" r="9636" b="7412"/>
          <a:stretch/>
        </p:blipFill>
        <p:spPr bwMode="auto">
          <a:xfrm>
            <a:off x="4795897" y="2204864"/>
            <a:ext cx="3736544" cy="29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2492896"/>
            <a:ext cx="57606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81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12</a:t>
            </a:fld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6012160" y="764704"/>
            <a:ext cx="2866132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 err="1"/>
              <a:t>Íomh</a:t>
            </a:r>
            <a:r>
              <a:rPr lang="ga-IE" sz="2800" dirty="0"/>
              <a:t>á</a:t>
            </a:r>
            <a:r>
              <a:rPr lang="en-IE" sz="2800" dirty="0"/>
              <a:t> ó m</a:t>
            </a:r>
            <a:r>
              <a:rPr lang="ga-IE" sz="2800" dirty="0"/>
              <a:t>h</a:t>
            </a:r>
            <a:r>
              <a:rPr lang="en-IE" sz="2800" dirty="0" err="1"/>
              <a:t>icreascóp</a:t>
            </a:r>
            <a:r>
              <a:rPr lang="en-IE" sz="2800" dirty="0"/>
              <a:t> </a:t>
            </a:r>
            <a:r>
              <a:rPr lang="en-IE" sz="2800" dirty="0" err="1"/>
              <a:t>leictr</a:t>
            </a:r>
            <a:r>
              <a:rPr lang="ga-IE" sz="2800" dirty="0" err="1"/>
              <a:t>eo</a:t>
            </a:r>
            <a:r>
              <a:rPr lang="en-IE" sz="2800" dirty="0" err="1"/>
              <a:t>nach</a:t>
            </a:r>
            <a:r>
              <a:rPr lang="en-IE" sz="2800" dirty="0"/>
              <a:t> </a:t>
            </a:r>
            <a:r>
              <a:rPr lang="en-IE" sz="2800" dirty="0" err="1"/>
              <a:t>ina</a:t>
            </a:r>
            <a:r>
              <a:rPr lang="en-IE" sz="2800" dirty="0"/>
              <a:t> </a:t>
            </a:r>
            <a:r>
              <a:rPr lang="ga-IE" sz="2800" dirty="0"/>
              <a:t>d</a:t>
            </a:r>
            <a:r>
              <a:rPr lang="en-IE" sz="2800" dirty="0" err="1"/>
              <a:t>taisp</a:t>
            </a:r>
            <a:r>
              <a:rPr lang="ga-IE" sz="2800" dirty="0" err="1"/>
              <a:t>eá</a:t>
            </a:r>
            <a:r>
              <a:rPr lang="en-IE" sz="2800" dirty="0" err="1"/>
              <a:t>ntar</a:t>
            </a:r>
            <a:r>
              <a:rPr lang="en-IE" sz="2800" dirty="0"/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na</a:t>
            </a:r>
            <a:r>
              <a:rPr lang="en-IE" sz="2800" b="1" dirty="0">
                <a:solidFill>
                  <a:srgbClr val="FF0000"/>
                </a:solidFill>
              </a:rPr>
              <a:t> 23 </a:t>
            </a:r>
            <a:r>
              <a:rPr lang="en-IE" sz="2800" b="1" dirty="0" err="1">
                <a:solidFill>
                  <a:srgbClr val="FF0000"/>
                </a:solidFill>
              </a:rPr>
              <a:t>péire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crómasóm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homalógach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dirty="0"/>
              <a:t>a </a:t>
            </a:r>
            <a:r>
              <a:rPr lang="ga-IE" sz="2800" dirty="0" err="1"/>
              <a:t>bh</a:t>
            </a:r>
            <a:r>
              <a:rPr lang="en-IE" sz="2800" dirty="0" err="1"/>
              <a:t>íonn</a:t>
            </a:r>
            <a:r>
              <a:rPr lang="en-IE" sz="2800" dirty="0"/>
              <a:t> </a:t>
            </a:r>
            <a:r>
              <a:rPr lang="ga-IE" sz="2800" dirty="0"/>
              <a:t>i</a:t>
            </a:r>
            <a:r>
              <a:rPr lang="en-IE" sz="2800" dirty="0"/>
              <a:t> </a:t>
            </a:r>
            <a:r>
              <a:rPr lang="en-IE" sz="2800" dirty="0" err="1"/>
              <a:t>ngach</a:t>
            </a:r>
            <a:r>
              <a:rPr lang="en-IE" sz="2800" dirty="0"/>
              <a:t>* </a:t>
            </a:r>
            <a:r>
              <a:rPr lang="en-IE" sz="2800" dirty="0" err="1"/>
              <a:t>cill</a:t>
            </a:r>
            <a:r>
              <a:rPr lang="en-IE" sz="2800" dirty="0"/>
              <a:t> a</a:t>
            </a:r>
            <a:r>
              <a:rPr lang="ga-IE" sz="2800" dirty="0"/>
              <a:t>g</a:t>
            </a:r>
            <a:r>
              <a:rPr lang="en-IE" sz="2800" dirty="0"/>
              <a:t> </a:t>
            </a:r>
            <a:r>
              <a:rPr lang="en-IE" sz="2800" dirty="0" err="1"/>
              <a:t>duine</a:t>
            </a:r>
            <a:r>
              <a:rPr lang="en-IE" sz="28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7592" y="4581128"/>
            <a:ext cx="265010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0070C0"/>
                </a:solidFill>
              </a:rPr>
              <a:t>Cén</a:t>
            </a:r>
            <a:r>
              <a:rPr lang="en-IE" sz="2400" dirty="0">
                <a:solidFill>
                  <a:srgbClr val="0070C0"/>
                </a:solidFill>
              </a:rPr>
              <a:t>  </a:t>
            </a:r>
            <a:r>
              <a:rPr lang="en-IE" sz="2400" dirty="0" err="1">
                <a:solidFill>
                  <a:srgbClr val="0070C0"/>
                </a:solidFill>
              </a:rPr>
              <a:t>inscne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1200" dirty="0">
                <a:solidFill>
                  <a:srgbClr val="0070C0"/>
                </a:solidFill>
              </a:rPr>
              <a:t>(gender)</a:t>
            </a:r>
            <a:r>
              <a:rPr lang="ga-IE" sz="12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atá</a:t>
            </a:r>
            <a:r>
              <a:rPr lang="en-IE" sz="2400" dirty="0">
                <a:solidFill>
                  <a:srgbClr val="0070C0"/>
                </a:solidFill>
              </a:rPr>
              <a:t> ag an </a:t>
            </a:r>
            <a:r>
              <a:rPr lang="en-IE" sz="2400" dirty="0" err="1">
                <a:solidFill>
                  <a:srgbClr val="0070C0"/>
                </a:solidFill>
              </a:rPr>
              <a:t>duine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seo</a:t>
            </a:r>
            <a:r>
              <a:rPr lang="en-IE" sz="24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Left Arrow 5"/>
          <p:cNvSpPr/>
          <p:nvPr/>
        </p:nvSpPr>
        <p:spPr>
          <a:xfrm rot="19522570">
            <a:off x="5496358" y="343118"/>
            <a:ext cx="1364877" cy="50405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194" name="Picture 2" descr="http://thumb1.shutterstock.com/display_pic_with_logo/230998/230998,1266889722,4/stock-vector-human-chromosomes-labeled-472710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 b="28393"/>
          <a:stretch/>
        </p:blipFill>
        <p:spPr bwMode="auto">
          <a:xfrm>
            <a:off x="323528" y="1412776"/>
            <a:ext cx="5329328" cy="33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4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44" y="260648"/>
            <a:ext cx="8993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féidir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éagsúla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bheith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láthair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i</a:t>
            </a: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gcill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ach 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ní</a:t>
            </a:r>
            <a:r>
              <a:rPr lang="en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gá</a:t>
            </a:r>
            <a:r>
              <a:rPr lang="en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n-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úsáid</a:t>
            </a:r>
            <a:r>
              <a:rPr lang="ga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í 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iad</a:t>
            </a:r>
            <a:r>
              <a:rPr lang="en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léir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Nuair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úsáidtear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ghéin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léirítear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toradh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géine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bhfoirm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 err="1">
                <a:latin typeface="Calibri" pitchFamily="34" charset="0"/>
                <a:cs typeface="Calibri" pitchFamily="34" charset="0"/>
              </a:rPr>
              <a:t>próitéin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444" y="2661590"/>
            <a:ext cx="3171908" cy="3539430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(d)</a:t>
            </a:r>
            <a:r>
              <a:rPr lang="ga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Léiriú</a:t>
            </a:r>
            <a:r>
              <a:rPr lang="en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Géine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: An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próiseas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gcuirtear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an	     t-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eolas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atá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ghéin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láthair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bhfoirm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próitéine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</a:t>
            </a:r>
            <a:endParaRPr lang="en-I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13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3135054" y="2484778"/>
            <a:ext cx="15121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Trascríobh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78829" y="4520742"/>
            <a:ext cx="10246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Aistriú</a:t>
            </a:r>
            <a:endParaRPr lang="en-IE" sz="2400" dirty="0"/>
          </a:p>
        </p:txBody>
      </p:sp>
      <p:pic>
        <p:nvPicPr>
          <p:cNvPr id="9218" name="Picture 2" descr="http://thumb1.shutterstock.com/display_pic_with_logo/2616718/321966230/stock-vector-cell-activities-protein-synthesis-from-the-nucleus-to-cytoplasma-3219662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6"/>
          <a:stretch/>
        </p:blipFill>
        <p:spPr bwMode="auto">
          <a:xfrm>
            <a:off x="4647222" y="1772816"/>
            <a:ext cx="47493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36096" y="2322751"/>
            <a:ext cx="360040" cy="33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6300192" y="2946443"/>
            <a:ext cx="7200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733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201" y="764704"/>
            <a:ext cx="9009269" cy="1077218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Ceannasach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: Tréith a léirítear nuair a bhíonn</a:t>
            </a:r>
          </a:p>
          <a:p>
            <a:r>
              <a:rPr lang="en-IE" sz="3200" dirty="0">
                <a:latin typeface="Calibri" pitchFamily="34" charset="0"/>
                <a:cs typeface="Calibri" pitchFamily="34" charset="0"/>
              </a:rPr>
              <a:t>an ailléil i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láthair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IE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staid </a:t>
            </a:r>
            <a:r>
              <a:rPr lang="en-IE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nó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heitrisigeach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). </a:t>
            </a:r>
            <a:r>
              <a:rPr lang="en-IE" sz="2800" b="1" dirty="0">
                <a:latin typeface="Calibri" pitchFamily="34" charset="0"/>
                <a:cs typeface="Calibri" pitchFamily="34" charset="0"/>
              </a:rPr>
              <a:t>MM </a:t>
            </a:r>
            <a:r>
              <a:rPr lang="en-IE" sz="2800" b="1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IE" sz="2800" b="1" dirty="0">
                <a:latin typeface="Calibri" pitchFamily="34" charset="0"/>
                <a:cs typeface="Calibri" pitchFamily="34" charset="0"/>
              </a:rPr>
              <a:t> Mm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060" y="1988840"/>
            <a:ext cx="8765209" cy="1569660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Cúlaitheach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léirítear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nuair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nach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mbíonn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ach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láthair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(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staid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léirítear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 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7490" y="360702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>
                <a:solidFill>
                  <a:srgbClr val="FF0000"/>
                </a:solidFill>
              </a:rPr>
              <a:t>Ceannasach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nó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cúlaitheach</a:t>
            </a:r>
            <a:r>
              <a:rPr lang="en-I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9725" y="4653766"/>
            <a:ext cx="126669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Breic</a:t>
            </a:r>
            <a:r>
              <a:rPr lang="ga-IE" dirty="0"/>
              <a:t>ní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63354" y="5255607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Gruaig</a:t>
            </a:r>
            <a:r>
              <a:rPr lang="en-IE" dirty="0"/>
              <a:t> </a:t>
            </a:r>
            <a:r>
              <a:rPr lang="en-IE" dirty="0" err="1"/>
              <a:t>rua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5073388"/>
            <a:ext cx="13681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</a:t>
            </a:r>
            <a:r>
              <a:rPr lang="ga-IE" dirty="0"/>
              <a:t>ú</a:t>
            </a:r>
            <a:r>
              <a:rPr lang="en-IE" dirty="0" err="1"/>
              <a:t>ile</a:t>
            </a:r>
            <a:r>
              <a:rPr lang="en-IE" dirty="0"/>
              <a:t> </a:t>
            </a:r>
            <a:r>
              <a:rPr lang="en-IE" dirty="0" err="1"/>
              <a:t>gorma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4293096"/>
            <a:ext cx="9187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ga-IE" dirty="0"/>
              <a:t>L</a:t>
            </a:r>
            <a:r>
              <a:rPr lang="en-IE" dirty="0" err="1"/>
              <a:t>oigíní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4480077" y="5303701"/>
            <a:ext cx="189526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Maothán</a:t>
            </a:r>
            <a:r>
              <a:rPr lang="en-IE" dirty="0"/>
              <a:t> </a:t>
            </a:r>
            <a:r>
              <a:rPr lang="en-IE" dirty="0" err="1"/>
              <a:t>cluaise</a:t>
            </a:r>
            <a:r>
              <a:rPr lang="en-IE" dirty="0"/>
              <a:t> – </a:t>
            </a:r>
            <a:r>
              <a:rPr lang="en-IE" dirty="0" err="1"/>
              <a:t>saor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ceangailte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434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42344"/>
              </p:ext>
            </p:extLst>
          </p:nvPr>
        </p:nvGraphicFramePr>
        <p:xfrm>
          <a:off x="539552" y="819838"/>
          <a:ext cx="6624736" cy="529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6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n-IE" sz="3200" b="1" dirty="0" err="1">
                          <a:latin typeface="Comic Sans MS" pitchFamily="66" charset="0"/>
                        </a:rPr>
                        <a:t>Ceannasach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3200" b="1" dirty="0" err="1">
                          <a:latin typeface="Comic Sans MS" pitchFamily="66" charset="0"/>
                        </a:rPr>
                        <a:t>Cúlaitheach</a:t>
                      </a:r>
                      <a:endParaRPr lang="en-IE" sz="3200" b="1" dirty="0">
                        <a:latin typeface="Comic Sans MS" pitchFamily="66" charset="0"/>
                      </a:endParaRPr>
                    </a:p>
                    <a:p>
                      <a:endParaRPr lang="en-I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376">
                <a:tc>
                  <a:txBody>
                    <a:bodyPr/>
                    <a:lstStyle/>
                    <a:p>
                      <a:r>
                        <a:rPr lang="en-IE" sz="2000" dirty="0" err="1"/>
                        <a:t>Súile</a:t>
                      </a:r>
                      <a:r>
                        <a:rPr lang="en-IE" sz="2000" dirty="0"/>
                        <a:t>:</a:t>
                      </a:r>
                      <a:r>
                        <a:rPr lang="en-IE" sz="2000" baseline="0" dirty="0"/>
                        <a:t> </a:t>
                      </a:r>
                      <a:r>
                        <a:rPr lang="en-IE" sz="2000" baseline="0" dirty="0" err="1"/>
                        <a:t>Donn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err="1"/>
                        <a:t>Súile</a:t>
                      </a:r>
                      <a:r>
                        <a:rPr lang="en-IE" sz="2000" dirty="0"/>
                        <a:t>:</a:t>
                      </a:r>
                      <a:r>
                        <a:rPr lang="en-IE" sz="2000" baseline="0" dirty="0"/>
                        <a:t> </a:t>
                      </a:r>
                      <a:r>
                        <a:rPr lang="en-IE" sz="2000" dirty="0" err="1"/>
                        <a:t>Gorm</a:t>
                      </a:r>
                      <a:r>
                        <a:rPr lang="en-IE" sz="2000" dirty="0"/>
                        <a:t>, </a:t>
                      </a:r>
                      <a:r>
                        <a:rPr lang="en-IE" sz="2000" dirty="0" err="1"/>
                        <a:t>Glas</a:t>
                      </a:r>
                      <a:r>
                        <a:rPr lang="en-IE" sz="2000" dirty="0"/>
                        <a:t>,</a:t>
                      </a:r>
                      <a:r>
                        <a:rPr lang="en-IE" sz="2000" baseline="0" dirty="0"/>
                        <a:t> </a:t>
                      </a:r>
                      <a:r>
                        <a:rPr lang="en-IE" sz="2000" baseline="0" dirty="0" err="1"/>
                        <a:t>Liath</a:t>
                      </a:r>
                      <a:r>
                        <a:rPr lang="en-IE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ga-IE" sz="2000" dirty="0"/>
                        <a:t>‘</a:t>
                      </a:r>
                      <a:r>
                        <a:rPr lang="en-IE" sz="2000" dirty="0"/>
                        <a:t>Widow</a:t>
                      </a:r>
                      <a:r>
                        <a:rPr lang="ga-IE" sz="2000" dirty="0"/>
                        <a:t>’s P</a:t>
                      </a:r>
                      <a:r>
                        <a:rPr lang="en-IE" sz="2000" dirty="0" err="1"/>
                        <a:t>eak</a:t>
                      </a:r>
                      <a:r>
                        <a:rPr lang="ga-IE" sz="2000" dirty="0"/>
                        <a:t>’</a:t>
                      </a:r>
                      <a:r>
                        <a:rPr lang="en-IE" sz="2000" dirty="0"/>
                        <a:t> mar p</a:t>
                      </a:r>
                      <a:r>
                        <a:rPr lang="ga-IE" sz="2000" dirty="0"/>
                        <a:t>ha</a:t>
                      </a:r>
                      <a:r>
                        <a:rPr lang="en-IE" sz="2000" dirty="0" err="1"/>
                        <a:t>trún</a:t>
                      </a:r>
                      <a:r>
                        <a:rPr lang="en-IE" sz="2000" baseline="0" dirty="0"/>
                        <a:t> </a:t>
                      </a:r>
                      <a:r>
                        <a:rPr lang="en-IE" sz="2000" baseline="0" dirty="0" err="1"/>
                        <a:t>gruaige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err="1"/>
                        <a:t>Gan</a:t>
                      </a:r>
                      <a:r>
                        <a:rPr lang="en-IE" sz="2000" dirty="0"/>
                        <a:t> </a:t>
                      </a:r>
                      <a:r>
                        <a:rPr lang="ga-IE" sz="2000" dirty="0"/>
                        <a:t>‘</a:t>
                      </a:r>
                      <a:r>
                        <a:rPr lang="en-IE" sz="2000" dirty="0"/>
                        <a:t>Widow</a:t>
                      </a:r>
                      <a:r>
                        <a:rPr lang="ga-IE" sz="2000" dirty="0"/>
                        <a:t>’</a:t>
                      </a:r>
                      <a:r>
                        <a:rPr lang="en-IE" sz="2000" dirty="0"/>
                        <a:t>s</a:t>
                      </a:r>
                      <a:r>
                        <a:rPr lang="en-IE" sz="2000" baseline="0" dirty="0"/>
                        <a:t> Peak</a:t>
                      </a:r>
                      <a:r>
                        <a:rPr lang="ga-IE" sz="2000" baseline="0" dirty="0"/>
                        <a:t>’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en-IE" sz="2000" dirty="0" err="1"/>
                        <a:t>Loigíní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err="1"/>
                        <a:t>Gan</a:t>
                      </a:r>
                      <a:r>
                        <a:rPr lang="en-IE" sz="2000" dirty="0"/>
                        <a:t> </a:t>
                      </a:r>
                      <a:r>
                        <a:rPr lang="ga-IE" sz="2000" dirty="0"/>
                        <a:t>l</a:t>
                      </a:r>
                      <a:r>
                        <a:rPr lang="en-IE" sz="2000" dirty="0" err="1"/>
                        <a:t>oigíní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ga-IE" sz="2000" dirty="0"/>
                        <a:t>Gan mórán airde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2000" dirty="0"/>
                        <a:t>Airde mhaith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ga-IE" sz="2000" dirty="0"/>
                        <a:t>Ábalta teanga a rolladh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dirty="0"/>
                        <a:t>Gan bheith ábalta teanga a rolladh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en-IE" sz="2000" dirty="0" err="1"/>
                        <a:t>Maothán</a:t>
                      </a:r>
                      <a:r>
                        <a:rPr lang="en-IE" sz="2000" dirty="0"/>
                        <a:t> </a:t>
                      </a:r>
                      <a:r>
                        <a:rPr lang="ga-IE" sz="2000" dirty="0"/>
                        <a:t>c</a:t>
                      </a:r>
                      <a:r>
                        <a:rPr lang="en-IE" sz="2000" dirty="0" err="1"/>
                        <a:t>luaise</a:t>
                      </a:r>
                      <a:r>
                        <a:rPr lang="en-IE" sz="2000" baseline="0" dirty="0"/>
                        <a:t> ‘</a:t>
                      </a:r>
                      <a:r>
                        <a:rPr lang="en-IE" sz="2000" baseline="0" dirty="0" err="1"/>
                        <a:t>saor</a:t>
                      </a:r>
                      <a:r>
                        <a:rPr lang="en-IE" sz="2000" baseline="0" dirty="0"/>
                        <a:t>’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err="1"/>
                        <a:t>Maothán</a:t>
                      </a:r>
                      <a:r>
                        <a:rPr lang="en-IE" sz="2000" dirty="0"/>
                        <a:t> </a:t>
                      </a:r>
                      <a:r>
                        <a:rPr lang="ga-IE" sz="2000" dirty="0"/>
                        <a:t>c</a:t>
                      </a:r>
                      <a:r>
                        <a:rPr lang="en-IE" sz="2000" dirty="0" err="1"/>
                        <a:t>luaise</a:t>
                      </a:r>
                      <a:r>
                        <a:rPr lang="en-IE" sz="2000" dirty="0"/>
                        <a:t>  ‘</a:t>
                      </a:r>
                      <a:r>
                        <a:rPr lang="en-IE" sz="2000" dirty="0" err="1"/>
                        <a:t>ceangailte</a:t>
                      </a:r>
                      <a:r>
                        <a:rPr lang="en-IE" sz="2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en-IE" sz="2000" dirty="0" err="1"/>
                        <a:t>Gruaig</a:t>
                      </a:r>
                      <a:r>
                        <a:rPr lang="en-IE" sz="2000" dirty="0"/>
                        <a:t> </a:t>
                      </a:r>
                      <a:r>
                        <a:rPr lang="en-IE" sz="2000" dirty="0" err="1"/>
                        <a:t>nach</a:t>
                      </a:r>
                      <a:r>
                        <a:rPr lang="en-IE" sz="2000" dirty="0"/>
                        <a:t> </a:t>
                      </a:r>
                      <a:r>
                        <a:rPr lang="en-IE" sz="2000" dirty="0" err="1"/>
                        <a:t>bhfuil</a:t>
                      </a:r>
                      <a:r>
                        <a:rPr lang="en-IE" sz="2000" dirty="0"/>
                        <a:t> </a:t>
                      </a:r>
                      <a:r>
                        <a:rPr lang="en-IE" sz="2000" dirty="0" err="1"/>
                        <a:t>fionn</a:t>
                      </a:r>
                      <a:endParaRPr lang="en-IE" sz="2000" dirty="0"/>
                    </a:p>
                    <a:p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err="1"/>
                        <a:t>Gruaig</a:t>
                      </a:r>
                      <a:r>
                        <a:rPr lang="en-IE" sz="2000" baseline="0" dirty="0"/>
                        <a:t> f</a:t>
                      </a:r>
                      <a:r>
                        <a:rPr lang="ga-IE" sz="2000" baseline="0" dirty="0"/>
                        <a:t>h</a:t>
                      </a:r>
                      <a:r>
                        <a:rPr lang="en-IE" sz="2000" baseline="0" dirty="0" err="1"/>
                        <a:t>ionn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15</a:t>
            </a:fld>
            <a:endParaRPr lang="en-IE"/>
          </a:p>
        </p:txBody>
      </p:sp>
      <p:pic>
        <p:nvPicPr>
          <p:cNvPr id="10242" name="Picture 2" descr="http://thumb7.shutterstock.com/display_pic_with_logo/100217/98834939/stock-photo-father-and-son-having-fun-in-the-bed-by-rolling-their-tongues-98834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70" y="197932"/>
            <a:ext cx="2209418" cy="21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7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438" y="1124744"/>
            <a:ext cx="3748753" cy="1569660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liosta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n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géin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te atá san orgánach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988" y="3429000"/>
            <a:ext cx="3929964" cy="2554545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tugtar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f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ar na tréithe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fisiciúla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fheictear san orgánach.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m.sh. </a:t>
            </a:r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Súile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donna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16</a:t>
            </a:fld>
            <a:endParaRPr lang="en-IE"/>
          </a:p>
        </p:txBody>
      </p:sp>
      <p:pic>
        <p:nvPicPr>
          <p:cNvPr id="11266" name="Picture 2" descr="http://thumb1.shutterstock.com/display_pic_with_logo/2241848/284252990/stock-vector-portrait-of-the-asian-girl-isolated-on-a-white-background-284252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59" y="836712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923928" y="2348880"/>
            <a:ext cx="20882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1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87208" cy="850106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omic Sans MS"/>
                <a:cs typeface="Comic Sans MS"/>
              </a:rPr>
              <a:t>Ceist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>
                <a:solidFill>
                  <a:srgbClr val="D60093"/>
                </a:solidFill>
              </a:rPr>
              <a:t>(2010) </a:t>
            </a:r>
            <a:r>
              <a:rPr lang="en-IE" sz="2400" dirty="0" err="1"/>
              <a:t>Déan</a:t>
            </a:r>
            <a:r>
              <a:rPr lang="en-IE" sz="2400" dirty="0"/>
              <a:t> </a:t>
            </a:r>
            <a:r>
              <a:rPr lang="en-IE" sz="2400" dirty="0" err="1"/>
              <a:t>idirdhealú</a:t>
            </a:r>
            <a:r>
              <a:rPr lang="en-IE" sz="2400" dirty="0"/>
              <a:t> </a:t>
            </a:r>
            <a:r>
              <a:rPr lang="en-IE" sz="2400" dirty="0" err="1"/>
              <a:t>idir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péirí</a:t>
            </a:r>
            <a:r>
              <a:rPr lang="en-IE" sz="2400" dirty="0"/>
              <a:t> </a:t>
            </a:r>
            <a:r>
              <a:rPr lang="en-IE" sz="2400" dirty="0" err="1"/>
              <a:t>téarmaí</a:t>
            </a:r>
            <a:r>
              <a:rPr lang="en-IE" sz="2400" dirty="0"/>
              <a:t> </a:t>
            </a:r>
            <a:r>
              <a:rPr lang="en-IE" sz="2400" dirty="0" err="1"/>
              <a:t>seo</a:t>
            </a:r>
            <a:r>
              <a:rPr lang="en-IE" sz="2400" dirty="0"/>
              <a:t> a </a:t>
            </a:r>
            <a:r>
              <a:rPr lang="en-IE" sz="2400" dirty="0" err="1"/>
              <a:t>leanas</a:t>
            </a:r>
            <a:r>
              <a:rPr lang="en-IE" sz="2400" dirty="0"/>
              <a:t>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abairt</a:t>
            </a:r>
            <a:r>
              <a:rPr lang="en-IE" sz="2400" dirty="0"/>
              <a:t> </a:t>
            </a:r>
            <a:r>
              <a:rPr lang="en-IE" sz="2400" dirty="0" err="1"/>
              <a:t>amháin</a:t>
            </a:r>
            <a:r>
              <a:rPr lang="en-IE" sz="2400" dirty="0"/>
              <a:t> a </a:t>
            </a:r>
            <a:r>
              <a:rPr lang="en-IE" sz="2400" dirty="0" err="1"/>
              <a:t>scríobh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dtaobh</a:t>
            </a:r>
            <a:r>
              <a:rPr lang="en-IE" sz="2400" dirty="0"/>
              <a:t> </a:t>
            </a:r>
            <a:r>
              <a:rPr lang="en-IE" sz="2400" dirty="0" err="1"/>
              <a:t>gach</a:t>
            </a:r>
            <a:r>
              <a:rPr lang="en-IE" sz="2400" dirty="0"/>
              <a:t> ball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leith</a:t>
            </a:r>
            <a:r>
              <a:rPr lang="en-IE" sz="2400" dirty="0"/>
              <a:t> de </a:t>
            </a:r>
            <a:r>
              <a:rPr lang="en-IE" sz="2400" dirty="0" err="1"/>
              <a:t>gach</a:t>
            </a:r>
            <a:r>
              <a:rPr lang="en-IE" sz="2400" dirty="0"/>
              <a:t> </a:t>
            </a:r>
            <a:r>
              <a:rPr lang="en-IE" sz="2400" dirty="0" err="1"/>
              <a:t>péire</a:t>
            </a:r>
            <a:r>
              <a:rPr lang="en-IE" sz="2400" dirty="0"/>
              <a:t>.</a:t>
            </a:r>
          </a:p>
          <a:p>
            <a:pPr marL="0" indent="0">
              <a:buNone/>
            </a:pPr>
            <a:endParaRPr lang="en-IE" sz="2400" dirty="0"/>
          </a:p>
          <a:p>
            <a:pPr marL="514350" indent="-514350">
              <a:buAutoNum type="romanLcParenBoth"/>
            </a:pPr>
            <a:r>
              <a:rPr lang="en-IE" sz="2400" dirty="0" err="1"/>
              <a:t>Haplóideach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dioplóideach</a:t>
            </a: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(ii) </a:t>
            </a:r>
            <a:r>
              <a:rPr lang="en-IE" sz="2400" dirty="0" err="1"/>
              <a:t>Homaisigeach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heitrisigeach</a:t>
            </a: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(iii) </a:t>
            </a:r>
            <a:r>
              <a:rPr lang="en-IE" sz="2400" dirty="0" err="1"/>
              <a:t>Géinitíopa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feinitíopa</a:t>
            </a:r>
            <a:endParaRPr lang="en-IE" sz="2400" dirty="0"/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047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18</a:t>
            </a:fld>
            <a:endParaRPr lang="en-IE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268760"/>
            <a:ext cx="8208912" cy="54006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Crómasó</a:t>
            </a:r>
            <a:r>
              <a:rPr lang="ga-IE" sz="60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IE" sz="6000" b="1" dirty="0">
                <a:solidFill>
                  <a:srgbClr val="FF0000"/>
                </a:solidFill>
                <a:latin typeface="Comic Sans MS" pitchFamily="66" charset="0"/>
              </a:rPr>
              <a:t>m </a:t>
            </a: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homalógacha</a:t>
            </a:r>
            <a:r>
              <a:rPr lang="en-IE" sz="6000" dirty="0">
                <a:latin typeface="Comic Sans MS" pitchFamily="66" charset="0"/>
              </a:rPr>
              <a:t>: </a:t>
            </a:r>
            <a:r>
              <a:rPr lang="en-IE" sz="6000" dirty="0" err="1">
                <a:latin typeface="Comic Sans MS" pitchFamily="66" charset="0"/>
              </a:rPr>
              <a:t>Péirí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crómasóm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ar</a:t>
            </a:r>
            <a:r>
              <a:rPr lang="en-IE" sz="6000" dirty="0">
                <a:latin typeface="Comic Sans MS" pitchFamily="66" charset="0"/>
              </a:rPr>
              <a:t> a </a:t>
            </a:r>
            <a:r>
              <a:rPr lang="en-IE" sz="6000" dirty="0" err="1">
                <a:latin typeface="Comic Sans MS" pitchFamily="66" charset="0"/>
              </a:rPr>
              <a:t>bhfuil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na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géinte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céanna</a:t>
            </a:r>
            <a:endParaRPr lang="en-IE" sz="60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Lócas</a:t>
            </a:r>
            <a:r>
              <a:rPr lang="en-US" sz="6000" b="1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suíomh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cinnte</a:t>
            </a:r>
            <a:r>
              <a:rPr lang="en-US" sz="6000" dirty="0">
                <a:latin typeface="Comic Sans MS"/>
                <a:cs typeface="Comic Sans MS"/>
              </a:rPr>
              <a:t> ag </a:t>
            </a:r>
            <a:r>
              <a:rPr lang="en-US" sz="6000" dirty="0" err="1">
                <a:latin typeface="Comic Sans MS"/>
                <a:cs typeface="Comic Sans MS"/>
              </a:rPr>
              <a:t>gach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géin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ar</a:t>
            </a:r>
            <a:r>
              <a:rPr lang="en-US" sz="6000" dirty="0">
                <a:latin typeface="Comic Sans MS"/>
                <a:cs typeface="Comic Sans MS"/>
              </a:rPr>
              <a:t> an </a:t>
            </a:r>
            <a:r>
              <a:rPr lang="ga-IE" sz="6000" dirty="0" err="1">
                <a:latin typeface="Comic Sans MS"/>
                <a:cs typeface="Comic Sans MS"/>
              </a:rPr>
              <a:t>gc</a:t>
            </a:r>
            <a:r>
              <a:rPr lang="en-US" sz="6000" dirty="0" err="1">
                <a:latin typeface="Comic Sans MS"/>
                <a:cs typeface="Comic Sans MS"/>
              </a:rPr>
              <a:t>rómasóm</a:t>
            </a:r>
            <a:r>
              <a:rPr lang="en-US" sz="6000" dirty="0">
                <a:latin typeface="Comic Sans MS"/>
                <a:cs typeface="Comic Sans M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Ailléil</a:t>
            </a:r>
            <a:r>
              <a:rPr lang="en-IE" sz="60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ga-IE" sz="6000" dirty="0">
                <a:latin typeface="Comic Sans MS" pitchFamily="66" charset="0"/>
              </a:rPr>
              <a:t>Leagan</a:t>
            </a:r>
            <a:r>
              <a:rPr lang="en-IE" sz="6000" dirty="0" err="1">
                <a:latin typeface="Comic Sans MS" pitchFamily="66" charset="0"/>
              </a:rPr>
              <a:t>acha</a:t>
            </a:r>
            <a:r>
              <a:rPr lang="en-IE" sz="6000" dirty="0">
                <a:latin typeface="Comic Sans MS" pitchFamily="66" charset="0"/>
              </a:rPr>
              <a:t> é</a:t>
            </a:r>
            <a:r>
              <a:rPr lang="ga-IE" sz="6000" dirty="0" err="1">
                <a:latin typeface="Comic Sans MS" pitchFamily="66" charset="0"/>
              </a:rPr>
              <a:t>agsúla</a:t>
            </a:r>
            <a:r>
              <a:rPr lang="ga-IE" sz="6000" dirty="0">
                <a:latin typeface="Comic Sans MS" pitchFamily="66" charset="0"/>
              </a:rPr>
              <a:t> </a:t>
            </a:r>
            <a:r>
              <a:rPr lang="en-IE" sz="6000" dirty="0">
                <a:latin typeface="Comic Sans MS" pitchFamily="66" charset="0"/>
              </a:rPr>
              <a:t>den </a:t>
            </a:r>
            <a:r>
              <a:rPr lang="en-IE" sz="6000" dirty="0" err="1">
                <a:latin typeface="Comic Sans MS" pitchFamily="66" charset="0"/>
              </a:rPr>
              <a:t>ghéin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chéanna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ar</a:t>
            </a:r>
            <a:r>
              <a:rPr lang="en-IE" sz="6000" dirty="0">
                <a:latin typeface="Comic Sans MS" pitchFamily="66" charset="0"/>
              </a:rPr>
              <a:t> an </a:t>
            </a:r>
            <a:r>
              <a:rPr lang="en-IE" sz="6000" dirty="0" err="1">
                <a:latin typeface="Comic Sans MS" pitchFamily="66" charset="0"/>
              </a:rPr>
              <a:t>lócas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céanna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ar</a:t>
            </a:r>
            <a:r>
              <a:rPr lang="en-IE" sz="6000" dirty="0">
                <a:latin typeface="Comic Sans MS" pitchFamily="66" charset="0"/>
              </a:rPr>
              <a:t> c</a:t>
            </a:r>
            <a:r>
              <a:rPr lang="ga-IE" sz="6000" dirty="0">
                <a:latin typeface="Comic Sans MS" pitchFamily="66" charset="0"/>
              </a:rPr>
              <a:t>h</a:t>
            </a:r>
            <a:r>
              <a:rPr lang="en-IE" sz="6000" dirty="0" err="1">
                <a:latin typeface="Comic Sans MS" pitchFamily="66" charset="0"/>
              </a:rPr>
              <a:t>rómasó</a:t>
            </a:r>
            <a:r>
              <a:rPr lang="ga-IE" sz="6000" dirty="0">
                <a:latin typeface="Comic Sans MS" pitchFamily="66" charset="0"/>
              </a:rPr>
              <a:t>i</a:t>
            </a:r>
            <a:r>
              <a:rPr lang="en-IE" sz="6000" dirty="0">
                <a:latin typeface="Comic Sans MS" pitchFamily="66" charset="0"/>
              </a:rPr>
              <a:t>m </a:t>
            </a:r>
            <a:r>
              <a:rPr lang="en-IE" sz="6000" dirty="0" err="1">
                <a:latin typeface="Comic Sans MS" pitchFamily="66" charset="0"/>
              </a:rPr>
              <a:t>homalógacha</a:t>
            </a:r>
            <a:endParaRPr lang="en-IE" sz="60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ga-IE" sz="60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omaisigeach</a:t>
            </a:r>
            <a:r>
              <a:rPr lang="en-IE" sz="6000" dirty="0">
                <a:latin typeface="Comic Sans MS" pitchFamily="66" charset="0"/>
              </a:rPr>
              <a:t>: </a:t>
            </a:r>
            <a:r>
              <a:rPr lang="en-IE" sz="6000" dirty="0" err="1">
                <a:latin typeface="Comic Sans MS" pitchFamily="66" charset="0"/>
              </a:rPr>
              <a:t>Dhá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ailléil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ionanna</a:t>
            </a:r>
            <a:r>
              <a:rPr lang="en-IE" sz="6000" dirty="0">
                <a:latin typeface="Comic Sans MS" pitchFamily="66" charset="0"/>
              </a:rPr>
              <a:t>: BB </a:t>
            </a:r>
            <a:r>
              <a:rPr lang="en-IE" sz="6000" dirty="0" err="1">
                <a:latin typeface="Comic Sans MS" pitchFamily="66" charset="0"/>
              </a:rPr>
              <a:t>nó</a:t>
            </a:r>
            <a:r>
              <a:rPr lang="en-IE" sz="6000" dirty="0">
                <a:latin typeface="Comic Sans MS" pitchFamily="66" charset="0"/>
              </a:rPr>
              <a:t> bb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Heitrisigeach</a:t>
            </a:r>
            <a:r>
              <a:rPr lang="en-IE" sz="60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Dhá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ailléil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éagsúla</a:t>
            </a:r>
            <a:r>
              <a:rPr lang="en-IE" sz="6000" dirty="0">
                <a:latin typeface="Comic Sans MS" pitchFamily="66" charset="0"/>
              </a:rPr>
              <a:t>: Bb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Ceannasach</a:t>
            </a:r>
            <a:r>
              <a:rPr lang="en-IE" sz="6000" dirty="0">
                <a:latin typeface="Comic Sans MS" pitchFamily="66" charset="0"/>
              </a:rPr>
              <a:t>: </a:t>
            </a:r>
            <a:r>
              <a:rPr lang="en-IE" sz="6000" dirty="0" err="1">
                <a:latin typeface="Comic Sans MS" pitchFamily="66" charset="0"/>
              </a:rPr>
              <a:t>Tréith</a:t>
            </a:r>
            <a:r>
              <a:rPr lang="en-IE" sz="6000" dirty="0">
                <a:latin typeface="Comic Sans MS" pitchFamily="66" charset="0"/>
              </a:rPr>
              <a:t> a </a:t>
            </a:r>
            <a:r>
              <a:rPr lang="en-IE" sz="6000" dirty="0" err="1">
                <a:latin typeface="Comic Sans MS" pitchFamily="66" charset="0"/>
              </a:rPr>
              <a:t>léirítear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nuair</a:t>
            </a:r>
            <a:r>
              <a:rPr lang="en-IE" sz="6000" dirty="0">
                <a:latin typeface="Comic Sans MS" pitchFamily="66" charset="0"/>
              </a:rPr>
              <a:t> a </a:t>
            </a:r>
            <a:r>
              <a:rPr lang="en-IE" sz="6000" dirty="0" err="1">
                <a:latin typeface="Comic Sans MS" pitchFamily="66" charset="0"/>
              </a:rPr>
              <a:t>bhíonn</a:t>
            </a:r>
            <a:r>
              <a:rPr lang="ga-IE" sz="6000" dirty="0">
                <a:latin typeface="Comic Sans MS" pitchFamily="66" charset="0"/>
              </a:rPr>
              <a:t> </a:t>
            </a:r>
            <a:r>
              <a:rPr lang="en-IE" sz="6000" dirty="0">
                <a:latin typeface="Comic Sans MS" pitchFamily="66" charset="0"/>
              </a:rPr>
              <a:t>an </a:t>
            </a:r>
            <a:r>
              <a:rPr lang="en-IE" sz="6000" dirty="0" err="1">
                <a:latin typeface="Comic Sans MS" pitchFamily="66" charset="0"/>
              </a:rPr>
              <a:t>ailléil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i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láthair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sa</a:t>
            </a:r>
            <a:r>
              <a:rPr lang="en-IE" sz="6000" dirty="0">
                <a:latin typeface="Comic Sans MS" pitchFamily="66" charset="0"/>
              </a:rPr>
              <a:t> staid </a:t>
            </a:r>
            <a:r>
              <a:rPr lang="en-IE" sz="6000" dirty="0" err="1">
                <a:latin typeface="Comic Sans MS" pitchFamily="66" charset="0"/>
              </a:rPr>
              <a:t>homaisigeach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nó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sa</a:t>
            </a:r>
            <a:r>
              <a:rPr lang="en-IE" sz="6000" dirty="0">
                <a:latin typeface="Comic Sans MS" pitchFamily="66" charset="0"/>
              </a:rPr>
              <a:t> staid </a:t>
            </a:r>
            <a:r>
              <a:rPr lang="en-IE" sz="6000" dirty="0" err="1">
                <a:latin typeface="Comic Sans MS" pitchFamily="66" charset="0"/>
              </a:rPr>
              <a:t>heitrisigeach</a:t>
            </a:r>
            <a:endParaRPr lang="en-IE" sz="60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Cúlaitheach</a:t>
            </a:r>
            <a:r>
              <a:rPr lang="en-US" sz="600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Tréith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nach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léirítear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nuair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nach</a:t>
            </a:r>
            <a:r>
              <a:rPr lang="ga-IE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mbíonn</a:t>
            </a:r>
            <a:r>
              <a:rPr lang="en-US" sz="6000" dirty="0">
                <a:latin typeface="Comic Sans MS"/>
                <a:cs typeface="Comic Sans MS"/>
              </a:rPr>
              <a:t> ach </a:t>
            </a:r>
            <a:r>
              <a:rPr lang="en-US" sz="6000" dirty="0" err="1">
                <a:latin typeface="Comic Sans MS"/>
                <a:cs typeface="Comic Sans MS"/>
              </a:rPr>
              <a:t>ailléil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amháin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i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láthair</a:t>
            </a:r>
            <a:r>
              <a:rPr lang="en-US" sz="6000" dirty="0">
                <a:latin typeface="Comic Sans MS"/>
                <a:cs typeface="Comic Sans MS"/>
              </a:rPr>
              <a:t>. Is </a:t>
            </a:r>
            <a:r>
              <a:rPr lang="en-US" sz="6000" dirty="0" err="1">
                <a:latin typeface="Comic Sans MS"/>
                <a:cs typeface="Comic Sans MS"/>
              </a:rPr>
              <a:t>sa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b="1" dirty="0">
                <a:latin typeface="Comic Sans MS"/>
                <a:cs typeface="Comic Sans MS"/>
              </a:rPr>
              <a:t>staid </a:t>
            </a:r>
            <a:r>
              <a:rPr lang="en-US" sz="6000" b="1" dirty="0" err="1">
                <a:latin typeface="Comic Sans MS"/>
                <a:cs typeface="Comic Sans MS"/>
              </a:rPr>
              <a:t>homaisigeach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amháin</a:t>
            </a:r>
            <a:r>
              <a:rPr lang="en-US" sz="6000" dirty="0">
                <a:latin typeface="Comic Sans MS"/>
                <a:cs typeface="Comic Sans MS"/>
              </a:rPr>
              <a:t> a </a:t>
            </a:r>
            <a:r>
              <a:rPr lang="en-US" sz="6000" dirty="0" err="1">
                <a:latin typeface="Comic Sans MS"/>
                <a:cs typeface="Comic Sans MS"/>
              </a:rPr>
              <a:t>léirítear</a:t>
            </a:r>
            <a:r>
              <a:rPr lang="en-US" sz="6000" dirty="0">
                <a:latin typeface="Comic Sans MS"/>
                <a:cs typeface="Comic Sans MS"/>
              </a:rPr>
              <a:t> an </a:t>
            </a:r>
            <a:r>
              <a:rPr lang="en-US" sz="6000" dirty="0" err="1">
                <a:latin typeface="Comic Sans MS"/>
                <a:cs typeface="Comic Sans MS"/>
              </a:rPr>
              <a:t>tréith</a:t>
            </a:r>
            <a:endParaRPr lang="en-US" sz="60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Géinitíopa</a:t>
            </a:r>
            <a:r>
              <a:rPr lang="en-US" sz="600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liosta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ga-IE" sz="6000" dirty="0">
                <a:latin typeface="Comic Sans MS"/>
                <a:cs typeface="Comic Sans MS"/>
              </a:rPr>
              <a:t>n</a:t>
            </a:r>
            <a:r>
              <a:rPr lang="en-US" sz="6000" dirty="0" err="1">
                <a:latin typeface="Comic Sans MS"/>
                <a:cs typeface="Comic Sans MS"/>
              </a:rPr>
              <a:t>géin</a:t>
            </a:r>
            <a:r>
              <a:rPr lang="ga-IE" sz="6000" dirty="0">
                <a:latin typeface="Comic Sans MS"/>
                <a:cs typeface="Comic Sans MS"/>
              </a:rPr>
              <a:t>te atá san orgánach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ga-IE" sz="60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initíopa</a:t>
            </a:r>
            <a:r>
              <a:rPr lang="en-US" sz="600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tugtar</a:t>
            </a:r>
            <a:r>
              <a:rPr lang="en-US" sz="6000" dirty="0">
                <a:latin typeface="Comic Sans MS"/>
                <a:cs typeface="Comic Sans MS"/>
              </a:rPr>
              <a:t> an f</a:t>
            </a:r>
            <a:r>
              <a:rPr lang="ga-IE" sz="6000" dirty="0">
                <a:latin typeface="Comic Sans MS"/>
                <a:cs typeface="Comic Sans MS"/>
              </a:rPr>
              <a:t>e</a:t>
            </a:r>
            <a:r>
              <a:rPr lang="en-US" sz="6000" dirty="0" err="1">
                <a:latin typeface="Comic Sans MS"/>
                <a:cs typeface="Comic Sans MS"/>
              </a:rPr>
              <a:t>initíopa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ar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tréithe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fisiciúla</a:t>
            </a:r>
            <a:r>
              <a:rPr lang="en-US" sz="6000" dirty="0">
                <a:latin typeface="Comic Sans MS"/>
                <a:cs typeface="Comic Sans MS"/>
              </a:rPr>
              <a:t> a </a:t>
            </a:r>
            <a:r>
              <a:rPr lang="en-US" sz="6000" dirty="0" err="1">
                <a:latin typeface="Comic Sans MS"/>
                <a:cs typeface="Comic Sans MS"/>
              </a:rPr>
              <a:t>fheictear</a:t>
            </a:r>
            <a:r>
              <a:rPr lang="en-US" sz="6000" dirty="0">
                <a:latin typeface="Comic Sans MS"/>
                <a:cs typeface="Comic Sans MS"/>
              </a:rPr>
              <a:t> san </a:t>
            </a:r>
            <a:r>
              <a:rPr lang="en-US" sz="6000" dirty="0" err="1">
                <a:latin typeface="Comic Sans MS"/>
                <a:cs typeface="Comic Sans MS"/>
              </a:rPr>
              <a:t>orgánach</a:t>
            </a:r>
            <a:r>
              <a:rPr lang="en-US" sz="6000" dirty="0">
                <a:latin typeface="Comic Sans MS"/>
                <a:cs typeface="Comic Sans MS"/>
              </a:rPr>
              <a:t> de </a:t>
            </a:r>
            <a:r>
              <a:rPr lang="en-US" sz="6000" dirty="0" err="1">
                <a:latin typeface="Comic Sans MS"/>
                <a:cs typeface="Comic Sans MS"/>
              </a:rPr>
              <a:t>bharr</a:t>
            </a:r>
            <a:r>
              <a:rPr lang="en-US" sz="6000" dirty="0">
                <a:latin typeface="Comic Sans MS"/>
                <a:cs typeface="Comic Sans MS"/>
              </a:rPr>
              <a:t> an </a:t>
            </a:r>
            <a:r>
              <a:rPr lang="en-US" sz="6000" dirty="0" err="1">
                <a:latin typeface="Comic Sans MS"/>
                <a:cs typeface="Comic Sans MS"/>
              </a:rPr>
              <a:t>ghéinitíopa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agus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timpeallachta</a:t>
            </a:r>
            <a:endParaRPr lang="en-US" sz="6000" dirty="0">
              <a:latin typeface="Comic Sans MS"/>
              <a:cs typeface="Comic Sans M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Gaiméití</a:t>
            </a:r>
            <a:r>
              <a:rPr lang="en-US" sz="600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ceallaí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haplóideach</a:t>
            </a:r>
            <a:r>
              <a:rPr lang="ga-IE" sz="6000" dirty="0">
                <a:latin typeface="Comic Sans MS"/>
                <a:cs typeface="Comic Sans MS"/>
              </a:rPr>
              <a:t>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atá</a:t>
            </a:r>
            <a:r>
              <a:rPr lang="en-US" sz="6000" dirty="0">
                <a:latin typeface="Comic Sans MS"/>
                <a:cs typeface="Comic Sans MS"/>
              </a:rPr>
              <a:t> in </a:t>
            </a:r>
            <a:r>
              <a:rPr lang="en-US" sz="6000" dirty="0" err="1">
                <a:latin typeface="Comic Sans MS"/>
                <a:cs typeface="Comic Sans MS"/>
              </a:rPr>
              <a:t>ann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comhthathú</a:t>
            </a:r>
            <a:r>
              <a:rPr lang="en-US" sz="6000" dirty="0">
                <a:latin typeface="Comic Sans MS"/>
                <a:cs typeface="Comic Sans MS"/>
              </a:rPr>
              <a:t> (23 </a:t>
            </a:r>
            <a:r>
              <a:rPr lang="en-US" sz="6000" dirty="0" err="1">
                <a:latin typeface="Comic Sans MS"/>
                <a:cs typeface="Comic Sans MS"/>
              </a:rPr>
              <a:t>crómasóm</a:t>
            </a:r>
            <a:r>
              <a:rPr lang="en-US" sz="6000" dirty="0">
                <a:latin typeface="Comic Sans MS"/>
                <a:cs typeface="Comic Sans MS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800" dirty="0">
                <a:latin typeface="Comic Sans MS"/>
                <a:cs typeface="Comic Sans M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/>
              <a:cs typeface="Comic Sans MS"/>
            </a:endParaRPr>
          </a:p>
          <a:p>
            <a:endParaRPr lang="en-IE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6468" y="533738"/>
            <a:ext cx="374441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srgbClr val="D60093"/>
                </a:solidFill>
              </a:rPr>
              <a:t>An t</a:t>
            </a:r>
            <a:r>
              <a:rPr lang="ga-IE" sz="4000" dirty="0">
                <a:solidFill>
                  <a:srgbClr val="D60093"/>
                </a:solidFill>
              </a:rPr>
              <a:t>é</a:t>
            </a:r>
            <a:r>
              <a:rPr lang="en-IE" sz="4000" dirty="0" err="1">
                <a:solidFill>
                  <a:srgbClr val="D60093"/>
                </a:solidFill>
              </a:rPr>
              <a:t>armaíocht</a:t>
            </a:r>
            <a:r>
              <a:rPr lang="en-IE" sz="4000" dirty="0">
                <a:solidFill>
                  <a:srgbClr val="D6009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460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020" y="692696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u="sng" dirty="0"/>
              <a:t>Na 5 c</a:t>
            </a:r>
            <a:r>
              <a:rPr lang="ga-IE" sz="4000" u="sng" dirty="0"/>
              <a:t>h</a:t>
            </a:r>
            <a:r>
              <a:rPr lang="en-IE" sz="4000" u="sng" dirty="0" err="1"/>
              <a:t>inéal</a:t>
            </a:r>
            <a:r>
              <a:rPr lang="en-IE" sz="4000" u="sng" dirty="0"/>
              <a:t> </a:t>
            </a:r>
            <a:r>
              <a:rPr lang="en-IE" sz="4000" u="sng" dirty="0" err="1"/>
              <a:t>crosála</a:t>
            </a:r>
            <a:r>
              <a:rPr lang="en-IE" sz="4000" u="sng" dirty="0"/>
              <a:t> </a:t>
            </a:r>
            <a:r>
              <a:rPr lang="en-IE" sz="4000" u="sng" dirty="0" err="1"/>
              <a:t>géin</a:t>
            </a:r>
            <a:r>
              <a:rPr lang="ga-IE" sz="4000" u="sng" dirty="0"/>
              <a:t>i</a:t>
            </a:r>
            <a:r>
              <a:rPr lang="en-IE" sz="4000" u="sng" dirty="0"/>
              <a:t>t</a:t>
            </a:r>
            <a:r>
              <a:rPr lang="ga-IE" sz="4000" u="sng" dirty="0"/>
              <a:t>í</a:t>
            </a:r>
            <a:r>
              <a:rPr lang="en-IE" sz="4000" u="sng" dirty="0"/>
              <a:t> </a:t>
            </a:r>
            <a:r>
              <a:rPr lang="ga-IE" sz="4000" u="sng" dirty="0"/>
              <a:t>atá </a:t>
            </a:r>
            <a:r>
              <a:rPr lang="en-IE" sz="4000" u="sng" dirty="0"/>
              <a:t>le </a:t>
            </a:r>
            <a:r>
              <a:rPr lang="en-IE" sz="4000" u="sng" dirty="0" err="1"/>
              <a:t>foghla</a:t>
            </a:r>
            <a:r>
              <a:rPr lang="ga-IE" sz="4000" u="sng" dirty="0"/>
              <a:t>i</a:t>
            </a:r>
            <a:r>
              <a:rPr lang="en-IE" sz="4000" u="sng" dirty="0"/>
              <a:t>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169" y="191683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sz="4000" b="1" dirty="0">
                <a:solidFill>
                  <a:srgbClr val="FF0000"/>
                </a:solidFill>
              </a:rPr>
              <a:t>Mona</a:t>
            </a:r>
            <a:r>
              <a:rPr lang="ga-IE" sz="4000" b="1" dirty="0">
                <a:solidFill>
                  <a:srgbClr val="FF0000"/>
                </a:solidFill>
              </a:rPr>
              <a:t>i</a:t>
            </a:r>
            <a:r>
              <a:rPr lang="en-IE" sz="4000" b="1" dirty="0" err="1">
                <a:solidFill>
                  <a:srgbClr val="FF0000"/>
                </a:solidFill>
              </a:rPr>
              <a:t>hibrideach</a:t>
            </a:r>
            <a:r>
              <a:rPr lang="en-IE" sz="4000" b="1" dirty="0">
                <a:solidFill>
                  <a:srgbClr val="FF0000"/>
                </a:solidFill>
              </a:rPr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err="1">
                <a:solidFill>
                  <a:srgbClr val="FF0000"/>
                </a:solidFill>
              </a:rPr>
              <a:t>Déhibrideach</a:t>
            </a:r>
            <a:endParaRPr lang="en-IE" sz="40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000" b="1" dirty="0" err="1">
                <a:solidFill>
                  <a:srgbClr val="FF0000"/>
                </a:solidFill>
              </a:rPr>
              <a:t>Comhc</a:t>
            </a:r>
            <a:r>
              <a:rPr lang="ga-IE" sz="4000" b="1" dirty="0">
                <a:solidFill>
                  <a:srgbClr val="FF0000"/>
                </a:solidFill>
              </a:rPr>
              <a:t>h</a:t>
            </a:r>
            <a:r>
              <a:rPr lang="en-IE" sz="4000" b="1" dirty="0" err="1">
                <a:solidFill>
                  <a:srgbClr val="FF0000"/>
                </a:solidFill>
              </a:rPr>
              <a:t>eannasach</a:t>
            </a:r>
            <a:r>
              <a:rPr lang="en-IE" sz="4000" b="1" dirty="0">
                <a:solidFill>
                  <a:srgbClr val="FF0000"/>
                </a:solidFill>
              </a:rPr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err="1">
                <a:solidFill>
                  <a:srgbClr val="FF0000"/>
                </a:solidFill>
              </a:rPr>
              <a:t>Nasctha</a:t>
            </a:r>
            <a:endParaRPr lang="en-IE" sz="40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000" b="1" dirty="0" err="1">
                <a:solidFill>
                  <a:srgbClr val="FF0000"/>
                </a:solidFill>
              </a:rPr>
              <a:t>Gnéasnasctha</a:t>
            </a:r>
            <a:endParaRPr lang="en-IE" sz="4000" b="1" dirty="0">
              <a:solidFill>
                <a:srgbClr val="FF0000"/>
              </a:solidFill>
            </a:endParaRPr>
          </a:p>
          <a:p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19</a:t>
            </a:fld>
            <a:endParaRPr lang="en-IE"/>
          </a:p>
        </p:txBody>
      </p:sp>
      <p:sp>
        <p:nvSpPr>
          <p:cNvPr id="5" name="Right Brace 4"/>
          <p:cNvSpPr/>
          <p:nvPr/>
        </p:nvSpPr>
        <p:spPr>
          <a:xfrm>
            <a:off x="4895828" y="4221088"/>
            <a:ext cx="432048" cy="12599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5522714" y="4312477"/>
            <a:ext cx="308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b="1" dirty="0">
                <a:solidFill>
                  <a:srgbClr val="7030A0"/>
                </a:solidFill>
              </a:rPr>
              <a:t>Ar</a:t>
            </a:r>
            <a:r>
              <a:rPr lang="en-IE" sz="3200" b="1" dirty="0" err="1">
                <a:solidFill>
                  <a:srgbClr val="7030A0"/>
                </a:solidFill>
              </a:rPr>
              <a:t>dleibhéal</a:t>
            </a:r>
            <a:endParaRPr lang="en-IE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488" y="2695398"/>
            <a:ext cx="315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b="1" dirty="0">
                <a:solidFill>
                  <a:srgbClr val="7030A0"/>
                </a:solidFill>
              </a:rPr>
              <a:t>A</a:t>
            </a:r>
            <a:r>
              <a:rPr lang="en-IE" sz="3200" b="1" dirty="0" err="1">
                <a:solidFill>
                  <a:srgbClr val="7030A0"/>
                </a:solidFill>
              </a:rPr>
              <a:t>rdleibhéal</a:t>
            </a:r>
            <a:endParaRPr lang="en-IE" sz="3200" b="1" dirty="0">
              <a:solidFill>
                <a:srgbClr val="7030A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569820" y="2770311"/>
            <a:ext cx="432048" cy="434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755576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https://www.youtube.com/watch?v=pNrcw1KaLus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550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Géineolaíocht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760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D60093"/>
                </a:solidFill>
              </a:rPr>
              <a:t>Staidéar</a:t>
            </a:r>
            <a:r>
              <a:rPr lang="en-US" sz="2800" dirty="0">
                <a:solidFill>
                  <a:srgbClr val="D60093"/>
                </a:solidFill>
              </a:rPr>
              <a:t> </a:t>
            </a:r>
            <a:r>
              <a:rPr lang="en-US" sz="2800" dirty="0" err="1">
                <a:solidFill>
                  <a:srgbClr val="D60093"/>
                </a:solidFill>
              </a:rPr>
              <a:t>ar</a:t>
            </a:r>
            <a:r>
              <a:rPr lang="en-US" sz="2800" dirty="0">
                <a:solidFill>
                  <a:srgbClr val="D60093"/>
                </a:solidFill>
              </a:rPr>
              <a:t> </a:t>
            </a:r>
            <a:r>
              <a:rPr lang="en-US" sz="2800" dirty="0" err="1">
                <a:solidFill>
                  <a:srgbClr val="D60093"/>
                </a:solidFill>
              </a:rPr>
              <a:t>oidhreacht</a:t>
            </a:r>
            <a:r>
              <a:rPr lang="en-US" sz="2800" dirty="0">
                <a:solidFill>
                  <a:srgbClr val="D60093"/>
                </a:solidFill>
              </a:rPr>
              <a:t> &amp; </a:t>
            </a:r>
            <a:r>
              <a:rPr lang="en-US" sz="2800" dirty="0" err="1">
                <a:solidFill>
                  <a:srgbClr val="D60093"/>
                </a:solidFill>
              </a:rPr>
              <a:t>eagsúlacht</a:t>
            </a:r>
            <a:r>
              <a:rPr lang="en-US" sz="2800" dirty="0">
                <a:solidFill>
                  <a:srgbClr val="D60093"/>
                </a:solidFill>
              </a:rPr>
              <a:t> </a:t>
            </a:r>
            <a:r>
              <a:rPr lang="en-US" sz="2800" dirty="0" err="1">
                <a:solidFill>
                  <a:srgbClr val="D60093"/>
                </a:solidFill>
              </a:rPr>
              <a:t>i</a:t>
            </a:r>
            <a:r>
              <a:rPr lang="en-US" sz="2800" dirty="0">
                <a:solidFill>
                  <a:srgbClr val="D60093"/>
                </a:solidFill>
              </a:rPr>
              <a:t> </a:t>
            </a:r>
            <a:r>
              <a:rPr lang="en-US" sz="2800" dirty="0" err="1">
                <a:solidFill>
                  <a:srgbClr val="D60093"/>
                </a:solidFill>
              </a:rPr>
              <a:t>bplanda</a:t>
            </a:r>
            <a:r>
              <a:rPr lang="ga-IE" sz="2800" dirty="0">
                <a:solidFill>
                  <a:srgbClr val="D60093"/>
                </a:solidFill>
              </a:rPr>
              <a:t>í</a:t>
            </a:r>
            <a:r>
              <a:rPr lang="en-US" sz="2800" dirty="0">
                <a:solidFill>
                  <a:srgbClr val="D60093"/>
                </a:solidFill>
              </a:rPr>
              <a:t> &amp; </a:t>
            </a:r>
            <a:r>
              <a:rPr lang="ga-IE" sz="2800" dirty="0">
                <a:solidFill>
                  <a:srgbClr val="D60093"/>
                </a:solidFill>
              </a:rPr>
              <a:t>in </a:t>
            </a:r>
            <a:r>
              <a:rPr lang="en-US" sz="2800" dirty="0" err="1">
                <a:solidFill>
                  <a:srgbClr val="D60093"/>
                </a:solidFill>
              </a:rPr>
              <a:t>ainmh</a:t>
            </a:r>
            <a:r>
              <a:rPr lang="ga-IE" sz="2800" dirty="0">
                <a:solidFill>
                  <a:srgbClr val="D60093"/>
                </a:solidFill>
              </a:rPr>
              <a:t>ithe</a:t>
            </a:r>
            <a:endParaRPr lang="en-IE" sz="2800" dirty="0">
              <a:solidFill>
                <a:srgbClr val="D60093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</a:t>
            </a:fld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251520" y="2014116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 </a:t>
            </a:r>
            <a:r>
              <a:rPr lang="en-US" sz="2400" b="1" dirty="0" err="1"/>
              <a:t>foghlaim</a:t>
            </a:r>
            <a:r>
              <a:rPr lang="en-US" sz="2400" b="1" dirty="0"/>
              <a:t>: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Téarmaí</a:t>
            </a:r>
            <a:r>
              <a:rPr lang="en-US" sz="2400" dirty="0"/>
              <a:t> a </a:t>
            </a:r>
            <a:r>
              <a:rPr lang="en-US" sz="2400" dirty="0" err="1"/>
              <a:t>bhaineann</a:t>
            </a:r>
            <a:r>
              <a:rPr lang="en-US" sz="2400" dirty="0"/>
              <a:t> le </a:t>
            </a:r>
            <a:r>
              <a:rPr lang="en-US" sz="2400" dirty="0" err="1"/>
              <a:t>géineolaíocht</a:t>
            </a:r>
            <a:endParaRPr lang="en-IE" sz="2400" dirty="0"/>
          </a:p>
          <a:p>
            <a:r>
              <a:rPr lang="en-US" sz="2400" b="1" u="sng" dirty="0"/>
              <a:t>Na </a:t>
            </a:r>
            <a:r>
              <a:rPr lang="en-US" sz="2400" b="1" u="sng" dirty="0" err="1"/>
              <a:t>Crosálacha</a:t>
            </a:r>
            <a:r>
              <a:rPr lang="en-US" sz="2400" b="1" u="sng" dirty="0"/>
              <a:t>: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Crosáil</a:t>
            </a:r>
            <a:r>
              <a:rPr lang="en-US" sz="2400" dirty="0"/>
              <a:t> </a:t>
            </a:r>
            <a:r>
              <a:rPr lang="en-US" sz="2400" dirty="0" err="1"/>
              <a:t>Mhona</a:t>
            </a:r>
            <a:r>
              <a:rPr lang="ga-IE" sz="2400" dirty="0"/>
              <a:t>i</a:t>
            </a:r>
            <a:r>
              <a:rPr lang="en-US" sz="2400" dirty="0" err="1"/>
              <a:t>hibrideach</a:t>
            </a:r>
            <a:r>
              <a:rPr lang="en-US" sz="2400" dirty="0"/>
              <a:t> (</a:t>
            </a:r>
            <a:r>
              <a:rPr lang="en-US" sz="2400" dirty="0" err="1"/>
              <a:t>aon</a:t>
            </a:r>
            <a:r>
              <a:rPr lang="en-US" sz="2400" dirty="0"/>
              <a:t> </a:t>
            </a:r>
            <a:r>
              <a:rPr lang="en-US" sz="2400" dirty="0" err="1"/>
              <a:t>tréith</a:t>
            </a:r>
            <a:r>
              <a:rPr lang="en-US" sz="2400" dirty="0"/>
              <a:t> </a:t>
            </a:r>
            <a:r>
              <a:rPr lang="en-US" sz="2400" dirty="0" err="1"/>
              <a:t>amháin</a:t>
            </a:r>
            <a:r>
              <a:rPr lang="en-US" sz="2400" dirty="0"/>
              <a:t>)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Crosáil</a:t>
            </a:r>
            <a:r>
              <a:rPr lang="en-US" sz="2400" dirty="0"/>
              <a:t> </a:t>
            </a:r>
            <a:r>
              <a:rPr lang="en-US" sz="2400" dirty="0" err="1"/>
              <a:t>Dhéhibrideach</a:t>
            </a:r>
            <a:r>
              <a:rPr lang="en-US" sz="2400" dirty="0"/>
              <a:t> (</a:t>
            </a:r>
            <a:r>
              <a:rPr lang="en-US" sz="2400" dirty="0" err="1"/>
              <a:t>dhá</a:t>
            </a:r>
            <a:r>
              <a:rPr lang="en-US" sz="2400" dirty="0"/>
              <a:t> </a:t>
            </a:r>
            <a:r>
              <a:rPr lang="en-US" sz="2400" dirty="0" err="1"/>
              <a:t>tréith</a:t>
            </a:r>
            <a:r>
              <a:rPr lang="en-US" sz="2400" dirty="0"/>
              <a:t>)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Comhcheannas</a:t>
            </a:r>
            <a:r>
              <a:rPr lang="en-US" sz="24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Nasc</a:t>
            </a:r>
            <a:r>
              <a:rPr lang="en-IE" sz="2400" dirty="0" err="1"/>
              <a:t>áil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Gnéasnascáil</a:t>
            </a:r>
            <a:r>
              <a:rPr lang="en-US" sz="2400" dirty="0"/>
              <a:t> (m.sh. </a:t>
            </a:r>
            <a:r>
              <a:rPr lang="en-US" sz="2400" i="1" dirty="0" err="1">
                <a:solidFill>
                  <a:srgbClr val="FF0000"/>
                </a:solidFill>
              </a:rPr>
              <a:t>Dathdhaille</a:t>
            </a:r>
            <a:r>
              <a:rPr lang="en-US" sz="2400" i="1" dirty="0">
                <a:solidFill>
                  <a:srgbClr val="FF0000"/>
                </a:solidFill>
              </a:rPr>
              <a:t> &amp; </a:t>
            </a:r>
            <a:r>
              <a:rPr lang="en-US" sz="2400" i="1" dirty="0" err="1">
                <a:solidFill>
                  <a:srgbClr val="FF0000"/>
                </a:solidFill>
              </a:rPr>
              <a:t>Haemaifilia</a:t>
            </a:r>
            <a:r>
              <a:rPr lang="en-US" sz="2400" dirty="0"/>
              <a:t>)</a:t>
            </a:r>
            <a:endParaRPr lang="en-IE" sz="2400" dirty="0"/>
          </a:p>
          <a:p>
            <a:r>
              <a:rPr lang="en-US" sz="2400" b="1" u="sng" dirty="0"/>
              <a:t>2 </a:t>
            </a:r>
            <a:r>
              <a:rPr lang="en-US" sz="2400" b="1" u="sng" dirty="0" err="1"/>
              <a:t>Dhlí</a:t>
            </a:r>
            <a:r>
              <a:rPr lang="en-US" sz="2400" b="1" u="sng" dirty="0"/>
              <a:t> </a:t>
            </a:r>
            <a:r>
              <a:rPr lang="en-US" sz="2400" b="1" u="sng" dirty="0" err="1"/>
              <a:t>Mhendel</a:t>
            </a:r>
            <a:r>
              <a:rPr lang="en-US" sz="2400" b="1" u="sng" dirty="0"/>
              <a:t>: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50"/>
                </a:solidFill>
              </a:rPr>
              <a:t>Dlí</a:t>
            </a:r>
            <a:r>
              <a:rPr lang="en-US" sz="2400" dirty="0">
                <a:solidFill>
                  <a:srgbClr val="00B050"/>
                </a:solidFill>
              </a:rPr>
              <a:t> an </a:t>
            </a:r>
            <a:r>
              <a:rPr lang="en-US" sz="2400" dirty="0" err="1">
                <a:solidFill>
                  <a:srgbClr val="00B050"/>
                </a:solidFill>
              </a:rPr>
              <a:t>Leithscartha</a:t>
            </a:r>
            <a:r>
              <a:rPr lang="en-US" sz="2400" dirty="0">
                <a:solidFill>
                  <a:srgbClr val="00B050"/>
                </a:solidFill>
              </a:rPr>
              <a:t> (Law of Segregation)</a:t>
            </a:r>
            <a:endParaRPr lang="en-IE" sz="2400" dirty="0">
              <a:solidFill>
                <a:srgbClr val="00B05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50"/>
                </a:solidFill>
              </a:rPr>
              <a:t>Dlí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na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Saorshórtála</a:t>
            </a:r>
            <a:r>
              <a:rPr lang="en-US" sz="2400" dirty="0">
                <a:solidFill>
                  <a:srgbClr val="00B050"/>
                </a:solidFill>
              </a:rPr>
              <a:t> (Law of Independent Assortment</a:t>
            </a:r>
            <a:r>
              <a:rPr lang="en-US" sz="2400" dirty="0"/>
              <a:t>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04244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20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07244" y="361305"/>
            <a:ext cx="4004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err="1">
                <a:solidFill>
                  <a:srgbClr val="0070C0"/>
                </a:solidFill>
              </a:rPr>
              <a:t>Obair</a:t>
            </a:r>
            <a:r>
              <a:rPr lang="en-IE" sz="4400" b="1" dirty="0">
                <a:solidFill>
                  <a:srgbClr val="0070C0"/>
                </a:solidFill>
              </a:rPr>
              <a:t> </a:t>
            </a:r>
            <a:r>
              <a:rPr lang="en-IE" sz="4400" b="1" dirty="0" err="1">
                <a:solidFill>
                  <a:srgbClr val="0070C0"/>
                </a:solidFill>
              </a:rPr>
              <a:t>ranga</a:t>
            </a:r>
            <a:r>
              <a:rPr lang="en-IE" sz="4400" b="1" dirty="0">
                <a:solidFill>
                  <a:srgbClr val="0070C0"/>
                </a:solidFill>
              </a:rPr>
              <a:t> 1.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2465" y="746025"/>
            <a:ext cx="4032448" cy="51706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i="1" u="sng" dirty="0" err="1">
                <a:solidFill>
                  <a:srgbClr val="FF0000"/>
                </a:solidFill>
              </a:rPr>
              <a:t>Obair</a:t>
            </a:r>
            <a:r>
              <a:rPr lang="en-IE" sz="2400" i="1" u="sng" dirty="0">
                <a:solidFill>
                  <a:srgbClr val="FF0000"/>
                </a:solidFill>
              </a:rPr>
              <a:t> g</a:t>
            </a:r>
            <a:r>
              <a:rPr lang="ga-IE" sz="2400" i="1" u="sng" dirty="0">
                <a:solidFill>
                  <a:srgbClr val="FF0000"/>
                </a:solidFill>
              </a:rPr>
              <a:t>h</a:t>
            </a:r>
            <a:r>
              <a:rPr lang="en-IE" sz="2400" i="1" u="sng" dirty="0" err="1">
                <a:solidFill>
                  <a:srgbClr val="FF0000"/>
                </a:solidFill>
              </a:rPr>
              <a:t>rúpa</a:t>
            </a:r>
            <a:r>
              <a:rPr lang="ga-IE" sz="2400" i="1" u="sng" dirty="0">
                <a:solidFill>
                  <a:srgbClr val="FF0000"/>
                </a:solidFill>
              </a:rPr>
              <a:t> </a:t>
            </a:r>
            <a:r>
              <a:rPr lang="en-IE" sz="2400" i="1" u="sng" dirty="0">
                <a:solidFill>
                  <a:srgbClr val="FF0000"/>
                </a:solidFill>
              </a:rPr>
              <a:t>- ag </a:t>
            </a:r>
            <a:r>
              <a:rPr lang="en-IE" sz="2400" i="1" u="sng" dirty="0" err="1">
                <a:solidFill>
                  <a:srgbClr val="FF0000"/>
                </a:solidFill>
              </a:rPr>
              <a:t>úsáid</a:t>
            </a:r>
            <a:r>
              <a:rPr lang="en-IE" sz="2400" i="1" u="sng" dirty="0">
                <a:solidFill>
                  <a:srgbClr val="FF0000"/>
                </a:solidFill>
              </a:rPr>
              <a:t> </a:t>
            </a:r>
            <a:r>
              <a:rPr lang="en-IE" sz="2400" i="1" u="sng" dirty="0" err="1">
                <a:solidFill>
                  <a:srgbClr val="FF0000"/>
                </a:solidFill>
              </a:rPr>
              <a:t>na</a:t>
            </a:r>
            <a:r>
              <a:rPr lang="en-IE" sz="2400" i="1" u="sng" dirty="0">
                <a:solidFill>
                  <a:srgbClr val="FF0000"/>
                </a:solidFill>
              </a:rPr>
              <a:t> </a:t>
            </a:r>
            <a:r>
              <a:rPr lang="ga-IE" sz="2400" i="1" u="sng" dirty="0">
                <a:solidFill>
                  <a:srgbClr val="FF0000"/>
                </a:solidFill>
              </a:rPr>
              <a:t>b</a:t>
            </a:r>
            <a:r>
              <a:rPr lang="en-IE" sz="2400" i="1" u="sng" dirty="0" err="1">
                <a:solidFill>
                  <a:srgbClr val="FF0000"/>
                </a:solidFill>
              </a:rPr>
              <a:t>píosaí</a:t>
            </a:r>
            <a:r>
              <a:rPr lang="en-IE" sz="2400" i="1" u="sng" dirty="0">
                <a:solidFill>
                  <a:srgbClr val="FF0000"/>
                </a:solidFill>
              </a:rPr>
              <a:t> ca</a:t>
            </a:r>
            <a:r>
              <a:rPr lang="ga-IE" sz="2400" i="1" u="sng" dirty="0">
                <a:solidFill>
                  <a:srgbClr val="FF0000"/>
                </a:solidFill>
              </a:rPr>
              <a:t>i</a:t>
            </a:r>
            <a:r>
              <a:rPr lang="en-IE" sz="2400" i="1" u="sng" dirty="0" err="1">
                <a:solidFill>
                  <a:srgbClr val="FF0000"/>
                </a:solidFill>
              </a:rPr>
              <a:t>rtc</a:t>
            </a:r>
            <a:r>
              <a:rPr lang="ga-IE" sz="2400" i="1" u="sng" dirty="0">
                <a:solidFill>
                  <a:srgbClr val="FF0000"/>
                </a:solidFill>
              </a:rPr>
              <a:t>h</a:t>
            </a:r>
            <a:r>
              <a:rPr lang="en-IE" sz="2400" i="1" u="sng" dirty="0" err="1">
                <a:solidFill>
                  <a:srgbClr val="FF0000"/>
                </a:solidFill>
              </a:rPr>
              <a:t>lá</a:t>
            </a:r>
            <a:r>
              <a:rPr lang="ga-IE" sz="2400" i="1" u="sng" dirty="0">
                <a:solidFill>
                  <a:srgbClr val="FF0000"/>
                </a:solidFill>
              </a:rPr>
              <a:t>i</a:t>
            </a:r>
            <a:r>
              <a:rPr lang="en-IE" sz="2400" i="1" u="sng" dirty="0">
                <a:solidFill>
                  <a:srgbClr val="FF0000"/>
                </a:solidFill>
              </a:rPr>
              <a:t>r</a:t>
            </a:r>
            <a:r>
              <a:rPr lang="ga-IE" sz="2400" i="1" u="sng" dirty="0">
                <a:solidFill>
                  <a:srgbClr val="FF0000"/>
                </a:solidFill>
              </a:rPr>
              <a:t>,</a:t>
            </a:r>
            <a:r>
              <a:rPr lang="en-IE" sz="2400" i="1" u="sng" dirty="0">
                <a:solidFill>
                  <a:srgbClr val="FF0000"/>
                </a:solidFill>
              </a:rPr>
              <a:t>  </a:t>
            </a:r>
            <a:r>
              <a:rPr lang="en-IE" sz="2400" i="1" u="sng" dirty="0" err="1">
                <a:solidFill>
                  <a:srgbClr val="FF0000"/>
                </a:solidFill>
              </a:rPr>
              <a:t>oibrigh</a:t>
            </a:r>
            <a:r>
              <a:rPr lang="en-IE" sz="2400" i="1" u="sng" dirty="0">
                <a:solidFill>
                  <a:srgbClr val="FF0000"/>
                </a:solidFill>
              </a:rPr>
              <a:t> </a:t>
            </a:r>
            <a:r>
              <a:rPr lang="en-IE" sz="2400" i="1" u="sng" dirty="0" err="1">
                <a:solidFill>
                  <a:srgbClr val="FF0000"/>
                </a:solidFill>
              </a:rPr>
              <a:t>amach</a:t>
            </a:r>
            <a:r>
              <a:rPr lang="en-IE" sz="2400" i="1" u="sng" dirty="0">
                <a:solidFill>
                  <a:srgbClr val="FF0000"/>
                </a:solidFill>
              </a:rPr>
              <a:t>: </a:t>
            </a:r>
          </a:p>
          <a:p>
            <a:r>
              <a:rPr lang="en-IE" b="1" dirty="0">
                <a:solidFill>
                  <a:srgbClr val="D60093"/>
                </a:solidFill>
              </a:rPr>
              <a:t> 1</a:t>
            </a:r>
            <a:r>
              <a:rPr lang="en-IE" sz="2400" b="1" dirty="0">
                <a:solidFill>
                  <a:srgbClr val="D60093"/>
                </a:solidFill>
              </a:rPr>
              <a:t>. </a:t>
            </a:r>
            <a:r>
              <a:rPr lang="en-IE" sz="2400" dirty="0" err="1"/>
              <a:t>Dath</a:t>
            </a:r>
            <a:r>
              <a:rPr lang="en-IE" sz="2400" dirty="0"/>
              <a:t> </a:t>
            </a:r>
            <a:r>
              <a:rPr lang="en-IE" sz="2400" dirty="0" err="1"/>
              <a:t>súl</a:t>
            </a:r>
            <a:r>
              <a:rPr lang="en-IE" sz="2400" dirty="0"/>
              <a:t>/</a:t>
            </a:r>
            <a:r>
              <a:rPr lang="en-IE" sz="2400" dirty="0" err="1"/>
              <a:t>gruaige</a:t>
            </a:r>
            <a:r>
              <a:rPr lang="en-IE" sz="2400" dirty="0"/>
              <a:t> a </a:t>
            </a:r>
            <a:r>
              <a:rPr lang="ga-IE" sz="2400" dirty="0" err="1"/>
              <a:t>bh</a:t>
            </a:r>
            <a:r>
              <a:rPr lang="en-IE" sz="2400" dirty="0" err="1"/>
              <a:t>eidh</a:t>
            </a:r>
            <a:r>
              <a:rPr lang="en-IE" sz="2400" dirty="0"/>
              <a:t> </a:t>
            </a:r>
            <a:r>
              <a:rPr lang="ga-IE" sz="2400" dirty="0"/>
              <a:t>ann </a:t>
            </a:r>
            <a:r>
              <a:rPr lang="en-IE" sz="2400" dirty="0"/>
              <a:t>de </a:t>
            </a:r>
            <a:r>
              <a:rPr lang="en-IE" sz="2400" dirty="0" err="1"/>
              <a:t>thoradh</a:t>
            </a:r>
            <a:r>
              <a:rPr lang="en-IE" sz="2400" dirty="0"/>
              <a:t> c</a:t>
            </a:r>
            <a:r>
              <a:rPr lang="ga-IE" sz="2400" dirty="0"/>
              <a:t>h</a:t>
            </a:r>
            <a:r>
              <a:rPr lang="en-IE" sz="2400" dirty="0" err="1"/>
              <a:t>omhtháthú</a:t>
            </a:r>
            <a:r>
              <a:rPr lang="en-IE" sz="2400" dirty="0"/>
              <a:t> </a:t>
            </a:r>
            <a:r>
              <a:rPr lang="ga-IE" sz="2400" dirty="0"/>
              <a:t>na</a:t>
            </a:r>
            <a:r>
              <a:rPr lang="en-IE" sz="2400" dirty="0"/>
              <a:t> </a:t>
            </a:r>
            <a:r>
              <a:rPr lang="en-IE" sz="2400" dirty="0" err="1"/>
              <a:t>speirm</a:t>
            </a:r>
            <a:r>
              <a:rPr lang="ga-IE" sz="2400" dirty="0"/>
              <a:t>e</a:t>
            </a:r>
            <a:r>
              <a:rPr lang="en-IE" sz="2400" dirty="0"/>
              <a:t> &amp; </a:t>
            </a:r>
            <a:r>
              <a:rPr lang="ga-IE" sz="2400" dirty="0"/>
              <a:t>na huibhe </a:t>
            </a:r>
            <a:r>
              <a:rPr lang="en-IE" sz="2400" dirty="0" err="1"/>
              <a:t>atá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do </a:t>
            </a:r>
            <a:r>
              <a:rPr lang="en-IE" sz="2400" dirty="0" err="1"/>
              <a:t>bh</a:t>
            </a:r>
            <a:r>
              <a:rPr lang="ga-IE" sz="2400" dirty="0"/>
              <a:t>o</a:t>
            </a:r>
            <a:r>
              <a:rPr lang="en-IE" sz="2400" dirty="0"/>
              <a:t>rd.</a:t>
            </a:r>
          </a:p>
          <a:p>
            <a:r>
              <a:rPr lang="en-IE" sz="2400" b="1" dirty="0">
                <a:solidFill>
                  <a:srgbClr val="D60093"/>
                </a:solidFill>
              </a:rPr>
              <a:t>2. </a:t>
            </a:r>
            <a:r>
              <a:rPr lang="en-IE" sz="2400" dirty="0" err="1"/>
              <a:t>Tabhair</a:t>
            </a:r>
            <a:r>
              <a:rPr lang="en-IE" sz="2400" dirty="0"/>
              <a:t> do </a:t>
            </a:r>
            <a:r>
              <a:rPr lang="en-IE" sz="2400" dirty="0" err="1"/>
              <a:t>chuid</a:t>
            </a:r>
            <a:r>
              <a:rPr lang="en-IE" sz="2400" dirty="0"/>
              <a:t> </a:t>
            </a:r>
            <a:r>
              <a:rPr lang="en-IE" sz="2400" dirty="0" err="1"/>
              <a:t>freagraí</a:t>
            </a:r>
            <a:r>
              <a:rPr lang="en-IE" sz="2400" dirty="0"/>
              <a:t>.</a:t>
            </a:r>
          </a:p>
          <a:p>
            <a:r>
              <a:rPr lang="en-IE" sz="2400" dirty="0"/>
              <a:t>L</a:t>
            </a:r>
            <a:r>
              <a:rPr lang="ga-IE" sz="2400" dirty="0" err="1"/>
              <a:t>ua</a:t>
            </a:r>
            <a:r>
              <a:rPr lang="en-IE" sz="2400" dirty="0" err="1"/>
              <a:t>igh</a:t>
            </a:r>
            <a:r>
              <a:rPr lang="en-IE" sz="2400" dirty="0"/>
              <a:t>-</a:t>
            </a:r>
          </a:p>
          <a:p>
            <a:pPr marL="514350" indent="-514350">
              <a:buAutoNum type="romanLcParenBoth"/>
            </a:pPr>
            <a:r>
              <a:rPr lang="en-IE" sz="2400" b="1" i="1" dirty="0">
                <a:solidFill>
                  <a:srgbClr val="D60093"/>
                </a:solidFill>
              </a:rPr>
              <a:t>An G</a:t>
            </a:r>
            <a:r>
              <a:rPr lang="ga-IE" sz="2400" b="1" i="1" dirty="0">
                <a:solidFill>
                  <a:srgbClr val="D60093"/>
                </a:solidFill>
              </a:rPr>
              <a:t>é</a:t>
            </a:r>
            <a:r>
              <a:rPr lang="en-IE" sz="2400" b="1" i="1" dirty="0" err="1">
                <a:solidFill>
                  <a:srgbClr val="D60093"/>
                </a:solidFill>
              </a:rPr>
              <a:t>initíopa</a:t>
            </a:r>
            <a:endParaRPr lang="en-IE" sz="2400" b="1" i="1" dirty="0">
              <a:solidFill>
                <a:srgbClr val="D60093"/>
              </a:solidFill>
            </a:endParaRPr>
          </a:p>
          <a:p>
            <a:pPr marL="514350" indent="-514350">
              <a:buAutoNum type="romanLcParenBoth"/>
            </a:pPr>
            <a:r>
              <a:rPr lang="ga-IE" sz="2400" b="1" i="1" dirty="0">
                <a:solidFill>
                  <a:srgbClr val="D60093"/>
                </a:solidFill>
              </a:rPr>
              <a:t>An </a:t>
            </a:r>
            <a:r>
              <a:rPr lang="en-IE" sz="2400" b="1" i="1" dirty="0">
                <a:solidFill>
                  <a:srgbClr val="D60093"/>
                </a:solidFill>
              </a:rPr>
              <a:t>F</a:t>
            </a:r>
            <a:r>
              <a:rPr lang="ga-IE" sz="2400" b="1" i="1" dirty="0" err="1">
                <a:solidFill>
                  <a:srgbClr val="D60093"/>
                </a:solidFill>
              </a:rPr>
              <a:t>ei</a:t>
            </a:r>
            <a:r>
              <a:rPr lang="en-IE" sz="2400" b="1" i="1" dirty="0" err="1">
                <a:solidFill>
                  <a:srgbClr val="D60093"/>
                </a:solidFill>
              </a:rPr>
              <a:t>nitíopa</a:t>
            </a:r>
            <a:endParaRPr lang="en-IE" sz="2400" b="1" i="1" dirty="0">
              <a:solidFill>
                <a:srgbClr val="D60093"/>
              </a:solidFill>
            </a:endParaRPr>
          </a:p>
          <a:p>
            <a:pPr marL="514350" indent="-514350">
              <a:buAutoNum type="romanLcParenBoth"/>
            </a:pPr>
            <a:r>
              <a:rPr lang="en-IE" sz="2400" b="1" i="1" dirty="0" err="1">
                <a:solidFill>
                  <a:srgbClr val="D60093"/>
                </a:solidFill>
              </a:rPr>
              <a:t>Ailléil</a:t>
            </a:r>
            <a:r>
              <a:rPr lang="en-IE" sz="2400" b="1" i="1" dirty="0">
                <a:solidFill>
                  <a:srgbClr val="D60093"/>
                </a:solidFill>
              </a:rPr>
              <a:t>- </a:t>
            </a:r>
            <a:r>
              <a:rPr lang="en-IE" sz="2400" b="1" i="1" dirty="0" err="1">
                <a:solidFill>
                  <a:srgbClr val="D60093"/>
                </a:solidFill>
              </a:rPr>
              <a:t>Heitrisigeach</a:t>
            </a:r>
            <a:r>
              <a:rPr lang="en-IE" sz="2400" b="1" i="1" dirty="0">
                <a:solidFill>
                  <a:srgbClr val="D60093"/>
                </a:solidFill>
              </a:rPr>
              <a:t>/ </a:t>
            </a:r>
            <a:r>
              <a:rPr lang="en-IE" sz="2400" b="1" i="1" dirty="0" err="1">
                <a:solidFill>
                  <a:srgbClr val="D60093"/>
                </a:solidFill>
              </a:rPr>
              <a:t>Homa</a:t>
            </a:r>
            <a:r>
              <a:rPr lang="ga-IE" sz="2400" b="1" i="1" dirty="0">
                <a:solidFill>
                  <a:srgbClr val="D60093"/>
                </a:solidFill>
              </a:rPr>
              <a:t>i</a:t>
            </a:r>
            <a:r>
              <a:rPr lang="en-IE" sz="2400" b="1" i="1" dirty="0" err="1">
                <a:solidFill>
                  <a:srgbClr val="D60093"/>
                </a:solidFill>
              </a:rPr>
              <a:t>sigeach</a:t>
            </a:r>
            <a:endParaRPr lang="en-IE" sz="2400" b="1" i="1" dirty="0">
              <a:solidFill>
                <a:srgbClr val="D60093"/>
              </a:solidFill>
            </a:endParaRPr>
          </a:p>
          <a:p>
            <a:endParaRPr lang="en-IE" dirty="0"/>
          </a:p>
        </p:txBody>
      </p:sp>
      <p:pic>
        <p:nvPicPr>
          <p:cNvPr id="1026" name="Picture 2" descr="C:\Users\Student\AppData\Local\Microsoft\Windows\Temporary Internet Files\Content.IE5\L8L4AXAK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7705" y="1713970"/>
            <a:ext cx="3672409" cy="26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AppData\Local\Microsoft\Windows\Temporary Internet Files\Content.IE5\UND9T2NO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6122" y="2090896"/>
            <a:ext cx="2345601" cy="18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59717" y="3309978"/>
            <a:ext cx="72008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559717" y="2816933"/>
            <a:ext cx="72008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705886" y="2648236"/>
            <a:ext cx="506074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E" sz="44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4869162"/>
            <a:ext cx="36724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800" b="1" i="1" dirty="0" err="1">
                <a:solidFill>
                  <a:srgbClr val="FF0000"/>
                </a:solidFill>
              </a:rPr>
              <a:t>Buneolas</a:t>
            </a:r>
            <a:r>
              <a:rPr lang="en-IE" sz="2800" b="1" i="1" dirty="0">
                <a:solidFill>
                  <a:srgbClr val="FF0000"/>
                </a:solidFill>
              </a:rPr>
              <a:t>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/>
              <a:t>Súile</a:t>
            </a:r>
            <a:r>
              <a:rPr lang="en-IE" sz="2000" dirty="0"/>
              <a:t> </a:t>
            </a:r>
            <a:r>
              <a:rPr lang="ga-IE" sz="2000" dirty="0"/>
              <a:t>d</a:t>
            </a:r>
            <a:r>
              <a:rPr lang="en-IE" sz="2000" dirty="0" err="1"/>
              <a:t>onn</a:t>
            </a:r>
            <a:r>
              <a:rPr lang="ga-IE" sz="2000" dirty="0"/>
              <a:t>a</a:t>
            </a:r>
            <a:r>
              <a:rPr lang="en-IE" sz="2000" dirty="0"/>
              <a:t> </a:t>
            </a:r>
            <a:r>
              <a:rPr lang="en-IE" sz="2000" b="1" dirty="0" err="1"/>
              <a:t>ceannasach</a:t>
            </a:r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/>
              <a:t>Gru</a:t>
            </a:r>
            <a:r>
              <a:rPr lang="ga-IE" sz="2000" dirty="0"/>
              <a:t>a</a:t>
            </a:r>
            <a:r>
              <a:rPr lang="en-IE" sz="2000" dirty="0" err="1"/>
              <a:t>ig</a:t>
            </a:r>
            <a:r>
              <a:rPr lang="en-IE" sz="2000" dirty="0"/>
              <a:t> d</a:t>
            </a:r>
            <a:r>
              <a:rPr lang="ga-IE" sz="2000" dirty="0"/>
              <a:t>h</a:t>
            </a:r>
            <a:r>
              <a:rPr lang="en-IE" sz="2000" dirty="0" err="1"/>
              <a:t>onn</a:t>
            </a:r>
            <a:r>
              <a:rPr lang="en-IE" sz="2000" dirty="0"/>
              <a:t>/d</a:t>
            </a:r>
            <a:r>
              <a:rPr lang="ga-IE" sz="2000" dirty="0"/>
              <a:t>h</a:t>
            </a:r>
            <a:r>
              <a:rPr lang="en-IE" sz="2000" dirty="0" err="1"/>
              <a:t>ubh</a:t>
            </a:r>
            <a:r>
              <a:rPr lang="en-IE" sz="2000" dirty="0"/>
              <a:t> </a:t>
            </a:r>
            <a:r>
              <a:rPr lang="en-IE" sz="2000" b="1" dirty="0" err="1"/>
              <a:t>ceannasach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aon</a:t>
            </a:r>
            <a:r>
              <a:rPr lang="en-IE" sz="2000" dirty="0"/>
              <a:t> </a:t>
            </a:r>
            <a:r>
              <a:rPr lang="en-IE" sz="2000" dirty="0" err="1"/>
              <a:t>dath</a:t>
            </a:r>
            <a:r>
              <a:rPr lang="en-IE" sz="2000" dirty="0"/>
              <a:t> </a:t>
            </a:r>
            <a:r>
              <a:rPr lang="en-IE" sz="2000" dirty="0" err="1"/>
              <a:t>eile</a:t>
            </a:r>
            <a:r>
              <a:rPr lang="en-IE" sz="2000" dirty="0"/>
              <a:t>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16675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21</a:t>
            </a:fld>
            <a:endParaRPr lang="en-IE"/>
          </a:p>
        </p:txBody>
      </p:sp>
      <p:pic>
        <p:nvPicPr>
          <p:cNvPr id="3" name="Picture 2" descr="C:\Users\Student\AppData\Local\Microsoft\Windows\Temporary Internet Files\Content.IE5\L8L4AXAK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323" y="2463701"/>
            <a:ext cx="4433834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828" y="839615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0070C0"/>
                </a:solidFill>
              </a:rPr>
              <a:t>Obair</a:t>
            </a:r>
            <a:r>
              <a:rPr lang="en-IE" sz="3200" b="1" dirty="0">
                <a:solidFill>
                  <a:srgbClr val="0070C0"/>
                </a:solidFill>
              </a:rPr>
              <a:t> </a:t>
            </a:r>
            <a:r>
              <a:rPr lang="en-IE" sz="3200" b="1" dirty="0" err="1">
                <a:solidFill>
                  <a:srgbClr val="0070C0"/>
                </a:solidFill>
              </a:rPr>
              <a:t>Ranga</a:t>
            </a:r>
            <a:r>
              <a:rPr lang="en-IE" sz="3200" b="1" dirty="0">
                <a:solidFill>
                  <a:srgbClr val="0070C0"/>
                </a:solidFill>
              </a:rPr>
              <a:t> 2</a:t>
            </a:r>
            <a:r>
              <a:rPr lang="ga-IE" sz="3200" b="1" dirty="0">
                <a:solidFill>
                  <a:srgbClr val="0070C0"/>
                </a:solidFill>
              </a:rPr>
              <a:t> </a:t>
            </a:r>
            <a:r>
              <a:rPr lang="en-IE" sz="3200" b="1" dirty="0">
                <a:solidFill>
                  <a:srgbClr val="0070C0"/>
                </a:solidFill>
              </a:rPr>
              <a:t>- </a:t>
            </a:r>
            <a:r>
              <a:rPr lang="en-IE" sz="3200" dirty="0" err="1"/>
              <a:t>Oibrigh</a:t>
            </a:r>
            <a:r>
              <a:rPr lang="en-IE" sz="3200" dirty="0"/>
              <a:t> </a:t>
            </a:r>
            <a:r>
              <a:rPr lang="en-IE" sz="3200" dirty="0" err="1"/>
              <a:t>amach</a:t>
            </a:r>
            <a:r>
              <a:rPr lang="en-IE" sz="3200" dirty="0"/>
              <a:t> (</a:t>
            </a:r>
            <a:r>
              <a:rPr lang="en-IE" sz="3200" b="1" dirty="0">
                <a:solidFill>
                  <a:srgbClr val="FF0000"/>
                </a:solidFill>
              </a:rPr>
              <a:t>do </a:t>
            </a:r>
            <a:r>
              <a:rPr lang="en-IE" sz="3200" b="1" dirty="0" err="1">
                <a:solidFill>
                  <a:srgbClr val="FF0000"/>
                </a:solidFill>
              </a:rPr>
              <a:t>thuistí</a:t>
            </a:r>
            <a:r>
              <a:rPr lang="en-IE" sz="3200" dirty="0"/>
              <a:t>) </a:t>
            </a:r>
            <a:r>
              <a:rPr lang="en-IE" sz="3200" dirty="0" err="1"/>
              <a:t>conas</a:t>
            </a:r>
            <a:r>
              <a:rPr lang="en-IE" sz="3200" dirty="0"/>
              <a:t> a </a:t>
            </a:r>
            <a:r>
              <a:rPr lang="en-IE" sz="3200" dirty="0" err="1"/>
              <a:t>fuair</a:t>
            </a:r>
            <a:r>
              <a:rPr lang="en-IE" sz="3200" dirty="0"/>
              <a:t> </a:t>
            </a:r>
            <a:r>
              <a:rPr lang="en-IE" sz="3200" dirty="0" err="1"/>
              <a:t>tú</a:t>
            </a:r>
            <a:r>
              <a:rPr lang="en-IE" sz="3200" dirty="0"/>
              <a:t> </a:t>
            </a:r>
            <a:r>
              <a:rPr lang="en-IE" sz="3200" dirty="0" err="1"/>
              <a:t>dath</a:t>
            </a:r>
            <a:r>
              <a:rPr lang="en-IE" sz="3200" dirty="0"/>
              <a:t> </a:t>
            </a:r>
            <a:r>
              <a:rPr lang="ga-IE" sz="3200" dirty="0"/>
              <a:t>do shúl</a:t>
            </a:r>
            <a:r>
              <a:rPr lang="en-IE" sz="3200" dirty="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2209856"/>
            <a:ext cx="403244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i="1" dirty="0" err="1">
                <a:solidFill>
                  <a:srgbClr val="FF0000"/>
                </a:solidFill>
              </a:rPr>
              <a:t>Buneolas</a:t>
            </a:r>
            <a:r>
              <a:rPr lang="en-IE" sz="2800" b="1" i="1" dirty="0">
                <a:solidFill>
                  <a:srgbClr val="FF0000"/>
                </a:solidFill>
              </a:rPr>
              <a:t>:   </a:t>
            </a:r>
            <a:r>
              <a:rPr lang="en-IE" sz="2800" dirty="0" err="1"/>
              <a:t>Súile</a:t>
            </a:r>
            <a:r>
              <a:rPr lang="en-IE" sz="2800" dirty="0"/>
              <a:t> Donn</a:t>
            </a:r>
            <a:r>
              <a:rPr lang="ga-IE" sz="2800" dirty="0"/>
              <a:t>a</a:t>
            </a:r>
            <a:r>
              <a:rPr lang="en-IE" sz="2800" dirty="0"/>
              <a:t>/</a:t>
            </a:r>
            <a:r>
              <a:rPr lang="en-IE" sz="2800" dirty="0" err="1"/>
              <a:t>Glas</a:t>
            </a:r>
            <a:r>
              <a:rPr lang="ga-IE" sz="2800" dirty="0"/>
              <a:t>a</a:t>
            </a:r>
            <a:r>
              <a:rPr lang="en-IE" sz="2800" dirty="0"/>
              <a:t>/ </a:t>
            </a:r>
            <a:r>
              <a:rPr lang="en-IE" sz="2800" dirty="0" err="1"/>
              <a:t>Liath</a:t>
            </a:r>
            <a:r>
              <a:rPr lang="ga-IE" sz="2800" dirty="0"/>
              <a:t>a</a:t>
            </a:r>
            <a:r>
              <a:rPr lang="en-IE" sz="2800" dirty="0"/>
              <a:t> </a:t>
            </a:r>
            <a:r>
              <a:rPr lang="en-IE" sz="2800" b="1" dirty="0" err="1"/>
              <a:t>ceannasach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S</a:t>
            </a:r>
            <a:r>
              <a:rPr lang="ga-IE" sz="2800" dirty="0"/>
              <a:t>h</a:t>
            </a:r>
            <a:r>
              <a:rPr lang="en-IE" sz="2800" dirty="0" err="1"/>
              <a:t>úile</a:t>
            </a:r>
            <a:r>
              <a:rPr lang="en-IE" sz="2800" dirty="0"/>
              <a:t> </a:t>
            </a:r>
            <a:r>
              <a:rPr lang="en-IE" sz="2800" dirty="0" err="1"/>
              <a:t>Gorma</a:t>
            </a:r>
            <a:r>
              <a:rPr lang="en-I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507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9" y="827782"/>
            <a:ext cx="8884096" cy="1077218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Comic Sans MS"/>
              </a:rPr>
              <a:t>(1) </a:t>
            </a:r>
            <a:r>
              <a:rPr lang="en-US" sz="3200" b="1" dirty="0" err="1">
                <a:cs typeface="Comic Sans MS"/>
              </a:rPr>
              <a:t>Crosáil</a:t>
            </a:r>
            <a:r>
              <a:rPr lang="en-US" sz="3200" b="1" dirty="0">
                <a:cs typeface="Comic Sans MS"/>
              </a:rPr>
              <a:t> </a:t>
            </a:r>
            <a:r>
              <a:rPr lang="en-US" sz="3200" b="1" dirty="0" err="1">
                <a:cs typeface="Comic Sans MS"/>
              </a:rPr>
              <a:t>Mhonaihibrideach</a:t>
            </a:r>
            <a:r>
              <a:rPr lang="en-US" sz="3200" dirty="0">
                <a:cs typeface="Comic Sans MS"/>
              </a:rPr>
              <a:t>: </a:t>
            </a:r>
            <a:r>
              <a:rPr lang="en-US" sz="3200" dirty="0" err="1">
                <a:cs typeface="Comic Sans MS"/>
              </a:rPr>
              <a:t>féachaint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ar</a:t>
            </a:r>
            <a:r>
              <a:rPr lang="en-US" sz="3200" dirty="0">
                <a:cs typeface="Comic Sans MS"/>
              </a:rPr>
              <a:t> </a:t>
            </a:r>
            <a:r>
              <a:rPr lang="en-IE" sz="3200" b="1" dirty="0"/>
              <a:t>t</a:t>
            </a:r>
            <a:r>
              <a:rPr lang="ga-IE" sz="3200" b="1" dirty="0"/>
              <a:t>h</a:t>
            </a:r>
            <a:r>
              <a:rPr lang="en-IE" sz="3200" b="1" dirty="0"/>
              <a:t>r</a:t>
            </a:r>
            <a:r>
              <a:rPr lang="ga-IE" sz="3200" b="1" dirty="0"/>
              <a:t>é</a:t>
            </a:r>
            <a:r>
              <a:rPr lang="en-IE" sz="3200" b="1" dirty="0" err="1"/>
              <a:t>ith</a:t>
            </a:r>
            <a:r>
              <a:rPr lang="en-IE" sz="3200" b="1" dirty="0"/>
              <a:t> </a:t>
            </a:r>
            <a:r>
              <a:rPr lang="en-IE" sz="3200" b="1" dirty="0">
                <a:solidFill>
                  <a:srgbClr val="FF0000"/>
                </a:solidFill>
              </a:rPr>
              <a:t>AMHÁIN </a:t>
            </a:r>
            <a:r>
              <a:rPr lang="en-IE" sz="3200" dirty="0"/>
              <a:t>a </a:t>
            </a:r>
            <a:r>
              <a:rPr lang="en-IE" sz="3200" dirty="0" err="1"/>
              <a:t>d’fheadfá</a:t>
            </a:r>
            <a:r>
              <a:rPr lang="en-IE" sz="3200" dirty="0"/>
              <a:t> cur </a:t>
            </a:r>
            <a:r>
              <a:rPr lang="en-IE" sz="3200" dirty="0" err="1"/>
              <a:t>ar</a:t>
            </a:r>
            <a:r>
              <a:rPr lang="en-IE" sz="3200" dirty="0"/>
              <a:t> </a:t>
            </a:r>
            <a:r>
              <a:rPr lang="en-IE" sz="3200" dirty="0" err="1"/>
              <a:t>aghaidh</a:t>
            </a:r>
            <a:r>
              <a:rPr lang="en-IE" sz="3200" dirty="0"/>
              <a:t> m.sh. </a:t>
            </a:r>
            <a:r>
              <a:rPr lang="en-IE" sz="3200" dirty="0" err="1"/>
              <a:t>dath</a:t>
            </a:r>
            <a:r>
              <a:rPr lang="en-IE" sz="3200" dirty="0"/>
              <a:t> </a:t>
            </a:r>
            <a:r>
              <a:rPr lang="en-IE" sz="3200" dirty="0" err="1"/>
              <a:t>súl</a:t>
            </a:r>
            <a:endParaRPr lang="en-US" sz="3200" dirty="0"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31" y="19050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97" y="2437567"/>
            <a:ext cx="5696947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Cuimhnigh</a:t>
            </a:r>
            <a:r>
              <a:rPr lang="en-IE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Faigheann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gaiméití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CÓIP AMHÁIN d</a:t>
            </a:r>
            <a:r>
              <a:rPr lang="ga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gach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géin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litir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amháin</a:t>
            </a:r>
            <a:endParaRPr lang="en-IE" sz="24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Dhá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ionanna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crómasó</a:t>
            </a:r>
            <a:r>
              <a:rPr lang="ga-IE" sz="2400" dirty="0">
                <a:latin typeface="Calibri" pitchFamily="34" charset="0"/>
                <a:cs typeface="Calibri" pitchFamily="34" charset="0"/>
              </a:rPr>
              <a:t>i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m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homalógacha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m.sh. BB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bb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IE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eitrisigeach</a:t>
            </a:r>
            <a:r>
              <a:rPr lang="en-IE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Dhá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éagsúla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crómasóim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homalógacha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m. sh.  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5" name="Picture 3" descr="C:\Users\Student\AppData\Local\Microsoft\Windows\Temporary Internet Files\Content.IE5\UND9T2NO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9545" y="2517477"/>
            <a:ext cx="3744417" cy="28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6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7" y="404664"/>
            <a:ext cx="8229600" cy="864096"/>
          </a:xfrm>
        </p:spPr>
        <p:txBody>
          <a:bodyPr/>
          <a:lstStyle/>
          <a:p>
            <a:r>
              <a:rPr lang="en-IE" dirty="0" err="1">
                <a:solidFill>
                  <a:srgbClr val="00B050"/>
                </a:solidFill>
              </a:rPr>
              <a:t>Cleachtadh</a:t>
            </a:r>
            <a:r>
              <a:rPr lang="en-IE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 fontScale="92500" lnSpcReduction="10000"/>
          </a:bodyPr>
          <a:lstStyle/>
          <a:p>
            <a:r>
              <a:rPr lang="en-IE" dirty="0" err="1"/>
              <a:t>Líon</a:t>
            </a:r>
            <a:r>
              <a:rPr lang="en-IE" dirty="0"/>
              <a:t> an </a:t>
            </a:r>
            <a:r>
              <a:rPr lang="en-IE" dirty="0" err="1"/>
              <a:t>bosca</a:t>
            </a:r>
            <a:r>
              <a:rPr lang="en-IE" dirty="0"/>
              <a:t> </a:t>
            </a:r>
            <a:r>
              <a:rPr lang="ga-IE" dirty="0"/>
              <a:t>t</a:t>
            </a:r>
            <a:r>
              <a:rPr lang="en-IE" dirty="0" err="1"/>
              <a:t>híos</a:t>
            </a:r>
            <a:r>
              <a:rPr lang="en-IE" dirty="0"/>
              <a:t>: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eolas</a:t>
            </a:r>
            <a:r>
              <a:rPr lang="en-IE" dirty="0"/>
              <a:t> </a:t>
            </a:r>
            <a:r>
              <a:rPr lang="en-IE" dirty="0" err="1"/>
              <a:t>faoi</a:t>
            </a:r>
            <a:r>
              <a:rPr lang="en-IE" dirty="0"/>
              <a:t> d</a:t>
            </a:r>
            <a:r>
              <a:rPr lang="ga-IE" dirty="0"/>
              <a:t>h</a:t>
            </a:r>
            <a:r>
              <a:rPr lang="en-IE" dirty="0" err="1"/>
              <a:t>ath</a:t>
            </a:r>
            <a:r>
              <a:rPr lang="en-IE" dirty="0"/>
              <a:t> </a:t>
            </a:r>
            <a:r>
              <a:rPr lang="en-IE" dirty="0" err="1"/>
              <a:t>gruaig</a:t>
            </a:r>
            <a:r>
              <a:rPr lang="ga-IE" dirty="0"/>
              <a:t>e</a:t>
            </a:r>
            <a:r>
              <a:rPr lang="en-IE" dirty="0"/>
              <a:t> (</a:t>
            </a:r>
            <a:r>
              <a:rPr lang="en-IE" dirty="0" err="1"/>
              <a:t>rua</a:t>
            </a:r>
            <a:r>
              <a:rPr lang="en-IE" dirty="0"/>
              <a:t> vs </a:t>
            </a:r>
            <a:r>
              <a:rPr lang="en-IE" dirty="0" err="1"/>
              <a:t>donn</a:t>
            </a:r>
            <a:r>
              <a:rPr lang="en-IE" dirty="0"/>
              <a:t>, </a:t>
            </a:r>
            <a:r>
              <a:rPr lang="en-IE" dirty="0" err="1"/>
              <a:t>donn</a:t>
            </a:r>
            <a:r>
              <a:rPr lang="en-IE" dirty="0"/>
              <a:t> </a:t>
            </a:r>
            <a:r>
              <a:rPr lang="en-IE" dirty="0" err="1"/>
              <a:t>ceannasach</a:t>
            </a:r>
            <a:r>
              <a:rPr lang="en-IE" dirty="0"/>
              <a:t>)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 err="1"/>
              <a:t>Tuistí</a:t>
            </a:r>
            <a:r>
              <a:rPr lang="en-IE" sz="2600" dirty="0"/>
              <a:t>:       </a:t>
            </a:r>
            <a:r>
              <a:rPr lang="en-IE" sz="2000" dirty="0"/>
              <a:t>		</a:t>
            </a:r>
            <a:r>
              <a:rPr lang="en-IE" sz="3000" b="1" dirty="0"/>
              <a:t>BB           &amp; 	   bb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2600" dirty="0" err="1"/>
              <a:t>Gaiméití</a:t>
            </a:r>
            <a:r>
              <a:rPr lang="en-IE" sz="2600" dirty="0"/>
              <a:t>: 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 err="1"/>
              <a:t>Sliocht</a:t>
            </a:r>
            <a:r>
              <a:rPr lang="en-IE" sz="2600" dirty="0"/>
              <a:t> F1: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 err="1"/>
              <a:t>Freagraí</a:t>
            </a:r>
            <a:r>
              <a:rPr lang="en-IE" sz="2600" dirty="0"/>
              <a:t>:       </a:t>
            </a:r>
            <a:r>
              <a:rPr lang="en-IE" sz="2600" dirty="0" err="1">
                <a:solidFill>
                  <a:srgbClr val="D60093"/>
                </a:solidFill>
              </a:rPr>
              <a:t>Géinitíopa</a:t>
            </a:r>
            <a:r>
              <a:rPr lang="en-IE" sz="2600" dirty="0">
                <a:solidFill>
                  <a:srgbClr val="D60093"/>
                </a:solidFill>
              </a:rPr>
              <a:t> F1: ____________</a:t>
            </a:r>
          </a:p>
          <a:p>
            <a:pPr marL="0" indent="0">
              <a:buNone/>
            </a:pPr>
            <a:r>
              <a:rPr lang="en-IE" sz="2600" dirty="0">
                <a:solidFill>
                  <a:srgbClr val="D60093"/>
                </a:solidFill>
              </a:rPr>
              <a:t>                       F</a:t>
            </a:r>
            <a:r>
              <a:rPr lang="ga-IE" sz="2600" dirty="0">
                <a:solidFill>
                  <a:srgbClr val="D60093"/>
                </a:solidFill>
              </a:rPr>
              <a:t>e</a:t>
            </a:r>
            <a:r>
              <a:rPr lang="en-IE" sz="2600" dirty="0" err="1">
                <a:solidFill>
                  <a:srgbClr val="D60093"/>
                </a:solidFill>
              </a:rPr>
              <a:t>initíopa</a:t>
            </a:r>
            <a:r>
              <a:rPr lang="en-IE" sz="2600" dirty="0">
                <a:solidFill>
                  <a:srgbClr val="D60093"/>
                </a:solidFill>
              </a:rPr>
              <a:t>  F1:_____________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275856" y="3429000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4067944" y="4525291"/>
            <a:ext cx="792087" cy="8479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63888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0"/>
          </p:cNvCxnSpPr>
          <p:nvPr/>
        </p:nvCxnSpPr>
        <p:spPr>
          <a:xfrm>
            <a:off x="5508104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63888" y="3933056"/>
            <a:ext cx="648072" cy="592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4008" y="3933056"/>
            <a:ext cx="576064" cy="592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23</a:t>
            </a:fld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6660232" y="3681028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https://www.youtube.com/watch?v=S7o6aampzaA</a:t>
            </a:r>
            <a:endParaRPr lang="en-IE" dirty="0"/>
          </a:p>
          <a:p>
            <a:endParaRPr lang="en-IE" dirty="0"/>
          </a:p>
          <a:p>
            <a:r>
              <a:rPr lang="en-IE" dirty="0"/>
              <a:t>Mona</a:t>
            </a:r>
            <a:r>
              <a:rPr lang="ga-IE" dirty="0"/>
              <a:t>i</a:t>
            </a:r>
            <a:r>
              <a:rPr lang="en-IE" dirty="0" err="1"/>
              <a:t>hibrideach</a:t>
            </a:r>
            <a:r>
              <a:rPr lang="en-IE" dirty="0"/>
              <a:t>- </a:t>
            </a:r>
            <a:r>
              <a:rPr lang="en-IE" dirty="0" err="1"/>
              <a:t>iontach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014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4868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I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bplandaí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áirithe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tá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bláthanna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dearg</a:t>
            </a:r>
            <a:r>
              <a:rPr lang="ga-IE" sz="2800" b="1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ceannasach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ar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b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láthanna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buí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Má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c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rosá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lt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ar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planda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homaisigeach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ceannasach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le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planda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h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o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maisigeach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cúlaitheach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, scríobh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1. An </a:t>
            </a:r>
            <a:r>
              <a:rPr lang="en-US" sz="2400" dirty="0" err="1">
                <a:latin typeface="Comic Sans MS"/>
                <a:cs typeface="Comic Sans MS"/>
              </a:rPr>
              <a:t>litir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chun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bláth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dearg</a:t>
            </a:r>
            <a:r>
              <a:rPr lang="en-US" sz="2400" dirty="0">
                <a:latin typeface="Comic Sans MS"/>
                <a:cs typeface="Comic Sans MS"/>
              </a:rPr>
              <a:t> a </a:t>
            </a:r>
            <a:r>
              <a:rPr lang="en-US" sz="2400" dirty="0" err="1">
                <a:latin typeface="Comic Sans MS"/>
                <a:cs typeface="Comic Sans MS"/>
              </a:rPr>
              <a:t>léiriú</a:t>
            </a:r>
            <a:r>
              <a:rPr lang="en-US" sz="2400" dirty="0">
                <a:latin typeface="Comic Sans MS"/>
                <a:cs typeface="Comic Sans MS"/>
              </a:rPr>
              <a:t>  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2. </a:t>
            </a:r>
            <a:r>
              <a:rPr lang="en-US" sz="2400" dirty="0" err="1"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 an p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landa</a:t>
            </a:r>
            <a:r>
              <a:rPr lang="en-US" sz="2400" dirty="0">
                <a:latin typeface="Comic Sans MS"/>
                <a:cs typeface="Comic Sans MS"/>
              </a:rPr>
              <a:t> h</a:t>
            </a:r>
            <a:r>
              <a:rPr lang="ga-IE" sz="2400" dirty="0">
                <a:latin typeface="Comic Sans MS"/>
                <a:cs typeface="Comic Sans MS"/>
              </a:rPr>
              <a:t>o</a:t>
            </a:r>
            <a:r>
              <a:rPr lang="en-US" sz="2400" dirty="0" err="1">
                <a:latin typeface="Comic Sans MS"/>
                <a:cs typeface="Comic Sans MS"/>
              </a:rPr>
              <a:t>maisig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c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eannasa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 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3. F</a:t>
            </a:r>
            <a:r>
              <a:rPr lang="ga-IE" sz="2400" dirty="0">
                <a:latin typeface="Comic Sans MS"/>
                <a:cs typeface="Comic Sans MS"/>
              </a:rPr>
              <a:t>e</a:t>
            </a:r>
            <a:r>
              <a:rPr lang="en-US" sz="2400" dirty="0" err="1">
                <a:latin typeface="Comic Sans MS"/>
                <a:cs typeface="Comic Sans MS"/>
              </a:rPr>
              <a:t>initíopa</a:t>
            </a:r>
            <a:r>
              <a:rPr lang="en-US" sz="2400" dirty="0">
                <a:latin typeface="Comic Sans MS"/>
                <a:cs typeface="Comic Sans MS"/>
              </a:rPr>
              <a:t> an p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landa</a:t>
            </a:r>
            <a:r>
              <a:rPr lang="en-US" sz="2400" dirty="0">
                <a:latin typeface="Comic Sans MS"/>
                <a:cs typeface="Comic Sans MS"/>
              </a:rPr>
              <a:t> h</a:t>
            </a:r>
            <a:r>
              <a:rPr lang="ga-IE" sz="2400" dirty="0">
                <a:latin typeface="Comic Sans MS"/>
                <a:cs typeface="Comic Sans MS"/>
              </a:rPr>
              <a:t>o</a:t>
            </a:r>
            <a:r>
              <a:rPr lang="en-US" sz="2400" dirty="0" err="1">
                <a:latin typeface="Comic Sans MS"/>
                <a:cs typeface="Comic Sans MS"/>
              </a:rPr>
              <a:t>maisig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c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eannasa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_______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4. </a:t>
            </a:r>
            <a:r>
              <a:rPr lang="en-US" sz="2400" dirty="0" err="1"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na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ga-IE" sz="2400" dirty="0">
                <a:latin typeface="Comic Sans MS"/>
                <a:cs typeface="Comic Sans MS"/>
              </a:rPr>
              <a:t>n</a:t>
            </a:r>
            <a:r>
              <a:rPr lang="en-US" sz="2400" dirty="0" err="1">
                <a:latin typeface="Comic Sans MS"/>
                <a:cs typeface="Comic Sans MS"/>
              </a:rPr>
              <a:t>gaiméití</a:t>
            </a:r>
            <a:r>
              <a:rPr lang="en-US" sz="2400" dirty="0">
                <a:latin typeface="Comic Sans MS"/>
                <a:cs typeface="Comic Sans MS"/>
              </a:rPr>
              <a:t> a </a:t>
            </a:r>
            <a:r>
              <a:rPr lang="en-US" sz="2400" dirty="0" err="1">
                <a:latin typeface="Comic Sans MS"/>
                <a:cs typeface="Comic Sans MS"/>
              </a:rPr>
              <a:t>dhéanann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sé</a:t>
            </a:r>
            <a:r>
              <a:rPr lang="en-US" sz="2400" dirty="0">
                <a:latin typeface="Comic Sans MS"/>
                <a:cs typeface="Comic Sans MS"/>
              </a:rPr>
              <a:t>  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5. F</a:t>
            </a:r>
            <a:r>
              <a:rPr lang="ga-IE" sz="2400" dirty="0">
                <a:latin typeface="Comic Sans MS"/>
                <a:cs typeface="Comic Sans MS"/>
              </a:rPr>
              <a:t>e</a:t>
            </a:r>
            <a:r>
              <a:rPr lang="en-US" sz="2400" dirty="0" err="1">
                <a:latin typeface="Comic Sans MS"/>
                <a:cs typeface="Comic Sans MS"/>
              </a:rPr>
              <a:t>initíopa</a:t>
            </a:r>
            <a:r>
              <a:rPr lang="en-US" sz="2400" dirty="0">
                <a:latin typeface="Comic Sans MS"/>
                <a:cs typeface="Comic Sans MS"/>
              </a:rPr>
              <a:t> an p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landa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homaisig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c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úlaith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________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6. </a:t>
            </a:r>
            <a:r>
              <a:rPr lang="en-US" sz="2400" dirty="0" err="1"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 an </a:t>
            </a:r>
            <a:r>
              <a:rPr lang="en-US" sz="2400" dirty="0" err="1">
                <a:latin typeface="Comic Sans MS"/>
                <a:cs typeface="Comic Sans MS"/>
              </a:rPr>
              <a:t>planda</a:t>
            </a:r>
            <a:r>
              <a:rPr lang="en-US" sz="2400" dirty="0">
                <a:latin typeface="Comic Sans MS"/>
                <a:cs typeface="Comic Sans MS"/>
              </a:rPr>
              <a:t> h</a:t>
            </a:r>
            <a:r>
              <a:rPr lang="ga-IE" sz="2400" dirty="0">
                <a:latin typeface="Comic Sans MS"/>
                <a:cs typeface="Comic Sans MS"/>
              </a:rPr>
              <a:t>o</a:t>
            </a:r>
            <a:r>
              <a:rPr lang="en-US" sz="2400" dirty="0" err="1">
                <a:latin typeface="Comic Sans MS"/>
                <a:cs typeface="Comic Sans MS"/>
              </a:rPr>
              <a:t>maisig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c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úlaith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7. </a:t>
            </a:r>
            <a:r>
              <a:rPr lang="en-US" sz="2400" dirty="0" err="1"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na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ga-IE" sz="2400" dirty="0">
                <a:latin typeface="Comic Sans MS"/>
                <a:cs typeface="Comic Sans MS"/>
              </a:rPr>
              <a:t>n</a:t>
            </a:r>
            <a:r>
              <a:rPr lang="en-US" sz="2400" dirty="0" err="1">
                <a:latin typeface="Comic Sans MS"/>
                <a:cs typeface="Comic Sans MS"/>
              </a:rPr>
              <a:t>gaiméití</a:t>
            </a:r>
            <a:r>
              <a:rPr lang="en-US" sz="2400" dirty="0">
                <a:latin typeface="Comic Sans MS"/>
                <a:cs typeface="Comic Sans MS"/>
              </a:rPr>
              <a:t> a </a:t>
            </a:r>
            <a:r>
              <a:rPr lang="en-US" sz="2400" dirty="0" err="1">
                <a:latin typeface="Comic Sans MS"/>
                <a:cs typeface="Comic Sans MS"/>
              </a:rPr>
              <a:t>dhéanann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sé</a:t>
            </a:r>
            <a:r>
              <a:rPr lang="en-US" sz="2400" dirty="0">
                <a:latin typeface="Comic Sans MS"/>
                <a:cs typeface="Comic Sans MS"/>
              </a:rPr>
              <a:t> ____</a:t>
            </a:r>
          </a:p>
          <a:p>
            <a:pPr marL="514350" indent="-514350"/>
            <a:r>
              <a:rPr lang="en-US" sz="2800" dirty="0" err="1">
                <a:latin typeface="Comic Sans MS"/>
                <a:cs typeface="Comic Sans MS"/>
              </a:rPr>
              <a:t>Má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ghintear</a:t>
            </a:r>
            <a:r>
              <a:rPr lang="en-US" sz="2800" dirty="0">
                <a:latin typeface="Comic Sans MS"/>
                <a:cs typeface="Comic Sans MS"/>
              </a:rPr>
              <a:t> 100 </a:t>
            </a:r>
            <a:r>
              <a:rPr lang="en-US" sz="2800" dirty="0" err="1">
                <a:latin typeface="Comic Sans MS"/>
                <a:cs typeface="Comic Sans MS"/>
              </a:rPr>
              <a:t>planda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dirty="0" err="1">
                <a:latin typeface="Comic Sans MS"/>
                <a:cs typeface="Comic Sans MS"/>
              </a:rPr>
              <a:t>cé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mhéad</a:t>
            </a:r>
            <a:r>
              <a:rPr lang="en-US" sz="2800" dirty="0">
                <a:latin typeface="Comic Sans MS"/>
                <a:cs typeface="Comic Sans MS"/>
              </a:rPr>
              <a:t> a </a:t>
            </a:r>
            <a:r>
              <a:rPr lang="en-US" sz="2800" dirty="0" err="1">
                <a:latin typeface="Comic Sans MS"/>
                <a:cs typeface="Comic Sans MS"/>
              </a:rPr>
              <a:t>bhe</a:t>
            </a:r>
            <a:r>
              <a:rPr lang="ga-IE" sz="2800" dirty="0">
                <a:latin typeface="Comic Sans MS"/>
                <a:cs typeface="Comic Sans MS"/>
              </a:rPr>
              <a:t>i</a:t>
            </a:r>
            <a:r>
              <a:rPr lang="en-US" sz="2800" dirty="0">
                <a:latin typeface="Comic Sans MS"/>
                <a:cs typeface="Comic Sans MS"/>
              </a:rPr>
              <a:t>dh                                 </a:t>
            </a:r>
          </a:p>
          <a:p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dirty="0" err="1">
                <a:latin typeface="Comic Sans MS"/>
                <a:cs typeface="Comic Sans MS"/>
              </a:rPr>
              <a:t>i</a:t>
            </a:r>
            <a:r>
              <a:rPr lang="en-US" sz="2800" dirty="0">
                <a:latin typeface="Comic Sans MS"/>
                <a:cs typeface="Comic Sans MS"/>
              </a:rPr>
              <a:t>)  </a:t>
            </a:r>
            <a:r>
              <a:rPr lang="ga-IE" sz="2800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earg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                                 ____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(ii) 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homaisigeach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cúlaitheach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   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87321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/>
              <a:t>Obair</a:t>
            </a:r>
            <a:r>
              <a:rPr lang="en-IE" dirty="0"/>
              <a:t> r</a:t>
            </a:r>
            <a:r>
              <a:rPr lang="ga-IE" dirty="0" err="1"/>
              <a:t>ío</a:t>
            </a:r>
            <a:r>
              <a:rPr lang="en-IE" dirty="0" err="1"/>
              <a:t>mhaire</a:t>
            </a:r>
            <a:r>
              <a:rPr lang="en-IE" dirty="0"/>
              <a:t>: </a:t>
            </a:r>
            <a:r>
              <a:rPr lang="en-IE" dirty="0">
                <a:hlinkClick r:id="rId2"/>
              </a:rPr>
              <a:t>http://biology.clc.uc.edu/courses/bio105/geneprob.htm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108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842044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Comic Sans MS"/>
              </a:rPr>
              <a:t>Ceist</a:t>
            </a:r>
            <a:r>
              <a:rPr lang="ga-IE" sz="2800" dirty="0">
                <a:solidFill>
                  <a:srgbClr val="FF0000"/>
                </a:solidFill>
                <a:cs typeface="Comic Sans MS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Comic Sans MS"/>
              </a:rPr>
              <a:t>1: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Má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ph</a:t>
            </a:r>
            <a:r>
              <a:rPr lang="ga-IE" sz="2800" dirty="0">
                <a:cs typeface="Comic Sans MS"/>
              </a:rPr>
              <a:t>ó</a:t>
            </a:r>
            <a:r>
              <a:rPr lang="en-US" sz="2800" dirty="0" err="1">
                <a:cs typeface="Comic Sans MS"/>
              </a:rPr>
              <a:t>sann</a:t>
            </a:r>
            <a:r>
              <a:rPr lang="en-US" sz="2800" dirty="0">
                <a:cs typeface="Comic Sans MS"/>
              </a:rPr>
              <a:t> fear</a:t>
            </a:r>
            <a:r>
              <a:rPr lang="ga-IE" sz="2800" dirty="0">
                <a:cs typeface="Comic Sans MS"/>
              </a:rPr>
              <a:t>,</a:t>
            </a:r>
            <a:r>
              <a:rPr lang="en-US" sz="2800" dirty="0">
                <a:cs typeface="Comic Sans MS"/>
              </a:rPr>
              <a:t> </a:t>
            </a:r>
            <a:r>
              <a:rPr lang="ga-IE" sz="2800" dirty="0">
                <a:cs typeface="Comic Sans MS"/>
              </a:rPr>
              <a:t>a bhfuil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Comic Sans MS"/>
              </a:rPr>
              <a:t>súile</a:t>
            </a:r>
            <a:r>
              <a:rPr lang="en-US" sz="2800" dirty="0">
                <a:solidFill>
                  <a:schemeClr val="accent1"/>
                </a:solidFill>
                <a:cs typeface="Comic Sans M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Comic Sans MS"/>
              </a:rPr>
              <a:t>gorm</a:t>
            </a:r>
            <a:r>
              <a:rPr lang="ga-IE" sz="2800" dirty="0">
                <a:solidFill>
                  <a:schemeClr val="accent1"/>
                </a:solidFill>
                <a:cs typeface="Comic Sans MS"/>
              </a:rPr>
              <a:t>a</a:t>
            </a:r>
            <a:r>
              <a:rPr lang="en-US" sz="2800" dirty="0">
                <a:cs typeface="Comic Sans MS"/>
              </a:rPr>
              <a:t> </a:t>
            </a:r>
            <a:r>
              <a:rPr lang="ga-IE" sz="2800" dirty="0">
                <a:cs typeface="Comic Sans MS"/>
              </a:rPr>
              <a:t>aige, </a:t>
            </a:r>
            <a:r>
              <a:rPr lang="en-US" sz="2800" dirty="0">
                <a:cs typeface="Comic Sans MS"/>
              </a:rPr>
              <a:t>bean </a:t>
            </a:r>
            <a:r>
              <a:rPr lang="en-US" sz="2800" dirty="0" err="1">
                <a:cs typeface="Comic Sans MS"/>
              </a:rPr>
              <a:t>atá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heitrisigeach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ga-IE" sz="2800" dirty="0">
                <a:solidFill>
                  <a:schemeClr val="bg2">
                    <a:lumMod val="25000"/>
                  </a:schemeClr>
                </a:solidFill>
                <a:cs typeface="Comic Sans MS"/>
              </a:rPr>
              <a:t>i gcomhair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cs typeface="Comic Sans MS"/>
              </a:rPr>
              <a:t>súl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Comic Sans MS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cs typeface="Comic Sans MS"/>
              </a:rPr>
              <a:t>donn</a:t>
            </a:r>
            <a:r>
              <a:rPr lang="en-US" sz="2800" dirty="0">
                <a:cs typeface="Comic Sans MS"/>
              </a:rPr>
              <a:t>, cad </a:t>
            </a:r>
            <a:r>
              <a:rPr lang="en-US" sz="2800" dirty="0" err="1">
                <a:cs typeface="Comic Sans MS"/>
              </a:rPr>
              <a:t>iad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na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géinitíopa</a:t>
            </a:r>
            <a:r>
              <a:rPr lang="ga-IE" sz="2800" dirty="0">
                <a:cs typeface="Comic Sans MS"/>
              </a:rPr>
              <a:t>í</a:t>
            </a:r>
            <a:r>
              <a:rPr lang="en-US" sz="2800" dirty="0">
                <a:cs typeface="Comic Sans MS"/>
              </a:rPr>
              <a:t> &amp; f</a:t>
            </a:r>
            <a:r>
              <a:rPr lang="ga-IE" sz="2800" dirty="0">
                <a:cs typeface="Comic Sans MS"/>
              </a:rPr>
              <a:t>e</a:t>
            </a:r>
            <a:r>
              <a:rPr lang="en-US" sz="2800" dirty="0" err="1">
                <a:cs typeface="Comic Sans MS"/>
              </a:rPr>
              <a:t>initíopa</a:t>
            </a:r>
            <a:r>
              <a:rPr lang="ga-IE" sz="2800" dirty="0">
                <a:cs typeface="Comic Sans MS"/>
              </a:rPr>
              <a:t>í</a:t>
            </a:r>
            <a:r>
              <a:rPr lang="en-US" sz="2800" dirty="0">
                <a:cs typeface="Comic Sans MS"/>
              </a:rPr>
              <a:t> a </a:t>
            </a:r>
            <a:r>
              <a:rPr lang="en-US" sz="2800" dirty="0" err="1">
                <a:cs typeface="Comic Sans MS"/>
              </a:rPr>
              <a:t>d’fhéadfadh</a:t>
            </a:r>
            <a:r>
              <a:rPr lang="en-US" sz="2800" dirty="0">
                <a:cs typeface="Comic Sans MS"/>
              </a:rPr>
              <a:t> a </a:t>
            </a:r>
            <a:r>
              <a:rPr lang="en-US" sz="2800" dirty="0" err="1">
                <a:cs typeface="Comic Sans MS"/>
              </a:rPr>
              <a:t>bheith</a:t>
            </a:r>
            <a:r>
              <a:rPr lang="en-US" sz="2800" dirty="0">
                <a:cs typeface="Comic Sans MS"/>
              </a:rPr>
              <a:t> ag a </a:t>
            </a:r>
            <a:r>
              <a:rPr lang="en-US" sz="2800" dirty="0" err="1">
                <a:cs typeface="Comic Sans MS"/>
              </a:rPr>
              <a:t>bpáistí</a:t>
            </a:r>
            <a:r>
              <a:rPr lang="en-US" sz="2800" dirty="0">
                <a:cs typeface="Comic Sans MS"/>
              </a:rPr>
              <a:t>?(</a:t>
            </a:r>
            <a:r>
              <a:rPr lang="en-US" sz="2800" i="1" dirty="0" err="1">
                <a:solidFill>
                  <a:srgbClr val="D60093"/>
                </a:solidFill>
                <a:cs typeface="Comic Sans MS"/>
              </a:rPr>
              <a:t>donn</a:t>
            </a:r>
            <a:r>
              <a:rPr lang="en-US" sz="28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800" i="1" dirty="0" err="1">
                <a:solidFill>
                  <a:srgbClr val="D60093"/>
                </a:solidFill>
                <a:cs typeface="Comic Sans MS"/>
              </a:rPr>
              <a:t>ceannasach</a:t>
            </a:r>
            <a:r>
              <a:rPr lang="en-US" sz="2800" dirty="0">
                <a:cs typeface="Comic Sans MS"/>
              </a:rPr>
              <a:t>)</a:t>
            </a:r>
          </a:p>
          <a:p>
            <a:r>
              <a:rPr lang="en-US" sz="3200" dirty="0" err="1">
                <a:solidFill>
                  <a:srgbClr val="FF0000"/>
                </a:solidFill>
                <a:cs typeface="Comic Sans MS"/>
              </a:rPr>
              <a:t>Freagra</a:t>
            </a:r>
            <a:r>
              <a:rPr lang="en-US" sz="3200" dirty="0">
                <a:solidFill>
                  <a:srgbClr val="FF0000"/>
                </a:solidFill>
                <a:cs typeface="Comic Sans MS"/>
              </a:rPr>
              <a:t>:</a:t>
            </a: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12745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Comic Sans MS"/>
                <a:cs typeface="Comic Sans MS"/>
              </a:rPr>
              <a:t>Ceist</a:t>
            </a:r>
            <a:r>
              <a:rPr lang="en-US" sz="4000" b="1" dirty="0">
                <a:solidFill>
                  <a:srgbClr val="FF0000"/>
                </a:solidFill>
                <a:latin typeface="Comic Sans MS"/>
                <a:cs typeface="Comic Sans MS"/>
              </a:rPr>
              <a:t> 2:</a:t>
            </a:r>
          </a:p>
          <a:p>
            <a:pPr marL="0" indent="0"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piseanna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síolta</a:t>
            </a:r>
            <a:r>
              <a:rPr lang="en-US" sz="2400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glas</a:t>
            </a:r>
            <a:r>
              <a:rPr lang="ga-IE" sz="2400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(G)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ceannasach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4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síolta</a:t>
            </a:r>
            <a:r>
              <a:rPr lang="en-US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buí</a:t>
            </a:r>
            <a:r>
              <a:rPr lang="en-US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(g)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cúlaitheach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Crosáiltear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planda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íonphóraithe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(pure breeding)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glas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planda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íonphóraithe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Cad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iad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torthaí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féideartha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rosáil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g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lúin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(F1) &amp; F2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tharlaíonn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féinp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ailniú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89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4858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IE" dirty="0" err="1">
                <a:solidFill>
                  <a:srgbClr val="00B050"/>
                </a:solidFill>
              </a:rPr>
              <a:t>Cleachtadh</a:t>
            </a:r>
            <a:r>
              <a:rPr lang="en-IE" dirty="0">
                <a:solidFill>
                  <a:srgbClr val="00B050"/>
                </a:solidFill>
              </a:rPr>
              <a:t> 3:</a:t>
            </a:r>
            <a:br>
              <a:rPr lang="en-IE" dirty="0">
                <a:solidFill>
                  <a:srgbClr val="00B050"/>
                </a:solidFill>
              </a:rPr>
            </a:b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sz="3100" dirty="0">
                <a:solidFill>
                  <a:srgbClr val="00B050"/>
                </a:solidFill>
              </a:rPr>
              <a:t>Lean an c</a:t>
            </a:r>
            <a:r>
              <a:rPr lang="ga-IE" sz="3100" dirty="0" err="1">
                <a:solidFill>
                  <a:srgbClr val="00B050"/>
                </a:solidFill>
              </a:rPr>
              <a:t>ur</a:t>
            </a:r>
            <a:r>
              <a:rPr lang="ga-IE" sz="3100" dirty="0">
                <a:solidFill>
                  <a:srgbClr val="00B050"/>
                </a:solidFill>
              </a:rPr>
              <a:t> chuige cé</a:t>
            </a:r>
            <a:r>
              <a:rPr lang="en-IE" sz="3100" dirty="0" err="1">
                <a:solidFill>
                  <a:srgbClr val="00B050"/>
                </a:solidFill>
              </a:rPr>
              <a:t>anna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arís</a:t>
            </a:r>
            <a:r>
              <a:rPr lang="en-IE" sz="3100" dirty="0">
                <a:solidFill>
                  <a:srgbClr val="00B050"/>
                </a:solidFill>
              </a:rPr>
              <a:t> leis an </a:t>
            </a:r>
            <a:r>
              <a:rPr lang="en-IE" sz="3100" dirty="0" err="1">
                <a:solidFill>
                  <a:srgbClr val="00B050"/>
                </a:solidFill>
              </a:rPr>
              <a:t>eolas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seo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faoi</a:t>
            </a:r>
            <a:r>
              <a:rPr lang="en-IE" sz="3100" dirty="0">
                <a:solidFill>
                  <a:srgbClr val="00B050"/>
                </a:solidFill>
              </a:rPr>
              <a:t> b</a:t>
            </a:r>
            <a:r>
              <a:rPr lang="ga-IE" sz="3100" dirty="0">
                <a:solidFill>
                  <a:srgbClr val="00B050"/>
                </a:solidFill>
              </a:rPr>
              <a:t>h</a:t>
            </a:r>
            <a:r>
              <a:rPr lang="en-IE" sz="3100" dirty="0" err="1">
                <a:solidFill>
                  <a:srgbClr val="00B050"/>
                </a:solidFill>
              </a:rPr>
              <a:t>reicn</a:t>
            </a:r>
            <a:r>
              <a:rPr lang="ga-IE" sz="3100" dirty="0">
                <a:solidFill>
                  <a:srgbClr val="00B050"/>
                </a:solidFill>
              </a:rPr>
              <a:t>í</a:t>
            </a:r>
            <a:r>
              <a:rPr lang="en-IE" sz="3100" dirty="0">
                <a:solidFill>
                  <a:srgbClr val="00B050"/>
                </a:solidFill>
              </a:rPr>
              <a:t> (freckles):</a:t>
            </a:r>
            <a:endParaRPr lang="en-I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err="1"/>
              <a:t>Tuistí</a:t>
            </a:r>
            <a:r>
              <a:rPr lang="en-IE" sz="2400" dirty="0"/>
              <a:t>:</a:t>
            </a:r>
            <a:r>
              <a:rPr lang="en-IE" dirty="0"/>
              <a:t>   		</a:t>
            </a:r>
            <a:r>
              <a:rPr lang="en-IE" dirty="0" err="1"/>
              <a:t>Ff</a:t>
            </a:r>
            <a:r>
              <a:rPr lang="en-IE" dirty="0"/>
              <a:t>          &amp;     FF</a:t>
            </a:r>
          </a:p>
          <a:p>
            <a:pPr marL="0" indent="0">
              <a:buNone/>
            </a:pPr>
            <a:r>
              <a:rPr lang="en-IE" dirty="0"/>
              <a:t>			</a:t>
            </a:r>
          </a:p>
          <a:p>
            <a:pPr marL="0" indent="0">
              <a:buNone/>
            </a:pPr>
            <a:r>
              <a:rPr lang="en-IE" sz="2000" dirty="0"/>
              <a:t>			</a:t>
            </a:r>
            <a:r>
              <a:rPr lang="en-IE" sz="2000" dirty="0" err="1"/>
              <a:t>nó</a:t>
            </a:r>
            <a:endParaRPr lang="en-IE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71800" y="2132856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5896" y="2204864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08104" y="21328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43984" y="2712549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3878829" y="2712549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483768" y="2708920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2546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>
                <a:solidFill>
                  <a:srgbClr val="00B050"/>
                </a:solidFill>
              </a:rPr>
              <a:t>Cleachtadh</a:t>
            </a:r>
            <a:r>
              <a:rPr lang="en-IE" dirty="0">
                <a:solidFill>
                  <a:srgbClr val="00B050"/>
                </a:solidFill>
              </a:rPr>
              <a:t> 4: </a:t>
            </a:r>
            <a:r>
              <a:rPr lang="en-IE" sz="3100" dirty="0">
                <a:solidFill>
                  <a:srgbClr val="00B050"/>
                </a:solidFill>
              </a:rPr>
              <a:t>Lean an c</a:t>
            </a:r>
            <a:r>
              <a:rPr lang="ga-IE" sz="3100" dirty="0" err="1">
                <a:solidFill>
                  <a:srgbClr val="00B050"/>
                </a:solidFill>
              </a:rPr>
              <a:t>ur</a:t>
            </a:r>
            <a:r>
              <a:rPr lang="ga-IE" sz="3100" dirty="0">
                <a:solidFill>
                  <a:srgbClr val="00B050"/>
                </a:solidFill>
              </a:rPr>
              <a:t> chuige cé</a:t>
            </a:r>
            <a:r>
              <a:rPr lang="en-IE" sz="3100" dirty="0" err="1">
                <a:solidFill>
                  <a:srgbClr val="00B050"/>
                </a:solidFill>
              </a:rPr>
              <a:t>anna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arís</a:t>
            </a:r>
            <a:r>
              <a:rPr lang="en-IE" sz="3100" dirty="0">
                <a:solidFill>
                  <a:srgbClr val="00B050"/>
                </a:solidFill>
              </a:rPr>
              <a:t> leis an </a:t>
            </a:r>
            <a:r>
              <a:rPr lang="en-IE" sz="3100" dirty="0" err="1">
                <a:solidFill>
                  <a:srgbClr val="00B050"/>
                </a:solidFill>
              </a:rPr>
              <a:t>eolas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seo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ar</a:t>
            </a:r>
            <a:r>
              <a:rPr lang="en-IE" sz="3100" dirty="0">
                <a:solidFill>
                  <a:srgbClr val="00B050"/>
                </a:solidFill>
              </a:rPr>
              <a:t> d</a:t>
            </a:r>
            <a:r>
              <a:rPr lang="ga-IE" sz="3100" dirty="0">
                <a:solidFill>
                  <a:srgbClr val="00B050"/>
                </a:solidFill>
              </a:rPr>
              <a:t>h</a:t>
            </a:r>
            <a:r>
              <a:rPr lang="en-IE" sz="3100" dirty="0" err="1">
                <a:solidFill>
                  <a:srgbClr val="00B050"/>
                </a:solidFill>
              </a:rPr>
              <a:t>ath</a:t>
            </a:r>
            <a:r>
              <a:rPr lang="en-IE" sz="3100" dirty="0">
                <a:solidFill>
                  <a:srgbClr val="00B050"/>
                </a:solidFill>
              </a:rPr>
              <a:t> gruaige:</a:t>
            </a:r>
            <a:endParaRPr lang="en-I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ga-IE" sz="2400" dirty="0"/>
              <a:t>Tá</a:t>
            </a:r>
            <a:r>
              <a:rPr lang="en-IE" sz="2400" dirty="0"/>
              <a:t> </a:t>
            </a:r>
            <a:r>
              <a:rPr lang="en-IE" sz="2400" dirty="0" err="1"/>
              <a:t>dath</a:t>
            </a:r>
            <a:r>
              <a:rPr lang="en-IE" sz="2400" dirty="0"/>
              <a:t> </a:t>
            </a:r>
            <a:r>
              <a:rPr lang="en-IE" sz="2400" dirty="0" err="1"/>
              <a:t>gruaige</a:t>
            </a:r>
            <a:r>
              <a:rPr lang="en-IE" sz="2400" dirty="0"/>
              <a:t> </a:t>
            </a:r>
            <a:r>
              <a:rPr lang="ga-IE" sz="2400" dirty="0"/>
              <a:t>d</a:t>
            </a:r>
            <a:r>
              <a:rPr lang="en-IE" sz="2400" dirty="0" err="1"/>
              <a:t>onn</a:t>
            </a:r>
            <a:r>
              <a:rPr lang="en-IE" sz="2400" dirty="0"/>
              <a:t> </a:t>
            </a:r>
            <a:r>
              <a:rPr lang="en-IE" sz="2400" dirty="0" err="1"/>
              <a:t>ceannasach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g</a:t>
            </a:r>
            <a:r>
              <a:rPr lang="ga-IE" sz="2400" dirty="0"/>
              <a:t>h</a:t>
            </a:r>
            <a:r>
              <a:rPr lang="en-IE" sz="2400" dirty="0" err="1"/>
              <a:t>ruaig</a:t>
            </a:r>
            <a:r>
              <a:rPr lang="en-IE" sz="2400" dirty="0"/>
              <a:t> </a:t>
            </a:r>
            <a:r>
              <a:rPr lang="en-IE" sz="2400" dirty="0" err="1"/>
              <a:t>rua</a:t>
            </a:r>
            <a:r>
              <a:rPr lang="en-IE" sz="2400" dirty="0"/>
              <a:t>.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tuism</a:t>
            </a:r>
            <a:r>
              <a:rPr lang="ga-IE" sz="2400" dirty="0"/>
              <a:t>i</a:t>
            </a:r>
            <a:r>
              <a:rPr lang="en-IE" sz="2400" dirty="0" err="1"/>
              <a:t>th</a:t>
            </a:r>
            <a:r>
              <a:rPr lang="ga-IE" sz="2400" dirty="0" err="1"/>
              <a:t>eo</a:t>
            </a:r>
            <a:r>
              <a:rPr lang="en-IE" sz="2400" dirty="0" err="1"/>
              <a:t>ir</a:t>
            </a:r>
            <a:r>
              <a:rPr lang="en-IE" sz="2400" dirty="0"/>
              <a:t> </a:t>
            </a:r>
            <a:r>
              <a:rPr lang="en-IE" sz="2400" dirty="0" err="1"/>
              <a:t>amháin</a:t>
            </a:r>
            <a:r>
              <a:rPr lang="en-IE" sz="2400" dirty="0"/>
              <a:t> </a:t>
            </a:r>
            <a:r>
              <a:rPr lang="en-IE" sz="2400" dirty="0" err="1">
                <a:solidFill>
                  <a:srgbClr val="FF0000"/>
                </a:solidFill>
              </a:rPr>
              <a:t>homa</a:t>
            </a:r>
            <a:r>
              <a:rPr lang="ga-IE" sz="2400" dirty="0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s</a:t>
            </a:r>
            <a:r>
              <a:rPr lang="ga-IE" sz="2400" dirty="0">
                <a:solidFill>
                  <a:srgbClr val="FF0000"/>
                </a:solidFill>
              </a:rPr>
              <a:t>i</a:t>
            </a:r>
            <a:r>
              <a:rPr lang="en-IE" sz="2400" dirty="0" err="1">
                <a:solidFill>
                  <a:srgbClr val="FF0000"/>
                </a:solidFill>
              </a:rPr>
              <a:t>geach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ceannasach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/>
              <a:t>&amp; </a:t>
            </a:r>
            <a:r>
              <a:rPr lang="ga-IE" sz="2400" dirty="0"/>
              <a:t>an duine </a:t>
            </a:r>
            <a:r>
              <a:rPr lang="en-IE" sz="2400" dirty="0" err="1"/>
              <a:t>eile</a:t>
            </a:r>
            <a:r>
              <a:rPr lang="en-IE" sz="2400" dirty="0"/>
              <a:t> </a:t>
            </a:r>
            <a:r>
              <a:rPr lang="en-IE" sz="2400" dirty="0" err="1">
                <a:solidFill>
                  <a:srgbClr val="FF0000"/>
                </a:solidFill>
              </a:rPr>
              <a:t>heitr</a:t>
            </a:r>
            <a:r>
              <a:rPr lang="ga-IE" sz="2400" dirty="0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s</a:t>
            </a:r>
            <a:r>
              <a:rPr lang="ga-IE" sz="2400" dirty="0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g</a:t>
            </a:r>
            <a:r>
              <a:rPr lang="ga-IE" sz="2400" dirty="0">
                <a:solidFill>
                  <a:srgbClr val="FF0000"/>
                </a:solidFill>
              </a:rPr>
              <a:t>e</a:t>
            </a:r>
            <a:r>
              <a:rPr lang="en-IE" sz="2400" dirty="0">
                <a:solidFill>
                  <a:srgbClr val="FF0000"/>
                </a:solidFill>
              </a:rPr>
              <a:t>ach don </a:t>
            </a:r>
            <a:r>
              <a:rPr lang="en-IE" sz="2400" dirty="0" err="1">
                <a:solidFill>
                  <a:srgbClr val="FF0000"/>
                </a:solidFill>
              </a:rPr>
              <a:t>dath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gruaige</a:t>
            </a:r>
            <a:r>
              <a:rPr lang="en-IE" sz="2400" dirty="0">
                <a:solidFill>
                  <a:srgbClr val="FF0000"/>
                </a:solidFill>
              </a:rPr>
              <a:t>.</a:t>
            </a:r>
            <a:r>
              <a:rPr lang="en-IE" sz="2400" dirty="0"/>
              <a:t> </a:t>
            </a:r>
            <a:r>
              <a:rPr lang="en-IE" sz="2400" dirty="0" err="1"/>
              <a:t>Faigh</a:t>
            </a:r>
            <a:r>
              <a:rPr lang="en-IE" sz="2400" dirty="0"/>
              <a:t> F1/</a:t>
            </a:r>
            <a:r>
              <a:rPr lang="en-IE" sz="2400" dirty="0" err="1"/>
              <a:t>sliocht</a:t>
            </a:r>
            <a:r>
              <a:rPr lang="en-IE" sz="2400" dirty="0"/>
              <a:t> 1 :</a:t>
            </a:r>
          </a:p>
          <a:p>
            <a:r>
              <a:rPr lang="en-IE" sz="2400" dirty="0" err="1"/>
              <a:t>Tuistí</a:t>
            </a:r>
            <a:r>
              <a:rPr lang="en-IE" sz="2400" dirty="0"/>
              <a:t>:</a:t>
            </a:r>
            <a:r>
              <a:rPr lang="en-IE" dirty="0"/>
              <a:t>  			&amp;</a:t>
            </a:r>
          </a:p>
          <a:p>
            <a:endParaRPr lang="en-IE" dirty="0"/>
          </a:p>
          <a:p>
            <a:r>
              <a:rPr lang="en-IE" sz="2400" dirty="0" err="1"/>
              <a:t>Gaiméití</a:t>
            </a:r>
            <a:r>
              <a:rPr lang="en-IE" sz="2400" dirty="0"/>
              <a:t>: </a:t>
            </a:r>
            <a:r>
              <a:rPr lang="en-IE" dirty="0"/>
              <a:t>	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sz="2400" dirty="0"/>
              <a:t>F1/</a:t>
            </a:r>
            <a:r>
              <a:rPr lang="en-IE" sz="2400" dirty="0" err="1"/>
              <a:t>Sliocht</a:t>
            </a:r>
            <a:r>
              <a:rPr lang="en-IE" sz="2400" dirty="0"/>
              <a:t> 1: 	               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059832" y="2953964"/>
            <a:ext cx="79208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4860032" y="2953964"/>
            <a:ext cx="79208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841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35" y="586417"/>
            <a:ext cx="9045265" cy="637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Ceist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5.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Ailbíneachas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(Albinism): </a:t>
            </a:r>
          </a:p>
          <a:p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Feictear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ailbíneachas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staid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cúlaitheach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amhá</a:t>
            </a:r>
            <a:r>
              <a:rPr lang="ga-IE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n.</a:t>
            </a: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leanbh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ailbíneachas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ag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gnáththuistí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cad é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dt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?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Cén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dóchúlacht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</a:t>
            </a:r>
          </a:p>
          <a:p>
            <a:r>
              <a:rPr lang="ga-IE" sz="32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go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mbeadh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leanbh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ailbíneachas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acu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2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en-IE" dirty="0" err="1">
                <a:solidFill>
                  <a:srgbClr val="D60093"/>
                </a:solidFill>
              </a:rPr>
              <a:t>Gaiméití</a:t>
            </a:r>
            <a:r>
              <a:rPr lang="en-IE" dirty="0">
                <a:solidFill>
                  <a:srgbClr val="D60093"/>
                </a:solidFill>
              </a:rPr>
              <a:t> - </a:t>
            </a:r>
            <a:r>
              <a:rPr lang="en-IE" dirty="0" err="1">
                <a:solidFill>
                  <a:srgbClr val="D60093"/>
                </a:solidFill>
              </a:rPr>
              <a:t>na</a:t>
            </a:r>
            <a:r>
              <a:rPr lang="en-IE" dirty="0">
                <a:solidFill>
                  <a:srgbClr val="D60093"/>
                </a:solidFill>
              </a:rPr>
              <a:t> </a:t>
            </a:r>
            <a:r>
              <a:rPr lang="en-IE" dirty="0" err="1">
                <a:solidFill>
                  <a:srgbClr val="D60093"/>
                </a:solidFill>
              </a:rPr>
              <a:t>gnéaschealla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680520" cy="24768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rgbClr val="00B050"/>
                </a:solidFill>
              </a:rPr>
              <a:t>Cad </a:t>
            </a:r>
            <a:r>
              <a:rPr lang="en-IE" b="1" dirty="0" err="1">
                <a:solidFill>
                  <a:srgbClr val="00B050"/>
                </a:solidFill>
              </a:rPr>
              <a:t>iad</a:t>
            </a:r>
            <a:r>
              <a:rPr lang="en-IE" b="1" dirty="0">
                <a:solidFill>
                  <a:srgbClr val="00B050"/>
                </a:solidFill>
              </a:rPr>
              <a:t>? </a:t>
            </a:r>
            <a:r>
              <a:rPr lang="en-IE" dirty="0" err="1"/>
              <a:t>Cealla</a:t>
            </a:r>
            <a:r>
              <a:rPr lang="en-IE" dirty="0"/>
              <a:t> </a:t>
            </a:r>
            <a:r>
              <a:rPr lang="en-IE" dirty="0" err="1"/>
              <a:t>haplóideacha</a:t>
            </a:r>
            <a:r>
              <a:rPr lang="en-IE" dirty="0"/>
              <a:t> </a:t>
            </a:r>
            <a:r>
              <a:rPr lang="en-IE" b="1" dirty="0"/>
              <a:t>(n)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in </a:t>
            </a:r>
            <a:r>
              <a:rPr lang="en-IE" dirty="0" err="1"/>
              <a:t>ann</a:t>
            </a:r>
            <a:r>
              <a:rPr lang="en-IE" dirty="0"/>
              <a:t> </a:t>
            </a:r>
            <a:r>
              <a:rPr lang="en-IE" dirty="0" err="1"/>
              <a:t>comhtháthú</a:t>
            </a:r>
            <a:r>
              <a:rPr lang="en-IE" dirty="0"/>
              <a:t> </a:t>
            </a:r>
            <a:r>
              <a:rPr lang="en-IE" sz="1600" dirty="0"/>
              <a:t>(fuse)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siogót</a:t>
            </a:r>
            <a:r>
              <a:rPr lang="en-IE" dirty="0"/>
              <a:t> a </a:t>
            </a:r>
            <a:r>
              <a:rPr lang="en-IE" dirty="0" err="1"/>
              <a:t>chruthú</a:t>
            </a:r>
            <a:r>
              <a:rPr lang="en-IE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99" y="4419496"/>
            <a:ext cx="5129053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rgbClr val="00B050"/>
                </a:solidFill>
              </a:rPr>
              <a:t>Toirchiú</a:t>
            </a:r>
            <a:r>
              <a:rPr lang="en-IE" sz="2800" b="1" dirty="0">
                <a:solidFill>
                  <a:srgbClr val="00B050"/>
                </a:solidFill>
              </a:rPr>
              <a:t> </a:t>
            </a:r>
            <a:r>
              <a:rPr lang="en-IE" sz="2800" b="1" dirty="0"/>
              <a:t>=</a:t>
            </a:r>
            <a:r>
              <a:rPr lang="en-IE" sz="2800" b="1" dirty="0">
                <a:solidFill>
                  <a:srgbClr val="00B050"/>
                </a:solidFill>
              </a:rPr>
              <a:t> </a:t>
            </a:r>
            <a:r>
              <a:rPr lang="en-IE" sz="2800" dirty="0" err="1"/>
              <a:t>gaiméit</a:t>
            </a:r>
            <a:r>
              <a:rPr lang="en-IE" sz="2800" dirty="0"/>
              <a:t> </a:t>
            </a:r>
            <a:r>
              <a:rPr lang="en-IE" sz="2800" dirty="0" err="1"/>
              <a:t>fhireann</a:t>
            </a:r>
            <a:r>
              <a:rPr lang="en-IE" sz="2800" dirty="0"/>
              <a:t> &amp; </a:t>
            </a:r>
            <a:r>
              <a:rPr lang="en-IE" sz="2800" dirty="0" err="1"/>
              <a:t>gaiméit</a:t>
            </a:r>
            <a:r>
              <a:rPr lang="en-IE" sz="2800" dirty="0"/>
              <a:t> </a:t>
            </a:r>
            <a:r>
              <a:rPr lang="en-IE" sz="2800" dirty="0" err="1"/>
              <a:t>bhaineann</a:t>
            </a:r>
            <a:r>
              <a:rPr lang="en-IE" sz="2800" dirty="0"/>
              <a:t> </a:t>
            </a:r>
            <a:r>
              <a:rPr lang="ga-IE" sz="2800" dirty="0"/>
              <a:t>ag </a:t>
            </a:r>
            <a:r>
              <a:rPr lang="en-IE" sz="2800" dirty="0" err="1"/>
              <a:t>teacht</a:t>
            </a:r>
            <a:r>
              <a:rPr lang="en-IE" sz="2800" dirty="0"/>
              <a:t> le </a:t>
            </a:r>
            <a:r>
              <a:rPr lang="en-IE" sz="2800" dirty="0" err="1"/>
              <a:t>chéile</a:t>
            </a:r>
            <a:r>
              <a:rPr lang="en-IE" sz="2800" dirty="0"/>
              <a:t> </a:t>
            </a:r>
            <a:r>
              <a:rPr lang="en-IE" sz="2800" dirty="0" err="1"/>
              <a:t>chun</a:t>
            </a:r>
            <a:r>
              <a:rPr lang="en-IE" sz="2800" dirty="0"/>
              <a:t> c</a:t>
            </a:r>
            <a:r>
              <a:rPr lang="ga-IE" sz="2800" dirty="0"/>
              <a:t>i</a:t>
            </a:r>
            <a:r>
              <a:rPr lang="en-IE" sz="2800" dirty="0" err="1"/>
              <a:t>ll</a:t>
            </a:r>
            <a:r>
              <a:rPr lang="en-IE" sz="2800" dirty="0"/>
              <a:t> </a:t>
            </a:r>
            <a:r>
              <a:rPr lang="en-IE" sz="2800" dirty="0" err="1"/>
              <a:t>aoná</a:t>
            </a:r>
            <a:r>
              <a:rPr lang="ga-IE" sz="2800" dirty="0"/>
              <a:t>i</a:t>
            </a:r>
            <a:r>
              <a:rPr lang="en-IE" sz="2800" dirty="0"/>
              <a:t>n </a:t>
            </a:r>
            <a:r>
              <a:rPr lang="en-IE" sz="2800" dirty="0" err="1"/>
              <a:t>nua</a:t>
            </a:r>
            <a:r>
              <a:rPr lang="en-IE" sz="2800" dirty="0"/>
              <a:t> a </a:t>
            </a:r>
            <a:r>
              <a:rPr lang="en-IE" sz="2800" dirty="0" err="1"/>
              <a:t>chruthú</a:t>
            </a:r>
            <a:r>
              <a:rPr lang="en-IE" sz="2800" dirty="0"/>
              <a:t> (</a:t>
            </a:r>
            <a:r>
              <a:rPr lang="en-IE" sz="2800" dirty="0" err="1"/>
              <a:t>siogót</a:t>
            </a:r>
            <a:r>
              <a:rPr lang="en-IE" sz="2800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3</a:t>
            </a:fld>
            <a:endParaRPr lang="en-IE"/>
          </a:p>
        </p:txBody>
      </p:sp>
      <p:pic>
        <p:nvPicPr>
          <p:cNvPr id="8" name="Picture 4" descr="http://thumb1.shutterstock.com/display_pic_with_logo/848740/213947284/stock-vector-fertilization-is-the-union-of-an-ovum-and-a-spermatozoon-when-a-sperm-contacts-the-surface-of-an-2139472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t="25857" r="18669" b="7601"/>
          <a:stretch/>
        </p:blipFill>
        <p:spPr bwMode="auto">
          <a:xfrm>
            <a:off x="6012160" y="2060848"/>
            <a:ext cx="2016224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52320" y="2060848"/>
            <a:ext cx="108012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sPEIRM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7740352" y="3717032"/>
            <a:ext cx="108012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uBH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245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10" y="514415"/>
            <a:ext cx="8652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cs typeface="Comic Sans MS"/>
              </a:rPr>
              <a:t>Staidéar</a:t>
            </a:r>
            <a:r>
              <a:rPr lang="en-US" sz="3200" b="1" dirty="0">
                <a:solidFill>
                  <a:srgbClr val="00B050"/>
                </a:solidFill>
                <a:cs typeface="Comic Sans M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Comic Sans MS"/>
              </a:rPr>
              <a:t>Ginealach</a:t>
            </a:r>
            <a:r>
              <a:rPr lang="en-US" sz="3200" b="1" dirty="0">
                <a:solidFill>
                  <a:srgbClr val="00B050"/>
                </a:solidFill>
                <a:cs typeface="Comic Sans MS"/>
              </a:rPr>
              <a:t> </a:t>
            </a:r>
            <a:r>
              <a:rPr lang="en-US" sz="3200" dirty="0">
                <a:solidFill>
                  <a:srgbClr val="00B050"/>
                </a:solidFill>
                <a:cs typeface="Comic Sans MS"/>
              </a:rPr>
              <a:t>(Pedigree stud</a:t>
            </a:r>
            <a:r>
              <a:rPr lang="ga-IE" sz="3200">
                <a:solidFill>
                  <a:srgbClr val="00B050"/>
                </a:solidFill>
                <a:cs typeface="Comic Sans MS"/>
              </a:rPr>
              <a:t>y</a:t>
            </a:r>
            <a:r>
              <a:rPr lang="en-US" sz="3200">
                <a:solidFill>
                  <a:srgbClr val="00B050"/>
                </a:solidFill>
                <a:cs typeface="Comic Sans MS"/>
              </a:rPr>
              <a:t>)</a:t>
            </a:r>
            <a:endParaRPr lang="en-US" sz="3200" dirty="0">
              <a:solidFill>
                <a:srgbClr val="00B050"/>
              </a:solidFill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r>
              <a:rPr lang="en-US" sz="3200" dirty="0" err="1">
                <a:cs typeface="Comic Sans MS"/>
              </a:rPr>
              <a:t>Crann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teaghlaigh</a:t>
            </a:r>
            <a:r>
              <a:rPr lang="en-US" sz="3200" dirty="0">
                <a:cs typeface="Comic Sans MS"/>
              </a:rPr>
              <a:t> a </a:t>
            </a:r>
            <a:r>
              <a:rPr lang="en-US" sz="3200" dirty="0" err="1">
                <a:cs typeface="Comic Sans MS"/>
              </a:rPr>
              <a:t>dhéanann</a:t>
            </a:r>
            <a:r>
              <a:rPr lang="en-US" sz="3200" dirty="0">
                <a:cs typeface="Comic Sans MS"/>
              </a:rPr>
              <a:t> cur </a:t>
            </a:r>
            <a:r>
              <a:rPr lang="en-US" sz="3200" dirty="0" err="1">
                <a:cs typeface="Comic Sans MS"/>
              </a:rPr>
              <a:t>síos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ar</a:t>
            </a:r>
            <a:r>
              <a:rPr lang="en-US" sz="3200" dirty="0">
                <a:cs typeface="Comic Sans MS"/>
              </a:rPr>
              <a:t> t</a:t>
            </a:r>
            <a:r>
              <a:rPr lang="ga-IE" sz="3200" dirty="0">
                <a:cs typeface="Comic Sans MS"/>
              </a:rPr>
              <a:t>h</a:t>
            </a:r>
            <a:r>
              <a:rPr lang="en-US" sz="3200" dirty="0" err="1">
                <a:cs typeface="Comic Sans MS"/>
              </a:rPr>
              <a:t>réithe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oidhreachta</a:t>
            </a:r>
            <a:r>
              <a:rPr lang="en-US" sz="3200" dirty="0">
                <a:cs typeface="Comic Sans MS"/>
              </a:rPr>
              <a:t> a </a:t>
            </a:r>
            <a:r>
              <a:rPr lang="en-US" sz="3200" dirty="0" err="1">
                <a:cs typeface="Comic Sans MS"/>
              </a:rPr>
              <a:t>tharlaíonn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i</a:t>
            </a:r>
            <a:r>
              <a:rPr lang="en-US" sz="3200" dirty="0">
                <a:cs typeface="Comic Sans MS"/>
              </a:rPr>
              <a:t> </a:t>
            </a:r>
            <a:r>
              <a:rPr lang="ga-IE" sz="3200" dirty="0">
                <a:cs typeface="Comic Sans MS"/>
              </a:rPr>
              <a:t>d</a:t>
            </a:r>
            <a:r>
              <a:rPr lang="en-US" sz="3200" dirty="0" err="1">
                <a:cs typeface="Comic Sans MS"/>
              </a:rPr>
              <a:t>tuismitheoirí</a:t>
            </a:r>
            <a:r>
              <a:rPr lang="en-US" sz="3200" dirty="0">
                <a:cs typeface="Comic Sans MS"/>
              </a:rPr>
              <a:t> &amp; </a:t>
            </a:r>
            <a:r>
              <a:rPr lang="ga-IE" sz="3200" dirty="0">
                <a:cs typeface="Comic Sans MS"/>
              </a:rPr>
              <a:t>sa </a:t>
            </a:r>
            <a:r>
              <a:rPr lang="en-US" sz="3200" dirty="0" err="1">
                <a:cs typeface="Comic Sans MS"/>
              </a:rPr>
              <a:t>sliocht</a:t>
            </a:r>
            <a:r>
              <a:rPr lang="en-US" sz="3200" dirty="0">
                <a:cs typeface="Comic Sans MS"/>
              </a:rPr>
              <a:t> ó </a:t>
            </a:r>
            <a:r>
              <a:rPr lang="en-US" sz="3200" dirty="0" err="1">
                <a:cs typeface="Comic Sans MS"/>
              </a:rPr>
              <a:t>ghlúin</a:t>
            </a:r>
            <a:r>
              <a:rPr lang="en-US" sz="3200" dirty="0">
                <a:cs typeface="Comic Sans MS"/>
              </a:rPr>
              <a:t> go </a:t>
            </a:r>
            <a:r>
              <a:rPr lang="en-US" sz="3200" dirty="0" err="1">
                <a:cs typeface="Comic Sans MS"/>
              </a:rPr>
              <a:t>glúin</a:t>
            </a:r>
            <a:endParaRPr lang="en-US" sz="3200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96" y="3068960"/>
            <a:ext cx="6365180" cy="316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2097" y="4187799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Seán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5733256"/>
            <a:ext cx="8640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Máire</a:t>
            </a:r>
          </a:p>
        </p:txBody>
      </p:sp>
    </p:spTree>
    <p:extLst>
      <p:ext uri="{BB962C8B-B14F-4D97-AF65-F5344CB8AC3E}">
        <p14:creationId xmlns:p14="http://schemas.microsoft.com/office/powerpoint/2010/main" val="902614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8081" y="404664"/>
            <a:ext cx="8928992" cy="1569660"/>
          </a:xfrm>
          <a:prstGeom prst="rect">
            <a:avLst/>
          </a:prstGeom>
          <a:solidFill>
            <a:srgbClr val="FFFDB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Cros</a:t>
            </a:r>
            <a:r>
              <a:rPr lang="en-US" sz="3200" b="1" dirty="0">
                <a:solidFill>
                  <a:srgbClr val="FF0000"/>
                </a:solidFill>
                <a:cs typeface="Comic Sans MS"/>
              </a:rPr>
              <a:t>. 2. </a:t>
            </a:r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Comhc</a:t>
            </a:r>
            <a:r>
              <a:rPr lang="ga-IE" sz="3200" b="1" dirty="0">
                <a:solidFill>
                  <a:srgbClr val="FF0000"/>
                </a:solidFill>
                <a:cs typeface="Comic Sans MS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eannas</a:t>
            </a:r>
            <a:r>
              <a:rPr lang="en-US" sz="3200" dirty="0">
                <a:solidFill>
                  <a:srgbClr val="FF0000"/>
                </a:solidFill>
                <a:cs typeface="Comic Sans MS"/>
              </a:rPr>
              <a:t>: </a:t>
            </a:r>
            <a:r>
              <a:rPr lang="en-US" sz="3200" dirty="0" err="1">
                <a:cs typeface="Comic Sans MS"/>
              </a:rPr>
              <a:t>Ní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bhíonn</a:t>
            </a:r>
            <a:r>
              <a:rPr lang="en-US" sz="3200" dirty="0">
                <a:cs typeface="Comic Sans MS"/>
              </a:rPr>
              <a:t> </a:t>
            </a:r>
            <a:r>
              <a:rPr lang="ga-IE" sz="3200" dirty="0">
                <a:cs typeface="Comic Sans MS"/>
              </a:rPr>
              <a:t>ceachtar ceann</a:t>
            </a:r>
            <a:r>
              <a:rPr lang="en-US" sz="3200" dirty="0">
                <a:cs typeface="Comic Sans MS"/>
              </a:rPr>
              <a:t> den </a:t>
            </a:r>
            <a:r>
              <a:rPr lang="en-US" sz="3200" dirty="0" err="1">
                <a:cs typeface="Comic Sans MS"/>
              </a:rPr>
              <a:t>dá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ailléil</a:t>
            </a:r>
            <a:r>
              <a:rPr lang="en-US" sz="3200" dirty="0">
                <a:cs typeface="Comic Sans MS"/>
              </a:rPr>
              <a:t> ceannasach. </a:t>
            </a:r>
            <a:r>
              <a:rPr lang="en-US" sz="3200" dirty="0" err="1">
                <a:cs typeface="Comic Sans MS"/>
              </a:rPr>
              <a:t>Bíonn</a:t>
            </a:r>
            <a:r>
              <a:rPr lang="en-US" sz="3200" dirty="0">
                <a:cs typeface="Comic Sans MS"/>
              </a:rPr>
              <a:t> f</a:t>
            </a:r>
            <a:r>
              <a:rPr lang="ga-IE" sz="3200" dirty="0">
                <a:cs typeface="Comic Sans MS"/>
              </a:rPr>
              <a:t>e</a:t>
            </a:r>
            <a:r>
              <a:rPr lang="en-US" sz="3200" dirty="0" err="1">
                <a:cs typeface="Comic Sans MS"/>
              </a:rPr>
              <a:t>initíopa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idirmh</a:t>
            </a:r>
            <a:r>
              <a:rPr lang="ga-IE" sz="3200" dirty="0" err="1">
                <a:cs typeface="Comic Sans MS"/>
              </a:rPr>
              <a:t>eá</a:t>
            </a:r>
            <a:r>
              <a:rPr lang="en-US" sz="3200" dirty="0" err="1">
                <a:cs typeface="Comic Sans MS"/>
              </a:rPr>
              <a:t>nach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ann</a:t>
            </a:r>
            <a:r>
              <a:rPr lang="en-US" sz="3200" dirty="0">
                <a:cs typeface="Comic Sans MS"/>
              </a:rPr>
              <a:t> (hybrid) le </a:t>
            </a:r>
            <a:r>
              <a:rPr lang="en-US" sz="3200" dirty="0" err="1">
                <a:cs typeface="Comic Sans MS"/>
              </a:rPr>
              <a:t>meascán</a:t>
            </a:r>
            <a:r>
              <a:rPr lang="en-US" sz="3200" dirty="0">
                <a:cs typeface="Comic Sans MS"/>
              </a:rPr>
              <a:t> </a:t>
            </a:r>
            <a:r>
              <a:rPr lang="ga-IE" sz="3200" dirty="0">
                <a:cs typeface="Comic Sans MS"/>
              </a:rPr>
              <a:t>den</a:t>
            </a:r>
            <a:r>
              <a:rPr lang="en-US" sz="3200" dirty="0">
                <a:cs typeface="Comic Sans MS"/>
              </a:rPr>
              <a:t> 2 d</a:t>
            </a:r>
            <a:r>
              <a:rPr lang="ga-IE" sz="3200" dirty="0">
                <a:cs typeface="Comic Sans MS"/>
              </a:rPr>
              <a:t>h</a:t>
            </a:r>
            <a:r>
              <a:rPr lang="en-US" sz="3200" dirty="0" err="1">
                <a:cs typeface="Comic Sans MS"/>
              </a:rPr>
              <a:t>ath</a:t>
            </a:r>
            <a:r>
              <a:rPr lang="en-US" sz="3200" dirty="0">
                <a:cs typeface="Comic Sans MS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227687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(</a:t>
            </a:r>
            <a:r>
              <a:rPr lang="en-US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1)</a:t>
            </a:r>
            <a:r>
              <a:rPr lang="en-US" sz="28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Bó</a:t>
            </a:r>
            <a:r>
              <a:rPr lang="en-US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g</a:t>
            </a:r>
            <a:r>
              <a:rPr lang="ga-IE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28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earr-adharcach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Dearg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  RR</a:t>
            </a: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           (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dath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an c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óta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)	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Bán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	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rr</a:t>
            </a:r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                                        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Ruánach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Rr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omic Sans MS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</a:p>
          <a:p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(</a:t>
            </a:r>
            <a:r>
              <a:rPr lang="en-US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2)</a:t>
            </a:r>
            <a:r>
              <a:rPr lang="en-US" sz="28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Bláth</a:t>
            </a:r>
            <a:r>
              <a:rPr lang="en-US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srubh</a:t>
            </a:r>
            <a:r>
              <a:rPr lang="ga-IE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lao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 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   </a:t>
            </a:r>
            <a:r>
              <a:rPr lang="en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	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Dearg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RR</a:t>
            </a:r>
          </a:p>
          <a:p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           :      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   </a:t>
            </a:r>
            <a:r>
              <a:rPr lang="en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		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Bán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     	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rr</a:t>
            </a:r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dath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an b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láth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)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 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	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Bándearg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Rr</a:t>
            </a:r>
          </a:p>
        </p:txBody>
      </p:sp>
      <p:pic>
        <p:nvPicPr>
          <p:cNvPr id="12290" name="Picture 2" descr="http://thumb7.shutterstock.com/display_pic_with_logo/764017/251246821/stock-photo-crimson-antirrhinum-snapdragon-flower-251246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05" y="4149080"/>
            <a:ext cx="22429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humb1.shutterstock.com/display_pic_with_logo/1732405/209597308/stock-photo-cattle-in-the-french-countryside-209597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05" y="2122059"/>
            <a:ext cx="2242930" cy="1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65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1664"/>
            <a:ext cx="906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Ceist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1: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áirithe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ailléilí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gc</a:t>
            </a:r>
            <a:r>
              <a:rPr lang="ga-IE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omhair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chóta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dearg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(D)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(d)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comhc</a:t>
            </a:r>
            <a:r>
              <a:rPr lang="ga-IE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eannasach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bíonn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dath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ruánach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b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ó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heitrisigeach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Dd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Má ch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rosáiltear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earg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b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cé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ga-IE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géinitíopaí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 bheidh mar thoradh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</a:t>
            </a:r>
            <a:r>
              <a:rPr lang="ga-IE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6" y="3263423"/>
            <a:ext cx="878497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 err="1"/>
              <a:t>Gé</a:t>
            </a:r>
            <a:r>
              <a:rPr lang="ga-IE" sz="2800" dirty="0"/>
              <a:t>i</a:t>
            </a:r>
            <a:r>
              <a:rPr lang="en-IE" sz="2800" dirty="0" err="1"/>
              <a:t>nitíopa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ga-IE" sz="2800" dirty="0"/>
              <a:t>d</a:t>
            </a:r>
            <a:r>
              <a:rPr lang="en-IE" sz="2800" dirty="0" err="1"/>
              <a:t>tuistí</a:t>
            </a:r>
            <a:r>
              <a:rPr lang="en-IE" sz="2800" b="1" dirty="0"/>
              <a:t>:      DD                   </a:t>
            </a:r>
            <a:r>
              <a:rPr lang="en-IE" sz="2800" dirty="0"/>
              <a:t>x                       </a:t>
            </a:r>
            <a:r>
              <a:rPr lang="en-IE" sz="2800" b="1" dirty="0" err="1"/>
              <a:t>dd</a:t>
            </a:r>
            <a:endParaRPr lang="en-IE" sz="2800" b="1" dirty="0"/>
          </a:p>
          <a:p>
            <a:r>
              <a:rPr lang="en-IE" sz="2800" dirty="0" err="1"/>
              <a:t>Gaiméití</a:t>
            </a:r>
            <a:r>
              <a:rPr lang="en-IE" sz="2800" dirty="0"/>
              <a:t>:                          </a:t>
            </a:r>
            <a:r>
              <a:rPr lang="en-IE" sz="2800" b="1" dirty="0"/>
              <a:t>D   </a:t>
            </a:r>
            <a:r>
              <a:rPr lang="en-IE" sz="2800" dirty="0"/>
              <a:t>                </a:t>
            </a:r>
            <a:r>
              <a:rPr lang="en-IE" sz="2800" dirty="0" err="1"/>
              <a:t>agus</a:t>
            </a:r>
            <a:r>
              <a:rPr lang="en-IE" sz="2800" dirty="0"/>
              <a:t>                   </a:t>
            </a:r>
            <a:r>
              <a:rPr lang="en-IE" sz="2800" b="1" dirty="0"/>
              <a:t>d</a:t>
            </a:r>
          </a:p>
          <a:p>
            <a:endParaRPr lang="en-IE" sz="2800" dirty="0"/>
          </a:p>
          <a:p>
            <a:r>
              <a:rPr lang="en-IE" sz="2800" dirty="0"/>
              <a:t>F1      </a:t>
            </a:r>
            <a:r>
              <a:rPr lang="en-IE" sz="2800" dirty="0" err="1"/>
              <a:t>Géinitíopa</a:t>
            </a:r>
            <a:r>
              <a:rPr lang="en-IE" sz="2800" dirty="0"/>
              <a:t>:                                  </a:t>
            </a:r>
            <a:r>
              <a:rPr lang="en-IE" sz="2800" b="1" dirty="0" err="1">
                <a:solidFill>
                  <a:srgbClr val="D60093"/>
                </a:solidFill>
              </a:rPr>
              <a:t>Dd</a:t>
            </a:r>
            <a:endParaRPr lang="en-IE" sz="2800" b="1" dirty="0">
              <a:solidFill>
                <a:srgbClr val="D60093"/>
              </a:solidFill>
            </a:endParaRPr>
          </a:p>
          <a:p>
            <a:r>
              <a:rPr lang="en-IE" sz="2800" dirty="0"/>
              <a:t>F1      F</a:t>
            </a:r>
            <a:r>
              <a:rPr lang="ga-IE" sz="2800" dirty="0"/>
              <a:t>e</a:t>
            </a:r>
            <a:r>
              <a:rPr lang="en-IE" sz="2800" dirty="0" err="1"/>
              <a:t>initíopa</a:t>
            </a:r>
            <a:r>
              <a:rPr lang="en-IE" sz="2800" dirty="0"/>
              <a:t>:                         </a:t>
            </a:r>
            <a:r>
              <a:rPr lang="en-IE" sz="2800" dirty="0" err="1"/>
              <a:t>dath</a:t>
            </a:r>
            <a:r>
              <a:rPr lang="en-IE" sz="2800" dirty="0"/>
              <a:t> </a:t>
            </a:r>
            <a:r>
              <a:rPr lang="en-IE" sz="2800" dirty="0" err="1"/>
              <a:t>ru</a:t>
            </a:r>
            <a:r>
              <a:rPr lang="ga-IE" sz="2800" dirty="0"/>
              <a:t>á</a:t>
            </a:r>
            <a:r>
              <a:rPr lang="en-IE" sz="2800" dirty="0" err="1"/>
              <a:t>nach</a:t>
            </a:r>
            <a:endParaRPr lang="en-IE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32572" y="4149080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77768" y="4149080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3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0" tmFilter="0, 0; 0.125,0.2665; 0.25,0.4; 0.375,0.465; 0.5,0.5;  0.625,0.535; 0.75,0.6; 0.875,0.7335; 1,1">
                                          <p:stCondLst>
                                            <p:cond delay="9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5" tmFilter="0, 0; 0.125,0.2665; 0.25,0.4; 0.375,0.465; 0.5,0.5;  0.625,0.535; 0.75,0.6; 0.875,0.7335; 1,1">
                                          <p:stCondLst>
                                            <p:cond delay="182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5" tmFilter="0, 0; 0.125,0.2665; 0.25,0.4; 0.375,0.465; 0.5,0.5;  0.625,0.535; 0.75,0.6; 0.875,0.7335; 1,1">
                                          <p:stCondLst>
                                            <p:cond delay="22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58">
                                          <p:stCondLst>
                                            <p:cond delay="89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2" decel="50000">
                                          <p:stCondLst>
                                            <p:cond delay="929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58">
                                          <p:stCondLst>
                                            <p:cond delay="180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2" decel="50000">
                                          <p:stCondLst>
                                            <p:cond delay="183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58">
                                          <p:stCondLst>
                                            <p:cond delay="2257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2" decel="50000">
                                          <p:stCondLst>
                                            <p:cond delay="229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58">
                                          <p:stCondLst>
                                            <p:cond delay="248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2" decel="50000">
                                          <p:stCondLst>
                                            <p:cond delay="252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8" y="188640"/>
            <a:ext cx="8445624" cy="1143000"/>
          </a:xfrm>
        </p:spPr>
        <p:txBody>
          <a:bodyPr/>
          <a:lstStyle/>
          <a:p>
            <a:pPr algn="l"/>
            <a:r>
              <a:rPr lang="en-IE" b="1" dirty="0" err="1">
                <a:solidFill>
                  <a:srgbClr val="7030A0"/>
                </a:solidFill>
              </a:rPr>
              <a:t>Ceist</a:t>
            </a:r>
            <a:r>
              <a:rPr lang="en-IE" b="1" dirty="0">
                <a:solidFill>
                  <a:srgbClr val="7030A0"/>
                </a:solidFill>
              </a:rPr>
              <a:t>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err="1"/>
              <a:t>Bíonn</a:t>
            </a:r>
            <a:r>
              <a:rPr lang="en-IE" sz="2400" dirty="0"/>
              <a:t> </a:t>
            </a:r>
            <a:r>
              <a:rPr lang="en-IE" sz="2400" dirty="0" err="1"/>
              <a:t>comhc</a:t>
            </a:r>
            <a:r>
              <a:rPr lang="ga-IE" sz="2400" dirty="0"/>
              <a:t>h</a:t>
            </a:r>
            <a:r>
              <a:rPr lang="en-IE" sz="2400" dirty="0" err="1"/>
              <a:t>eannas</a:t>
            </a:r>
            <a:r>
              <a:rPr lang="en-IE" sz="2400" dirty="0"/>
              <a:t> le </a:t>
            </a:r>
            <a:r>
              <a:rPr lang="en-IE" sz="2400" dirty="0" err="1"/>
              <a:t>feic</a:t>
            </a:r>
            <a:r>
              <a:rPr lang="ga-IE" sz="2400" dirty="0"/>
              <a:t>e</a:t>
            </a:r>
            <a:r>
              <a:rPr lang="en-IE" sz="2400" dirty="0" err="1"/>
              <a:t>áil</a:t>
            </a:r>
            <a:r>
              <a:rPr lang="en-IE" sz="2400" dirty="0"/>
              <a:t> </a:t>
            </a:r>
            <a:r>
              <a:rPr lang="en-IE" sz="2400" dirty="0" err="1"/>
              <a:t>sa</a:t>
            </a:r>
            <a:r>
              <a:rPr lang="en-IE" sz="2400" dirty="0"/>
              <a:t> </a:t>
            </a:r>
            <a:r>
              <a:rPr lang="en-IE" sz="2400" dirty="0" err="1"/>
              <a:t>bhláthphl</a:t>
            </a:r>
            <a:r>
              <a:rPr lang="ga-IE" sz="2400" dirty="0"/>
              <a:t>a</a:t>
            </a:r>
            <a:r>
              <a:rPr lang="en-IE" sz="2400" dirty="0" err="1"/>
              <a:t>nda</a:t>
            </a:r>
            <a:r>
              <a:rPr lang="en-IE" sz="2400" dirty="0"/>
              <a:t> ‘</a:t>
            </a:r>
            <a:r>
              <a:rPr lang="ga-IE" sz="2400" dirty="0"/>
              <a:t>an srubh lao</a:t>
            </a:r>
            <a:r>
              <a:rPr lang="en-IE" sz="2400" dirty="0"/>
              <a:t>’ i.e. </a:t>
            </a:r>
            <a:r>
              <a:rPr lang="en-IE" sz="2400" dirty="0" err="1"/>
              <a:t>sa</a:t>
            </a:r>
            <a:r>
              <a:rPr lang="en-IE" sz="2400" dirty="0"/>
              <a:t> </a:t>
            </a:r>
            <a:r>
              <a:rPr lang="en-IE" sz="2400" dirty="0" err="1"/>
              <a:t>st</a:t>
            </a:r>
            <a:r>
              <a:rPr lang="ga-IE" sz="2400" dirty="0"/>
              <a:t>a</a:t>
            </a:r>
            <a:r>
              <a:rPr lang="en-IE" sz="2400" dirty="0"/>
              <a:t>id </a:t>
            </a:r>
            <a:r>
              <a:rPr lang="en-IE" sz="2400" dirty="0" err="1"/>
              <a:t>heitris</a:t>
            </a:r>
            <a:r>
              <a:rPr lang="ga-IE" sz="2400" dirty="0"/>
              <a:t>i</a:t>
            </a:r>
            <a:r>
              <a:rPr lang="en-IE" sz="2400" dirty="0"/>
              <a:t>g</a:t>
            </a:r>
            <a:r>
              <a:rPr lang="ga-IE" sz="2400" dirty="0"/>
              <a:t>e</a:t>
            </a:r>
            <a:r>
              <a:rPr lang="en-IE" sz="2400" dirty="0"/>
              <a:t>ach (</a:t>
            </a:r>
            <a:r>
              <a:rPr lang="en-IE" sz="2400" b="1" dirty="0">
                <a:solidFill>
                  <a:srgbClr val="D60093"/>
                </a:solidFill>
              </a:rPr>
              <a:t>Rr</a:t>
            </a:r>
            <a:r>
              <a:rPr lang="en-IE" sz="2400" dirty="0"/>
              <a:t>) </a:t>
            </a:r>
            <a:r>
              <a:rPr lang="en-IE" sz="2400" dirty="0" err="1"/>
              <a:t>bíonn</a:t>
            </a:r>
            <a:r>
              <a:rPr lang="en-IE" sz="2400" dirty="0"/>
              <a:t> </a:t>
            </a:r>
            <a:r>
              <a:rPr lang="en-IE" sz="2400" dirty="0" err="1"/>
              <a:t>sí</a:t>
            </a:r>
            <a:r>
              <a:rPr lang="en-IE" sz="2400" dirty="0"/>
              <a:t> </a:t>
            </a:r>
            <a:r>
              <a:rPr lang="en-IE" sz="2400" dirty="0" err="1"/>
              <a:t>bándearg</a:t>
            </a:r>
            <a:r>
              <a:rPr lang="en-IE" sz="2400" dirty="0"/>
              <a:t>.</a:t>
            </a:r>
          </a:p>
          <a:p>
            <a:pPr marL="0" indent="0">
              <a:buNone/>
            </a:pPr>
            <a:r>
              <a:rPr lang="en-IE" sz="2400" dirty="0" err="1"/>
              <a:t>Tabhair</a:t>
            </a:r>
            <a:r>
              <a:rPr lang="en-IE" sz="2400" dirty="0"/>
              <a:t> an f</a:t>
            </a:r>
            <a:r>
              <a:rPr lang="ga-IE" sz="2400" dirty="0"/>
              <a:t>e</a:t>
            </a:r>
            <a:r>
              <a:rPr lang="en-IE" sz="2400" dirty="0" err="1"/>
              <a:t>initíopa</a:t>
            </a:r>
            <a:r>
              <a:rPr lang="en-IE" sz="2400" dirty="0"/>
              <a:t> &amp; </a:t>
            </a:r>
            <a:r>
              <a:rPr lang="en-IE" sz="2400" dirty="0" err="1"/>
              <a:t>géinitíopa</a:t>
            </a:r>
            <a:r>
              <a:rPr lang="en-IE" sz="2400" dirty="0"/>
              <a:t> do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crosálacha</a:t>
            </a:r>
            <a:r>
              <a:rPr lang="en-IE" sz="2400" dirty="0"/>
              <a:t> </a:t>
            </a:r>
            <a:r>
              <a:rPr lang="en-IE" sz="2400" dirty="0" err="1"/>
              <a:t>seo</a:t>
            </a:r>
            <a:r>
              <a:rPr lang="en-IE" sz="2400" dirty="0"/>
              <a:t> </a:t>
            </a:r>
            <a:r>
              <a:rPr lang="ga-IE" sz="2400" dirty="0"/>
              <a:t>a </a:t>
            </a:r>
            <a:r>
              <a:rPr lang="en-IE" sz="2400" dirty="0" err="1"/>
              <a:t>leanas</a:t>
            </a:r>
            <a:r>
              <a:rPr lang="en-IE" sz="2400" dirty="0"/>
              <a:t>:</a:t>
            </a:r>
          </a:p>
          <a:p>
            <a:pPr marL="571500" indent="-571500">
              <a:buAutoNum type="romanLcParenBoth"/>
            </a:pPr>
            <a:r>
              <a:rPr lang="en-IE" sz="2800" b="1" dirty="0">
                <a:solidFill>
                  <a:srgbClr val="FF0000"/>
                </a:solidFill>
              </a:rPr>
              <a:t>Pl</a:t>
            </a:r>
            <a:r>
              <a:rPr lang="ga-IE" sz="2800" b="1" dirty="0">
                <a:solidFill>
                  <a:srgbClr val="FF0000"/>
                </a:solidFill>
              </a:rPr>
              <a:t>a</a:t>
            </a:r>
            <a:r>
              <a:rPr lang="en-IE" sz="2800" b="1" dirty="0" err="1">
                <a:solidFill>
                  <a:srgbClr val="FF0000"/>
                </a:solidFill>
              </a:rPr>
              <a:t>nda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bán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dirty="0">
                <a:solidFill>
                  <a:srgbClr val="FF0000"/>
                </a:solidFill>
              </a:rPr>
              <a:t>le </a:t>
            </a:r>
            <a:r>
              <a:rPr lang="en-IE" sz="2800" b="1" dirty="0" err="1">
                <a:solidFill>
                  <a:srgbClr val="FF0000"/>
                </a:solidFill>
              </a:rPr>
              <a:t>pl</a:t>
            </a:r>
            <a:r>
              <a:rPr lang="ga-IE" sz="2800" b="1" dirty="0">
                <a:solidFill>
                  <a:srgbClr val="FF0000"/>
                </a:solidFill>
              </a:rPr>
              <a:t>a</a:t>
            </a:r>
            <a:r>
              <a:rPr lang="en-IE" sz="2800" b="1" dirty="0" err="1">
                <a:solidFill>
                  <a:srgbClr val="FF0000"/>
                </a:solidFill>
              </a:rPr>
              <a:t>nda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dearg</a:t>
            </a:r>
            <a:endParaRPr lang="en-IE" sz="2800" b="1" dirty="0">
              <a:solidFill>
                <a:srgbClr val="FF0000"/>
              </a:solidFill>
            </a:endParaRPr>
          </a:p>
          <a:p>
            <a:pPr marL="571500" indent="-571500">
              <a:buAutoNum type="romanLcParenBoth"/>
            </a:pPr>
            <a:endParaRPr lang="en-IE" b="1" dirty="0">
              <a:solidFill>
                <a:srgbClr val="FF0000"/>
              </a:solidFill>
            </a:endParaRPr>
          </a:p>
          <a:p>
            <a:pPr marL="571500" indent="-571500">
              <a:buAutoNum type="romanLcParenBoth"/>
            </a:pPr>
            <a:endParaRPr lang="en-IE" b="1" dirty="0">
              <a:solidFill>
                <a:srgbClr val="FF0000"/>
              </a:solidFill>
            </a:endParaRPr>
          </a:p>
          <a:p>
            <a:pPr marL="571500" indent="-571500">
              <a:buAutoNum type="romanLcParenBoth"/>
            </a:pPr>
            <a:r>
              <a:rPr lang="ga-IE" sz="2800" b="1" dirty="0">
                <a:solidFill>
                  <a:srgbClr val="FF0000"/>
                </a:solidFill>
              </a:rPr>
              <a:t>Dhá </a:t>
            </a:r>
            <a:r>
              <a:rPr lang="ga-IE" sz="2800" b="1" dirty="0" err="1">
                <a:solidFill>
                  <a:srgbClr val="FF0000"/>
                </a:solidFill>
              </a:rPr>
              <a:t>phla</a:t>
            </a:r>
            <a:r>
              <a:rPr lang="en-IE" sz="2800" b="1" dirty="0" err="1">
                <a:solidFill>
                  <a:srgbClr val="FF0000"/>
                </a:solidFill>
              </a:rPr>
              <a:t>nda</a:t>
            </a:r>
            <a:r>
              <a:rPr lang="en-IE" sz="2800" b="1" dirty="0">
                <a:solidFill>
                  <a:srgbClr val="FF0000"/>
                </a:solidFill>
              </a:rPr>
              <a:t> b</a:t>
            </a:r>
            <a:r>
              <a:rPr lang="ga-IE" sz="2800" b="1" dirty="0">
                <a:solidFill>
                  <a:srgbClr val="FF0000"/>
                </a:solidFill>
              </a:rPr>
              <a:t>h</a:t>
            </a:r>
            <a:r>
              <a:rPr lang="en-IE" sz="2800" b="1" dirty="0" err="1">
                <a:solidFill>
                  <a:srgbClr val="FF0000"/>
                </a:solidFill>
              </a:rPr>
              <a:t>ándearg</a:t>
            </a:r>
            <a:r>
              <a:rPr lang="ga-IE" sz="2800" b="1" dirty="0">
                <a:solidFill>
                  <a:srgbClr val="FF0000"/>
                </a:solidFill>
              </a:rPr>
              <a:t>a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IE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33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7346640" y="2622431"/>
            <a:ext cx="1689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7030A0"/>
                </a:solidFill>
              </a:rPr>
              <a:t>*</a:t>
            </a:r>
            <a:r>
              <a:rPr lang="en-IE" dirty="0" err="1">
                <a:solidFill>
                  <a:srgbClr val="7030A0"/>
                </a:solidFill>
              </a:rPr>
              <a:t>gnáthrialacha</a:t>
            </a:r>
            <a:r>
              <a:rPr lang="en-IE" dirty="0">
                <a:solidFill>
                  <a:srgbClr val="7030A0"/>
                </a:solidFill>
              </a:rPr>
              <a:t> I </a:t>
            </a:r>
            <a:r>
              <a:rPr lang="en-IE" dirty="0" err="1">
                <a:solidFill>
                  <a:srgbClr val="7030A0"/>
                </a:solidFill>
              </a:rPr>
              <a:t>gceist</a:t>
            </a:r>
            <a:r>
              <a:rPr lang="en-IE" dirty="0">
                <a:solidFill>
                  <a:srgbClr val="7030A0"/>
                </a:solidFill>
              </a:rPr>
              <a:t> ACH </a:t>
            </a:r>
            <a:r>
              <a:rPr lang="en-IE" dirty="0" err="1">
                <a:solidFill>
                  <a:srgbClr val="7030A0"/>
                </a:solidFill>
              </a:rPr>
              <a:t>tabhair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faoi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ga-IE" dirty="0">
                <a:solidFill>
                  <a:srgbClr val="7030A0"/>
                </a:solidFill>
              </a:rPr>
              <a:t>deara</a:t>
            </a:r>
            <a:r>
              <a:rPr lang="en-IE" dirty="0">
                <a:solidFill>
                  <a:srgbClr val="7030A0"/>
                </a:solidFill>
              </a:rPr>
              <a:t> go </a:t>
            </a:r>
            <a:r>
              <a:rPr lang="en-IE" dirty="0" err="1">
                <a:solidFill>
                  <a:srgbClr val="7030A0"/>
                </a:solidFill>
              </a:rPr>
              <a:t>bhfuil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comhc</a:t>
            </a:r>
            <a:r>
              <a:rPr lang="ga-IE" dirty="0">
                <a:solidFill>
                  <a:srgbClr val="7030A0"/>
                </a:solidFill>
              </a:rPr>
              <a:t>h</a:t>
            </a:r>
            <a:r>
              <a:rPr lang="en-IE" dirty="0" err="1">
                <a:solidFill>
                  <a:srgbClr val="7030A0"/>
                </a:solidFill>
              </a:rPr>
              <a:t>eannas</a:t>
            </a:r>
            <a:r>
              <a:rPr lang="ga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sa</a:t>
            </a:r>
            <a:r>
              <a:rPr lang="en-IE" dirty="0">
                <a:solidFill>
                  <a:srgbClr val="7030A0"/>
                </a:solidFill>
              </a:rPr>
              <a:t> ‘</a:t>
            </a:r>
            <a:r>
              <a:rPr lang="ga-IE" dirty="0">
                <a:solidFill>
                  <a:srgbClr val="7030A0"/>
                </a:solidFill>
              </a:rPr>
              <a:t>mheascán</a:t>
            </a:r>
            <a:r>
              <a:rPr lang="en-IE" dirty="0">
                <a:solidFill>
                  <a:srgbClr val="7030A0"/>
                </a:solidFill>
              </a:rPr>
              <a:t>’ </a:t>
            </a:r>
            <a:r>
              <a:rPr lang="en-IE" dirty="0" err="1">
                <a:solidFill>
                  <a:srgbClr val="7030A0"/>
                </a:solidFill>
              </a:rPr>
              <a:t>anois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fre</a:t>
            </a:r>
            <a:r>
              <a:rPr lang="ga-IE" dirty="0">
                <a:solidFill>
                  <a:srgbClr val="7030A0"/>
                </a:solidFill>
              </a:rPr>
              <a:t>i</a:t>
            </a:r>
            <a:r>
              <a:rPr lang="en-IE" dirty="0">
                <a:solidFill>
                  <a:srgbClr val="7030A0"/>
                </a:solidFill>
              </a:rPr>
              <a:t>sin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9851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2" y="692696"/>
            <a:ext cx="88847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Anois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crosáiltear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F</a:t>
            </a:r>
            <a:r>
              <a:rPr lang="en-US" sz="240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ga-IE" sz="240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cé</a:t>
            </a:r>
            <a:r>
              <a:rPr lang="ga-IE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ga-IE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torthaí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bheidh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ann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			 x		</a:t>
            </a:r>
            <a:endParaRPr lang="en-US" sz="3200" baseline="-250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     F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3908955"/>
            <a:ext cx="18722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Bain </a:t>
            </a:r>
            <a:r>
              <a:rPr lang="en-IE" dirty="0" err="1"/>
              <a:t>úsáid</a:t>
            </a:r>
            <a:r>
              <a:rPr lang="en-IE" dirty="0"/>
              <a:t> as </a:t>
            </a:r>
            <a:r>
              <a:rPr lang="en-IE" dirty="0" err="1"/>
              <a:t>Cearnóg</a:t>
            </a:r>
            <a:r>
              <a:rPr lang="en-IE" dirty="0"/>
              <a:t> Punnet</a:t>
            </a:r>
            <a:r>
              <a:rPr lang="ga-IE" dirty="0"/>
              <a:t>t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ga-IE" dirty="0"/>
              <a:t>‘</a:t>
            </a:r>
            <a:r>
              <a:rPr lang="en-IE" dirty="0"/>
              <a:t>an m</a:t>
            </a:r>
            <a:r>
              <a:rPr lang="ga-IE" dirty="0"/>
              <a:t>h</a:t>
            </a:r>
            <a:r>
              <a:rPr lang="en-IE" dirty="0" err="1"/>
              <a:t>ata</a:t>
            </a:r>
            <a:r>
              <a:rPr lang="en-IE" dirty="0"/>
              <a:t>’ a </a:t>
            </a:r>
            <a:r>
              <a:rPr lang="en-IE" dirty="0" err="1"/>
              <a:t>dhéanamh</a:t>
            </a:r>
            <a:r>
              <a:rPr lang="en-IE" dirty="0"/>
              <a:t> </a:t>
            </a:r>
            <a:r>
              <a:rPr lang="en-IE" dirty="0" err="1"/>
              <a:t>anseo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42691"/>
              </p:ext>
            </p:extLst>
          </p:nvPr>
        </p:nvGraphicFramePr>
        <p:xfrm>
          <a:off x="3477974" y="4077072"/>
          <a:ext cx="2088232" cy="1280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6" descr="http://thumb1.shutterstock.com/display_pic_with_logo/1732405/209597308/stock-photo-cattle-in-the-french-countryside-209597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242930" cy="1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51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2" y="454360"/>
            <a:ext cx="9036496" cy="908720"/>
          </a:xfrm>
        </p:spPr>
        <p:txBody>
          <a:bodyPr>
            <a:normAutofit fontScale="90000"/>
          </a:bodyPr>
          <a:lstStyle/>
          <a:p>
            <a:r>
              <a:rPr lang="en-IE" b="1" dirty="0" err="1">
                <a:solidFill>
                  <a:srgbClr val="FF0000"/>
                </a:solidFill>
              </a:rPr>
              <a:t>Dearbhú</a:t>
            </a:r>
            <a:r>
              <a:rPr lang="en-IE" b="1" dirty="0">
                <a:solidFill>
                  <a:srgbClr val="FF0000"/>
                </a:solidFill>
              </a:rPr>
              <a:t>  </a:t>
            </a:r>
            <a:r>
              <a:rPr lang="en-IE" b="1" dirty="0" err="1">
                <a:solidFill>
                  <a:srgbClr val="FF0000"/>
                </a:solidFill>
              </a:rPr>
              <a:t>Inscne</a:t>
            </a:r>
            <a:r>
              <a:rPr lang="ga-IE" b="1" dirty="0">
                <a:solidFill>
                  <a:srgbClr val="FF0000"/>
                </a:solidFill>
              </a:rPr>
              <a:t> </a:t>
            </a:r>
            <a:r>
              <a:rPr lang="en-IE" b="1" dirty="0">
                <a:solidFill>
                  <a:srgbClr val="FF0000"/>
                </a:solidFill>
              </a:rPr>
              <a:t>(gender)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6084168" cy="6264696"/>
          </a:xfrm>
        </p:spPr>
        <p:txBody>
          <a:bodyPr>
            <a:normAutofit/>
          </a:bodyPr>
          <a:lstStyle/>
          <a:p>
            <a:pPr lvl="0"/>
            <a:r>
              <a:rPr lang="en-IE" dirty="0"/>
              <a:t>_______</a:t>
            </a:r>
            <a:r>
              <a:rPr lang="en-IE" dirty="0" err="1"/>
              <a:t>péire</a:t>
            </a:r>
            <a:r>
              <a:rPr lang="en-IE" dirty="0"/>
              <a:t> </a:t>
            </a:r>
            <a:r>
              <a:rPr lang="en-IE" dirty="0" err="1"/>
              <a:t>crómasóm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gcill</a:t>
            </a:r>
            <a:r>
              <a:rPr lang="en-IE" dirty="0"/>
              <a:t> d</a:t>
            </a:r>
            <a:r>
              <a:rPr lang="ga-IE" dirty="0"/>
              <a:t>h</a:t>
            </a:r>
            <a:r>
              <a:rPr lang="en-IE" dirty="0" err="1"/>
              <a:t>ioplóideach</a:t>
            </a:r>
            <a:r>
              <a:rPr lang="en-IE" dirty="0"/>
              <a:t> d</a:t>
            </a:r>
            <a:r>
              <a:rPr lang="ga-IE" dirty="0"/>
              <a:t>h</a:t>
            </a:r>
            <a:r>
              <a:rPr lang="en-IE" dirty="0" err="1"/>
              <a:t>aonna</a:t>
            </a:r>
            <a:r>
              <a:rPr lang="en-IE" dirty="0"/>
              <a:t>.</a:t>
            </a:r>
          </a:p>
          <a:p>
            <a:pPr lvl="0"/>
            <a:r>
              <a:rPr lang="en-IE" dirty="0"/>
              <a:t>22 </a:t>
            </a:r>
            <a:r>
              <a:rPr lang="en-IE" dirty="0" err="1"/>
              <a:t>péire</a:t>
            </a:r>
            <a:r>
              <a:rPr lang="en-IE" dirty="0"/>
              <a:t> </a:t>
            </a:r>
            <a:r>
              <a:rPr lang="en-IE" dirty="0" err="1"/>
              <a:t>uasóm</a:t>
            </a:r>
            <a:r>
              <a:rPr lang="en-IE" dirty="0"/>
              <a:t> (autosomes) &amp;</a:t>
            </a:r>
            <a:r>
              <a:rPr lang="ga-IE" dirty="0"/>
              <a:t> </a:t>
            </a:r>
            <a:r>
              <a:rPr lang="en-IE" dirty="0" err="1"/>
              <a:t>péire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 </a:t>
            </a:r>
            <a:r>
              <a:rPr lang="en-IE" dirty="0" err="1">
                <a:solidFill>
                  <a:srgbClr val="0070C0"/>
                </a:solidFill>
              </a:rPr>
              <a:t>gnéaschrómasóm</a:t>
            </a:r>
            <a:r>
              <a:rPr lang="en-IE" dirty="0"/>
              <a:t>.</a:t>
            </a:r>
          </a:p>
          <a:p>
            <a:pPr lvl="0"/>
            <a:r>
              <a:rPr lang="en-IE" dirty="0"/>
              <a:t>Na </a:t>
            </a:r>
            <a:r>
              <a:rPr lang="en-IE" dirty="0" err="1"/>
              <a:t>gnéaschrómasóim</a:t>
            </a:r>
            <a:r>
              <a:rPr lang="en-IE" dirty="0"/>
              <a:t> a </a:t>
            </a:r>
            <a:r>
              <a:rPr lang="en-IE" dirty="0" err="1"/>
              <a:t>rialaíonn</a:t>
            </a:r>
            <a:r>
              <a:rPr lang="en-IE" dirty="0"/>
              <a:t> </a:t>
            </a:r>
            <a:r>
              <a:rPr lang="en-IE" dirty="0" err="1"/>
              <a:t>inscne</a:t>
            </a:r>
            <a:r>
              <a:rPr lang="en-IE" dirty="0"/>
              <a:t>.</a:t>
            </a:r>
          </a:p>
          <a:p>
            <a:pPr lvl="0"/>
            <a:r>
              <a:rPr lang="en-IE" dirty="0"/>
              <a:t>2 </a:t>
            </a:r>
            <a:r>
              <a:rPr lang="en-IE" dirty="0" err="1"/>
              <a:t>chrómasóm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bhaineann</a:t>
            </a:r>
            <a:r>
              <a:rPr lang="en-IE" dirty="0"/>
              <a:t> </a:t>
            </a:r>
            <a:r>
              <a:rPr lang="en-IE" b="1" dirty="0">
                <a:solidFill>
                  <a:srgbClr val="FF0000"/>
                </a:solidFill>
              </a:rPr>
              <a:t>XX.</a:t>
            </a:r>
          </a:p>
          <a:p>
            <a:pPr lvl="0"/>
            <a:r>
              <a:rPr lang="en-IE" dirty="0" err="1"/>
              <a:t>Crómasóm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 &amp; </a:t>
            </a:r>
            <a:r>
              <a:rPr lang="en-IE" dirty="0" err="1"/>
              <a:t>ceann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lú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ga-IE" dirty="0"/>
              <a:t>n</a:t>
            </a:r>
            <a:r>
              <a:rPr lang="en-IE" dirty="0"/>
              <a:t> </a:t>
            </a:r>
            <a:r>
              <a:rPr lang="ga-IE" dirty="0" err="1"/>
              <a:t>fh</a:t>
            </a:r>
            <a:r>
              <a:rPr lang="en-IE" dirty="0" err="1"/>
              <a:t>ir</a:t>
            </a:r>
            <a:r>
              <a:rPr lang="ga-IE" dirty="0"/>
              <a:t>ea</a:t>
            </a:r>
            <a:r>
              <a:rPr lang="en-IE" dirty="0" err="1"/>
              <a:t>nn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 </a:t>
            </a:r>
            <a:r>
              <a:rPr lang="en-IE" dirty="0" err="1"/>
              <a:t>dtugtar</a:t>
            </a:r>
            <a:r>
              <a:rPr lang="en-IE" dirty="0"/>
              <a:t> </a:t>
            </a:r>
            <a:r>
              <a:rPr lang="en-IE" b="1" dirty="0">
                <a:solidFill>
                  <a:srgbClr val="0070C0"/>
                </a:solidFill>
              </a:rPr>
              <a:t>XY.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35</a:t>
            </a:fld>
            <a:endParaRPr lang="en-IE"/>
          </a:p>
        </p:txBody>
      </p:sp>
      <p:pic>
        <p:nvPicPr>
          <p:cNvPr id="13314" name="Picture 2" descr="http://thumb9.shutterstock.com/display_pic_with_logo/2716972/279849302/stock-vector-normal-human-karyotype-chromosome-idiogram-2798493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7" t="20157" b="31180"/>
          <a:stretch/>
        </p:blipFill>
        <p:spPr bwMode="auto">
          <a:xfrm>
            <a:off x="6183391" y="2132856"/>
            <a:ext cx="264187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3936" y="335234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 XY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8746" y="4571836"/>
            <a:ext cx="7464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   XX</a:t>
            </a:r>
          </a:p>
        </p:txBody>
      </p:sp>
    </p:spTree>
    <p:extLst>
      <p:ext uri="{BB962C8B-B14F-4D97-AF65-F5344CB8AC3E}">
        <p14:creationId xmlns:p14="http://schemas.microsoft.com/office/powerpoint/2010/main" val="1028826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" y="548680"/>
            <a:ext cx="5378378" cy="6192688"/>
          </a:xfrm>
        </p:spPr>
        <p:txBody>
          <a:bodyPr>
            <a:normAutofit/>
          </a:bodyPr>
          <a:lstStyle/>
          <a:p>
            <a:pPr lvl="0"/>
            <a:r>
              <a:rPr lang="en-IE" dirty="0"/>
              <a:t>I </a:t>
            </a:r>
            <a:r>
              <a:rPr lang="en-IE" dirty="0" err="1"/>
              <a:t>rith</a:t>
            </a:r>
            <a:r>
              <a:rPr lang="en-IE" dirty="0"/>
              <a:t> </a:t>
            </a:r>
            <a:r>
              <a:rPr lang="en-IE" b="1" dirty="0" err="1"/>
              <a:t>méóis</a:t>
            </a:r>
            <a:r>
              <a:rPr lang="ga-IE" b="1" dirty="0"/>
              <a:t>e</a:t>
            </a:r>
            <a:r>
              <a:rPr lang="en-IE" b="1" dirty="0"/>
              <a:t> </a:t>
            </a:r>
            <a:r>
              <a:rPr lang="en-IE" dirty="0" err="1"/>
              <a:t>sna</a:t>
            </a:r>
            <a:r>
              <a:rPr lang="en-IE" dirty="0"/>
              <a:t> </a:t>
            </a:r>
            <a:r>
              <a:rPr lang="ga-IE" dirty="0" err="1"/>
              <a:t>hu</a:t>
            </a:r>
            <a:r>
              <a:rPr lang="en-IE" dirty="0" err="1"/>
              <a:t>irí</a:t>
            </a:r>
            <a:r>
              <a:rPr lang="ga-IE" dirty="0" err="1"/>
              <a:t>ocha</a:t>
            </a:r>
            <a:r>
              <a:rPr lang="en-IE" dirty="0"/>
              <a:t> (testes)</a:t>
            </a:r>
            <a:r>
              <a:rPr lang="ga-IE" dirty="0"/>
              <a:t>,</a:t>
            </a:r>
            <a:r>
              <a:rPr lang="en-IE" dirty="0"/>
              <a:t> </a:t>
            </a:r>
            <a:r>
              <a:rPr lang="en-IE" dirty="0" err="1"/>
              <a:t>déantar</a:t>
            </a:r>
            <a:r>
              <a:rPr lang="en-IE" dirty="0"/>
              <a:t> </a:t>
            </a:r>
            <a:r>
              <a:rPr lang="en-IE" dirty="0" err="1"/>
              <a:t>speirm</a:t>
            </a:r>
            <a:r>
              <a:rPr lang="en-IE" dirty="0"/>
              <a:t> le X</a:t>
            </a:r>
            <a:r>
              <a:rPr lang="ga-IE" dirty="0"/>
              <a:t>-</a:t>
            </a:r>
            <a:r>
              <a:rPr lang="en-IE" dirty="0"/>
              <a:t> c</a:t>
            </a:r>
            <a:r>
              <a:rPr lang="ga-IE" dirty="0"/>
              <a:t>h</a:t>
            </a:r>
            <a:r>
              <a:rPr lang="en-IE" dirty="0" err="1"/>
              <a:t>rómasóm</a:t>
            </a:r>
            <a:r>
              <a:rPr lang="en-IE" dirty="0"/>
              <a:t> &amp; </a:t>
            </a:r>
            <a:r>
              <a:rPr lang="en-IE" dirty="0" err="1"/>
              <a:t>speirm</a:t>
            </a:r>
            <a:r>
              <a:rPr lang="en-IE" dirty="0"/>
              <a:t> </a:t>
            </a:r>
            <a:r>
              <a:rPr lang="en-IE" dirty="0" err="1"/>
              <a:t>ina</a:t>
            </a:r>
            <a:r>
              <a:rPr lang="en-IE" dirty="0"/>
              <a:t> </a:t>
            </a:r>
            <a:r>
              <a:rPr lang="ga-IE" dirty="0"/>
              <a:t>bhfuil</a:t>
            </a:r>
            <a:r>
              <a:rPr lang="en-IE" dirty="0"/>
              <a:t> Y</a:t>
            </a:r>
            <a:r>
              <a:rPr lang="ga-IE" dirty="0"/>
              <a:t>-</a:t>
            </a:r>
            <a:r>
              <a:rPr lang="en-IE" dirty="0"/>
              <a:t>c</a:t>
            </a:r>
            <a:r>
              <a:rPr lang="ga-IE" dirty="0"/>
              <a:t>h</a:t>
            </a:r>
            <a:r>
              <a:rPr lang="en-IE" dirty="0" err="1"/>
              <a:t>rómasóm</a:t>
            </a:r>
            <a:r>
              <a:rPr lang="en-IE" dirty="0"/>
              <a:t>.</a:t>
            </a:r>
          </a:p>
          <a:p>
            <a:pPr lvl="0"/>
            <a:r>
              <a:rPr lang="en-IE" dirty="0">
                <a:solidFill>
                  <a:srgbClr val="FF0000"/>
                </a:solidFill>
              </a:rPr>
              <a:t>Is é an fir</a:t>
            </a:r>
            <a:r>
              <a:rPr lang="ga-IE" dirty="0">
                <a:solidFill>
                  <a:srgbClr val="FF0000"/>
                </a:solidFill>
              </a:rPr>
              <a:t>ea</a:t>
            </a:r>
            <a:r>
              <a:rPr lang="en-IE" dirty="0" err="1">
                <a:solidFill>
                  <a:srgbClr val="FF0000"/>
                </a:solidFill>
              </a:rPr>
              <a:t>nn</a:t>
            </a:r>
            <a:r>
              <a:rPr lang="en-IE" dirty="0">
                <a:solidFill>
                  <a:srgbClr val="FF0000"/>
                </a:solidFill>
              </a:rPr>
              <a:t> a </a:t>
            </a:r>
            <a:r>
              <a:rPr lang="en-IE" dirty="0" err="1">
                <a:solidFill>
                  <a:srgbClr val="FF0000"/>
                </a:solidFill>
              </a:rPr>
              <a:t>dhearbhaíonn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inscne</a:t>
            </a:r>
            <a:r>
              <a:rPr lang="en-IE" dirty="0">
                <a:solidFill>
                  <a:srgbClr val="FF0000"/>
                </a:solidFill>
              </a:rPr>
              <a:t> an </a:t>
            </a:r>
            <a:r>
              <a:rPr lang="en-IE" dirty="0" err="1">
                <a:solidFill>
                  <a:srgbClr val="FF0000"/>
                </a:solidFill>
              </a:rPr>
              <a:t>pháiste</a:t>
            </a:r>
            <a:r>
              <a:rPr lang="en-IE" dirty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en-IE" dirty="0" err="1"/>
              <a:t>Iompraítear</a:t>
            </a:r>
            <a:r>
              <a:rPr lang="en-IE" dirty="0"/>
              <a:t> </a:t>
            </a:r>
            <a:r>
              <a:rPr lang="en-IE" dirty="0" err="1"/>
              <a:t>géinte</a:t>
            </a:r>
            <a:r>
              <a:rPr lang="en-IE" dirty="0"/>
              <a:t> </a:t>
            </a:r>
            <a:r>
              <a:rPr lang="en-IE" dirty="0" err="1"/>
              <a:t>áirithe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X</a:t>
            </a:r>
            <a:r>
              <a:rPr lang="ga-IE" dirty="0"/>
              <a:t>-</a:t>
            </a:r>
            <a:r>
              <a:rPr lang="en-IE" dirty="0"/>
              <a:t> &amp; Y</a:t>
            </a:r>
            <a:r>
              <a:rPr lang="ga-IE" dirty="0"/>
              <a:t>-</a:t>
            </a:r>
            <a:r>
              <a:rPr lang="en-IE" dirty="0"/>
              <a:t>c</a:t>
            </a:r>
            <a:r>
              <a:rPr lang="ga-IE" dirty="0"/>
              <a:t>h</a:t>
            </a:r>
            <a:r>
              <a:rPr lang="en-IE" dirty="0" err="1"/>
              <a:t>rómasóm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.  </a:t>
            </a:r>
            <a:r>
              <a:rPr lang="en-IE" dirty="0">
                <a:sym typeface="Wingdings" panose="05000000000000000000" pitchFamily="2" charset="2"/>
              </a:rPr>
              <a:t> </a:t>
            </a:r>
            <a:r>
              <a:rPr lang="en-IE" b="1" dirty="0" err="1">
                <a:solidFill>
                  <a:srgbClr val="0070C0"/>
                </a:solidFill>
              </a:rPr>
              <a:t>Deirtear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gur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géinte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gnéasnasc</a:t>
            </a:r>
            <a:r>
              <a:rPr lang="ga-IE" b="1" dirty="0" err="1">
                <a:solidFill>
                  <a:srgbClr val="0070C0"/>
                </a:solidFill>
              </a:rPr>
              <a:t>tha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iad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seo</a:t>
            </a:r>
            <a:r>
              <a:rPr lang="en-IE" b="1" dirty="0">
                <a:solidFill>
                  <a:srgbClr val="0070C0"/>
                </a:solidFill>
              </a:rPr>
              <a:t>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36</a:t>
            </a:fld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2591780" y="6211669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http://biology.slss.ie/resources/Monohybrid%20crosses.pdf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08184"/>
              </p:ext>
            </p:extLst>
          </p:nvPr>
        </p:nvGraphicFramePr>
        <p:xfrm>
          <a:off x="6199381" y="4221088"/>
          <a:ext cx="1800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          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47944" y="3804414"/>
            <a:ext cx="3672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4300746"/>
            <a:ext cx="367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1776" y="5033506"/>
            <a:ext cx="367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0325" y="4326146"/>
            <a:ext cx="3672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1564" y="4326146"/>
            <a:ext cx="367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3025" y="5022086"/>
            <a:ext cx="3672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0266" y="5005546"/>
            <a:ext cx="367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Y</a:t>
            </a:r>
          </a:p>
        </p:txBody>
      </p:sp>
      <p:pic>
        <p:nvPicPr>
          <p:cNvPr id="15362" name="Picture 2" descr="http://thumb1.shutterstock.com/display_pic_with_logo/771562/189453950/stock-vector-women-and-men-chromosome-icons-symbol-vector-illustration-1894539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" b="26556"/>
          <a:stretch/>
        </p:blipFill>
        <p:spPr bwMode="auto">
          <a:xfrm>
            <a:off x="5140549" y="692696"/>
            <a:ext cx="381943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56329"/>
            <a:ext cx="5112837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Ard</a:t>
            </a:r>
            <a:r>
              <a:rPr lang="ga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l.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Gregor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Mendel</a:t>
            </a:r>
          </a:p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Athair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Géineolaíochta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111" y="1844824"/>
            <a:ext cx="859889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Rinne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Mendel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chuid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oibre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</a:p>
          <a:p>
            <a:r>
              <a:rPr lang="en-US" sz="3200" b="1" i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b="1" i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pise</a:t>
            </a:r>
            <a:r>
              <a:rPr lang="en-US" sz="3200" b="1" i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Cén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</a:t>
            </a:r>
            <a:r>
              <a:rPr lang="ga-IE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á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Déanann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piseanna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féinphailniú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feithidí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;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mar sin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thagann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pailin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ó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phlandaí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chun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phis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phailniú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íonphóraithe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(pure-bred).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37</a:t>
            </a:fld>
            <a:endParaRPr lang="en-IE"/>
          </a:p>
        </p:txBody>
      </p:sp>
      <p:pic>
        <p:nvPicPr>
          <p:cNvPr id="16386" name="Picture 2" descr="http://thumb9.shutterstock.com/display_pic_with_logo/790384/225005596/stock-photo-vatican-city-circa-a-postage-stamp-printed-in-vatican-city-showing-an-image-of-gregor-225005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6792"/>
            <a:ext cx="3096344" cy="2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8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9" y="1196752"/>
            <a:ext cx="38164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Fásann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pise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tapa</a:t>
            </a:r>
            <a:r>
              <a:rPr lang="ga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mar sin</a:t>
            </a:r>
            <a:r>
              <a:rPr lang="ga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bhí</a:t>
            </a:r>
            <a:r>
              <a:rPr lang="ga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torthaí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aige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tapa.</a:t>
            </a:r>
          </a:p>
          <a:p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Bhí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tréithe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an-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éagsú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l &amp;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ga-IE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ad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i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naitheanta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go </a:t>
            </a:r>
          </a:p>
          <a:p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héasca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m.sh.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dath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p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itil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, fad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s…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38</a:t>
            </a:fld>
            <a:endParaRPr lang="en-IE"/>
          </a:p>
        </p:txBody>
      </p:sp>
      <p:pic>
        <p:nvPicPr>
          <p:cNvPr id="17410" name="Picture 2" descr="http://thumb9.shutterstock.com/display_pic_with_logo/790384/225005596/stock-photo-vatican-city-circa-a-postage-stamp-printed-in-vatican-city-showing-an-image-of-gregor-225005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34155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humb9.shutterstock.com/display_pic_with_logo/861904/146653292/stock-photo-pods-of-young-green-peas-growing-on-a-bed-146653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5"/>
            <a:ext cx="3684791" cy="35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94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38" y="5157192"/>
            <a:ext cx="8686800" cy="830997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Crosáil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Mhonaihibrideach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crosáil ina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ndéantar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staidéar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ar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thréith shingil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san orgánach.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246" y="620688"/>
            <a:ext cx="89095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Turgnamh</a:t>
            </a:r>
            <a:r>
              <a:rPr lang="en-US" sz="32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</a:t>
            </a:r>
            <a:r>
              <a:rPr lang="ga-IE" sz="32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endel</a:t>
            </a:r>
            <a:r>
              <a:rPr lang="en-US" sz="32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Chrosáil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sé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planda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íonphóraithe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planda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abhcach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(dwarf)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íonphóraithe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Bhí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chéad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g</a:t>
            </a:r>
            <a:r>
              <a:rPr lang="ga-IE" sz="28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lúin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F1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go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léir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Ach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nuair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lig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sé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féinphailniú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fuair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sé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787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planda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ga-IE" sz="28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latin typeface="Calibri" pitchFamily="34" charset="0"/>
                <a:cs typeface="Calibri" pitchFamily="34" charset="0"/>
              </a:rPr>
              <a:t>agus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277 </a:t>
            </a:r>
            <a:r>
              <a:rPr lang="ga-IE" sz="2800" dirty="0">
                <a:latin typeface="Calibri" pitchFamily="34" charset="0"/>
                <a:cs typeface="Calibri" pitchFamily="34" charset="0"/>
              </a:rPr>
              <a:t>planda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abhcach</a:t>
            </a:r>
            <a:r>
              <a:rPr lang="ga-IE" sz="28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glúin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F2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). 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cóimheas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3:1.</a:t>
            </a:r>
          </a:p>
          <a:p>
            <a:pPr algn="ctr"/>
            <a:r>
              <a:rPr lang="ga-IE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Ceist: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ga-IE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én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ar a ndearna </a:t>
            </a:r>
            <a:r>
              <a:rPr lang="en-US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sé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staidéar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en-US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huas</a:t>
            </a:r>
            <a:r>
              <a:rPr lang="ga-IE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800" b="1" i="1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821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617" y="7861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Crómasóm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omic Sans MS"/>
              </a:rPr>
              <a:t>=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struchtúir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ina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bhfuil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géinte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(DNA) le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fáil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sa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núicléas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.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421" y="2564904"/>
            <a:ext cx="424873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Crómasóm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=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 ____% ____ &amp; ___%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próitéin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(hi</a:t>
            </a:r>
            <a:r>
              <a:rPr lang="ga-IE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o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stón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)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93096"/>
            <a:ext cx="842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Líon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seasta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crómasóm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núicléas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cille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</a:p>
          <a:p>
            <a:r>
              <a:rPr lang="en-US" sz="3200" dirty="0" err="1">
                <a:latin typeface="Calibri" panose="020F0502020204030204" pitchFamily="34" charset="0"/>
                <a:cs typeface="Comic Sans MS"/>
              </a:rPr>
              <a:t>maidir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le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aon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orgánach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, m. sh. </a:t>
            </a:r>
          </a:p>
          <a:p>
            <a:r>
              <a:rPr lang="en-US" sz="3200" dirty="0" err="1">
                <a:latin typeface="Calibri" panose="020F0502020204030204" pitchFamily="34" charset="0"/>
                <a:cs typeface="Comic Sans MS"/>
              </a:rPr>
              <a:t>tá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___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crómasóm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ngach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cill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*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sa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duine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4</a:t>
            </a:fld>
            <a:endParaRPr lang="en-IE"/>
          </a:p>
        </p:txBody>
      </p:sp>
      <p:pic>
        <p:nvPicPr>
          <p:cNvPr id="2050" name="Picture 2" descr="http://thumb9.shutterstock.com/display_pic_with_logo/2716972/279849302/stock-vector-normal-human-karyotype-chromosome-idiogram-2798493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9168"/>
          <a:stretch/>
        </p:blipFill>
        <p:spPr bwMode="auto">
          <a:xfrm>
            <a:off x="5004048" y="692697"/>
            <a:ext cx="37977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3883" y="2689414"/>
            <a:ext cx="112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err="1"/>
              <a:t>Baineann</a:t>
            </a:r>
            <a:r>
              <a:rPr lang="en-IE" sz="1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5720" y="191882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Fir</a:t>
            </a:r>
            <a:r>
              <a:rPr lang="ga-IE" sz="1200" b="1" dirty="0" smtClean="0"/>
              <a:t>ea</a:t>
            </a:r>
            <a:r>
              <a:rPr lang="en-IE" sz="1200" b="1" dirty="0" err="1" smtClean="0"/>
              <a:t>nn</a:t>
            </a:r>
            <a:endParaRPr lang="en-IE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7524328" y="3068960"/>
            <a:ext cx="1162472" cy="1837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402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1209"/>
          <a:stretch>
            <a:fillRect/>
          </a:stretch>
        </p:blipFill>
        <p:spPr>
          <a:xfrm>
            <a:off x="2872531" y="381000"/>
            <a:ext cx="5810642" cy="6216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7525" y="692696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Tuistí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333" y="1657128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Gaiméití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44" y="2710543"/>
            <a:ext cx="161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Sliocht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F1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7868" y="4419600"/>
            <a:ext cx="161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Sliocht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F2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0"/>
            <a:ext cx="718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Ard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0"/>
            <a:ext cx="1456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Abh</a:t>
            </a:r>
            <a:r>
              <a:rPr lang="ga-IE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2667000"/>
            <a:ext cx="2385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ga-IE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</a:t>
            </a:r>
            <a:r>
              <a:rPr lang="en-US" sz="28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Tt</a:t>
            </a:r>
          </a:p>
          <a:p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ga-IE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pPr/>
              <a:t>40</a:t>
            </a:fld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5724128" y="4419600"/>
            <a:ext cx="1224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Feinitíopa</a:t>
            </a:r>
            <a:r>
              <a:rPr lang="en-IE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7852" y="4803443"/>
            <a:ext cx="1224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Cóimheas: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9932" y="6228020"/>
            <a:ext cx="8280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sliocht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920" y="3771155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Uibheacha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5445224"/>
            <a:ext cx="1763216" cy="911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4942820"/>
            <a:ext cx="63569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ard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7998569" y="4939668"/>
            <a:ext cx="103792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abhcach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5006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9" y="332656"/>
            <a:ext cx="6771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Conclúidí</a:t>
            </a:r>
            <a:r>
              <a:rPr lang="en-US" sz="4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Mhendel</a:t>
            </a:r>
            <a:r>
              <a:rPr lang="en-US" sz="4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I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planda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‘</a:t>
            </a:r>
            <a:r>
              <a:rPr lang="ga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thoisc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’ a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rialaíonn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_________.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Iompraíonn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tréithe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ach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ach ‘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toisc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/ _______’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(m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é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óis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D’fhéadfa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h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leaganacha éagsúla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toisc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bheith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–  __________ &amp;  ___________.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41</a:t>
            </a:fld>
            <a:endParaRPr lang="en-IE"/>
          </a:p>
        </p:txBody>
      </p:sp>
      <p:pic>
        <p:nvPicPr>
          <p:cNvPr id="5" name="Picture 2" descr="http://thumb9.shutterstock.com/display_pic_with_logo/790384/225005596/stock-photo-vatican-city-circa-a-postage-stamp-printed-in-vatican-city-showing-an-image-of-gregor-225005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46" y="1844824"/>
            <a:ext cx="26273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45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76" y="741996"/>
            <a:ext cx="896448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ARD</a:t>
            </a:r>
            <a:r>
              <a:rPr lang="ga-IE" sz="3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L.</a:t>
            </a:r>
            <a:r>
              <a:rPr lang="en-US" sz="3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Dlí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Leithscartha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Segregation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ga-IE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  An </a:t>
            </a:r>
            <a:r>
              <a:rPr lang="ga-IE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Chéad Dlí ag </a:t>
            </a:r>
            <a:r>
              <a:rPr lang="ga-IE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Mendel</a:t>
            </a:r>
            <a:r>
              <a:rPr lang="en-IE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á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dhá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orgánach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Scarann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isteach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nuair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chruthaítear iad,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ach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017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828800"/>
            <a:ext cx="22860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72294" y="30099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77094" y="30099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2517776"/>
            <a:ext cx="90886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60512" y="2514600"/>
            <a:ext cx="90886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23956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2261693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971800"/>
            <a:ext cx="2209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86400" y="2286794"/>
            <a:ext cx="762000" cy="685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96322" y="2975385"/>
            <a:ext cx="752078" cy="515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34522" y="1676400"/>
            <a:ext cx="1056878" cy="104695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34522" y="2994810"/>
            <a:ext cx="1056878" cy="104695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6518677" y="2180835"/>
            <a:ext cx="67705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488911" y="3546877"/>
            <a:ext cx="67705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75412" y="2057400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75054" y="1936760"/>
            <a:ext cx="152400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8308" y="3290106"/>
            <a:ext cx="152400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30708" y="3029510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8130" y="168502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156" y="4323545"/>
            <a:ext cx="3838808" cy="954107"/>
          </a:xfrm>
          <a:prstGeom prst="rect">
            <a:avLst/>
          </a:prstGeom>
          <a:solidFill>
            <a:srgbClr val="FFFDB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cs typeface="Comic Sans MS"/>
              </a:rPr>
              <a:t>Crómasóm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homaisigeach</a:t>
            </a:r>
            <a:endParaRPr lang="en-US" sz="2800" dirty="0">
              <a:cs typeface="Comic Sans MS"/>
            </a:endParaRPr>
          </a:p>
          <a:p>
            <a:r>
              <a:rPr lang="en-US" sz="2800" dirty="0">
                <a:cs typeface="Comic Sans MS"/>
              </a:rPr>
              <a:t>le </a:t>
            </a:r>
            <a:r>
              <a:rPr lang="en-US" sz="2800" dirty="0" err="1">
                <a:cs typeface="Comic Sans MS"/>
              </a:rPr>
              <a:t>péire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ailléilí</a:t>
            </a:r>
            <a:endParaRPr lang="en-US" sz="2800" dirty="0">
              <a:cs typeface="Comic Sans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7000" y="1223358"/>
            <a:ext cx="3080928" cy="1384995"/>
          </a:xfrm>
          <a:prstGeom prst="rect">
            <a:avLst/>
          </a:prstGeom>
          <a:solidFill>
            <a:srgbClr val="FFFDB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Comic Sans MS"/>
              </a:rPr>
              <a:t>Scarann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crómasó</a:t>
            </a:r>
            <a:r>
              <a:rPr lang="ga-IE" sz="2800" dirty="0">
                <a:cs typeface="Comic Sans MS"/>
              </a:rPr>
              <a:t>i</a:t>
            </a:r>
            <a:r>
              <a:rPr lang="en-US" sz="2800" dirty="0">
                <a:cs typeface="Comic Sans MS"/>
              </a:rPr>
              <a:t>m</a:t>
            </a:r>
          </a:p>
          <a:p>
            <a:r>
              <a:rPr lang="en-US" sz="2800" dirty="0" err="1">
                <a:cs typeface="Comic Sans MS"/>
              </a:rPr>
              <a:t>homaisigeach</a:t>
            </a:r>
            <a:r>
              <a:rPr lang="ga-IE" sz="2800" dirty="0">
                <a:cs typeface="Comic Sans MS"/>
              </a:rPr>
              <a:t>a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óna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chéile</a:t>
            </a:r>
            <a:endParaRPr lang="en-US" sz="2800" dirty="0"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1200" y="4191000"/>
            <a:ext cx="2783134" cy="1384995"/>
          </a:xfrm>
          <a:prstGeom prst="rect">
            <a:avLst/>
          </a:prstGeom>
          <a:solidFill>
            <a:srgbClr val="FFFDB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cs typeface="Comic Sans MS"/>
              </a:rPr>
              <a:t>Gaiméití</a:t>
            </a:r>
            <a:r>
              <a:rPr lang="en-US" sz="2800" dirty="0">
                <a:cs typeface="Comic Sans MS"/>
              </a:rPr>
              <a:t> le 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ailléil</a:t>
            </a:r>
            <a:endParaRPr lang="en-US" sz="2800" dirty="0">
              <a:cs typeface="Comic Sans MS"/>
            </a:endParaRPr>
          </a:p>
          <a:p>
            <a:r>
              <a:rPr lang="en-US" sz="2800" b="1" i="1" dirty="0" err="1">
                <a:cs typeface="Comic Sans MS"/>
              </a:rPr>
              <a:t>amháin</a:t>
            </a:r>
            <a:r>
              <a:rPr lang="en-US" sz="2800" b="1" i="1" dirty="0">
                <a:cs typeface="Comic Sans MS"/>
              </a:rPr>
              <a:t> </a:t>
            </a:r>
            <a:r>
              <a:rPr lang="ga-IE" sz="2800" dirty="0">
                <a:cs typeface="Comic Sans MS"/>
              </a:rPr>
              <a:t>ó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gach</a:t>
            </a:r>
            <a:endParaRPr lang="en-US" sz="2800" dirty="0">
              <a:cs typeface="Comic Sans MS"/>
            </a:endParaRPr>
          </a:p>
          <a:p>
            <a:r>
              <a:rPr lang="en-US" sz="2800" dirty="0" err="1">
                <a:cs typeface="Comic Sans MS"/>
              </a:rPr>
              <a:t>péire</a:t>
            </a:r>
            <a:r>
              <a:rPr lang="en-US" sz="2800" dirty="0">
                <a:cs typeface="Comic Sans MS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2061" y="3032809"/>
            <a:ext cx="12105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méóis</a:t>
            </a:r>
            <a:endParaRPr lang="en-US" sz="3200" b="1" dirty="0">
              <a:solidFill>
                <a:srgbClr val="FF0000"/>
              </a:solidFill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122" y="638583"/>
            <a:ext cx="428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Dlí</a:t>
            </a:r>
            <a:r>
              <a:rPr lang="en-US" sz="3200" b="1" dirty="0">
                <a:solidFill>
                  <a:srgbClr val="FF0000"/>
                </a:solidFill>
                <a:cs typeface="Comic Sans MS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Leithscartha</a:t>
            </a:r>
            <a:endParaRPr lang="en-I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48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87" y="426086"/>
            <a:ext cx="89027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ga-IE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ga-IE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l.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(Cros.3) </a:t>
            </a:r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Crosá</a:t>
            </a:r>
            <a:r>
              <a:rPr lang="ga-IE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 D</a:t>
            </a:r>
            <a:r>
              <a:rPr lang="ga-IE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éhibrideach</a:t>
            </a:r>
            <a:endParaRPr lang="en-US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D’fhéach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Mendel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thréith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chéile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fre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sin – an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chrosáil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dhéhibrideach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m.s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	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Dearg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  x  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Abhcach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Abhc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.),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Bán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b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				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Dearg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162078" y="2610484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56992" y="35425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5919" y="4005064"/>
            <a:ext cx="6705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58912" y="4194970"/>
            <a:ext cx="30321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57600" y="4194970"/>
            <a:ext cx="30321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791200" y="4161434"/>
            <a:ext cx="30321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953749" y="4161434"/>
            <a:ext cx="30321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6147" y="4478416"/>
            <a:ext cx="1996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omic Sans MS"/>
                <a:cs typeface="Comic Sans MS"/>
              </a:rPr>
              <a:t>Ard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dirty="0" err="1">
                <a:latin typeface="Comic Sans MS"/>
                <a:cs typeface="Comic Sans MS"/>
              </a:rPr>
              <a:t>dearg</a:t>
            </a:r>
            <a:endParaRPr lang="en-US" sz="2800" dirty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(9)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1227" y="4503816"/>
            <a:ext cx="162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D60093"/>
                </a:solidFill>
                <a:latin typeface="Comic Sans MS"/>
                <a:cs typeface="Comic Sans MS"/>
              </a:rPr>
              <a:t>Ard</a:t>
            </a:r>
            <a:r>
              <a:rPr lang="en-US" sz="2800" dirty="0">
                <a:solidFill>
                  <a:srgbClr val="D60093"/>
                </a:solidFill>
                <a:latin typeface="Comic Sans MS"/>
                <a:cs typeface="Comic Sans MS"/>
              </a:rPr>
              <a:t>, </a:t>
            </a:r>
            <a:r>
              <a:rPr lang="en-US" sz="2800" dirty="0" err="1">
                <a:solidFill>
                  <a:srgbClr val="D60093"/>
                </a:solidFill>
                <a:latin typeface="Comic Sans MS"/>
                <a:cs typeface="Comic Sans MS"/>
              </a:rPr>
              <a:t>bán</a:t>
            </a:r>
            <a:endParaRPr lang="en-US" sz="2800" dirty="0">
              <a:solidFill>
                <a:srgbClr val="D60093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solidFill>
                  <a:srgbClr val="D60093"/>
                </a:solidFill>
                <a:latin typeface="Comic Sans MS"/>
                <a:cs typeface="Comic Sans MS"/>
              </a:rPr>
              <a:t>(3)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9408" y="4581128"/>
            <a:ext cx="2305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D60093"/>
                </a:solidFill>
                <a:latin typeface="Comic Sans MS"/>
                <a:cs typeface="Comic Sans MS"/>
              </a:rPr>
              <a:t>Abh</a:t>
            </a:r>
            <a:r>
              <a:rPr lang="ga-IE" sz="2800" dirty="0">
                <a:solidFill>
                  <a:srgbClr val="D60093"/>
                </a:solidFill>
                <a:latin typeface="Comic Sans MS"/>
                <a:cs typeface="Comic Sans MS"/>
              </a:rPr>
              <a:t>c.</a:t>
            </a:r>
            <a:r>
              <a:rPr lang="en-US" sz="2800" dirty="0">
                <a:solidFill>
                  <a:srgbClr val="D60093"/>
                </a:solidFill>
                <a:latin typeface="Comic Sans MS"/>
                <a:cs typeface="Comic Sans MS"/>
              </a:rPr>
              <a:t>, </a:t>
            </a:r>
            <a:r>
              <a:rPr lang="en-US" sz="2800" dirty="0" err="1">
                <a:solidFill>
                  <a:srgbClr val="D60093"/>
                </a:solidFill>
                <a:latin typeface="Comic Sans MS"/>
                <a:cs typeface="Comic Sans MS"/>
              </a:rPr>
              <a:t>dearg</a:t>
            </a:r>
            <a:endParaRPr lang="en-US" sz="2800" dirty="0">
              <a:solidFill>
                <a:srgbClr val="D60093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solidFill>
                  <a:srgbClr val="D60093"/>
                </a:solidFill>
                <a:latin typeface="Comic Sans MS"/>
                <a:cs typeface="Comic Sans MS"/>
              </a:rPr>
              <a:t>(3)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4748" y="4596459"/>
            <a:ext cx="1933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omic Sans MS"/>
                <a:cs typeface="Comic Sans MS"/>
              </a:rPr>
              <a:t>Abh</a:t>
            </a:r>
            <a:r>
              <a:rPr lang="ga-IE" sz="2800" dirty="0">
                <a:latin typeface="Comic Sans MS"/>
                <a:cs typeface="Comic Sans MS"/>
              </a:rPr>
              <a:t>c.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dirty="0" err="1">
                <a:latin typeface="Comic Sans MS"/>
                <a:cs typeface="Comic Sans MS"/>
              </a:rPr>
              <a:t>bán</a:t>
            </a:r>
            <a:endParaRPr lang="en-US" sz="2800" dirty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(1)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3923" y="5528904"/>
            <a:ext cx="242245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mic Sans MS"/>
                <a:cs typeface="Comic Sans MS"/>
              </a:rPr>
              <a:t>Cosúil</a:t>
            </a:r>
            <a:r>
              <a:rPr lang="en-US" sz="2000" dirty="0">
                <a:latin typeface="Comic Sans MS"/>
                <a:cs typeface="Comic Sans MS"/>
              </a:rPr>
              <a:t> leis n</a:t>
            </a:r>
            <a:r>
              <a:rPr lang="ga-IE" sz="2000" dirty="0">
                <a:latin typeface="Comic Sans MS"/>
                <a:cs typeface="Comic Sans MS"/>
              </a:rPr>
              <a:t>a t</a:t>
            </a:r>
            <a:r>
              <a:rPr lang="en-US" sz="2000" dirty="0" err="1">
                <a:latin typeface="Comic Sans MS"/>
                <a:cs typeface="Comic Sans MS"/>
              </a:rPr>
              <a:t>uistí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0467" y="5549343"/>
            <a:ext cx="242245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mic Sans MS"/>
                <a:cs typeface="Comic Sans MS"/>
              </a:rPr>
              <a:t>Cosúil</a:t>
            </a:r>
            <a:r>
              <a:rPr lang="en-US" sz="2000" dirty="0">
                <a:latin typeface="Comic Sans MS"/>
                <a:cs typeface="Comic Sans MS"/>
              </a:rPr>
              <a:t> leis n</a:t>
            </a:r>
            <a:r>
              <a:rPr lang="ga-IE" sz="2000" dirty="0">
                <a:latin typeface="Comic Sans MS"/>
                <a:cs typeface="Comic Sans MS"/>
              </a:rPr>
              <a:t>a t</a:t>
            </a:r>
            <a:r>
              <a:rPr lang="en-US" sz="2000" dirty="0" err="1">
                <a:latin typeface="Comic Sans MS"/>
                <a:cs typeface="Comic Sans MS"/>
              </a:rPr>
              <a:t>uistí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1335" y="5785720"/>
            <a:ext cx="30102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mic Sans MS"/>
                <a:cs typeface="Comic Sans MS"/>
              </a:rPr>
              <a:t>Athchuingreacha</a:t>
            </a:r>
            <a:endParaRPr lang="en-US" sz="2800" dirty="0">
              <a:latin typeface="Comic Sans MS"/>
              <a:cs typeface="Comic Sans M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404935" y="5632681"/>
            <a:ext cx="3275012" cy="72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340543" y="5545343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602953" y="554977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49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Tuistí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:        </a:t>
            </a: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ga-IE" sz="2400" dirty="0">
                <a:latin typeface="Comic Sans MS"/>
                <a:cs typeface="Comic Sans MS"/>
              </a:rPr>
              <a:t>Ard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ga-IE" sz="2400" dirty="0">
                <a:latin typeface="Comic Sans MS"/>
                <a:cs typeface="Comic Sans MS"/>
              </a:rPr>
              <a:t>Dearg</a:t>
            </a:r>
            <a:r>
              <a:rPr lang="en-US" sz="2400" dirty="0">
                <a:latin typeface="Comic Sans MS"/>
                <a:cs typeface="Comic Sans MS"/>
              </a:rPr>
              <a:t>	       x		</a:t>
            </a:r>
            <a:r>
              <a:rPr lang="ga-IE" sz="2400" dirty="0">
                <a:latin typeface="Comic Sans MS"/>
                <a:cs typeface="Comic Sans MS"/>
              </a:rPr>
              <a:t>Abhcach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ga-IE" sz="2400" dirty="0">
                <a:latin typeface="Comic Sans MS"/>
                <a:cs typeface="Comic Sans MS"/>
              </a:rPr>
              <a:t>Bán</a:t>
            </a:r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Géinitíopa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:         </a:t>
            </a:r>
            <a:r>
              <a:rPr lang="en-US" sz="2400" dirty="0">
                <a:latin typeface="Comic Sans MS"/>
                <a:cs typeface="Comic Sans MS"/>
              </a:rPr>
              <a:t>TTRR			       </a:t>
            </a:r>
            <a:r>
              <a:rPr lang="en-US" sz="2400" dirty="0" err="1">
                <a:latin typeface="Comic Sans MS"/>
                <a:cs typeface="Comic Sans MS"/>
              </a:rPr>
              <a:t>ttrr</a:t>
            </a:r>
            <a:endParaRPr lang="en-US" sz="2400" dirty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Gaiméití</a:t>
            </a:r>
            <a:r>
              <a:rPr lang="en-US" sz="2400" dirty="0">
                <a:latin typeface="Comic Sans MS"/>
                <a:cs typeface="Comic Sans MS"/>
              </a:rPr>
              <a:t>:	       TR			       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endParaRPr lang="en-US" sz="2400" dirty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F1 </a:t>
            </a:r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:		       </a:t>
            </a:r>
            <a:r>
              <a:rPr lang="en-US" sz="2400" b="1" dirty="0" err="1">
                <a:latin typeface="Comic Sans MS"/>
                <a:cs typeface="Comic Sans MS"/>
              </a:rPr>
              <a:t>TtRr</a:t>
            </a:r>
            <a:endParaRPr lang="en-US" sz="2400" b="1" dirty="0">
              <a:latin typeface="Comic Sans MS"/>
              <a:cs typeface="Comic Sans MS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F1 F</a:t>
            </a:r>
            <a:r>
              <a:rPr lang="ga-IE" sz="2400" b="1" dirty="0">
                <a:solidFill>
                  <a:srgbClr val="00B050"/>
                </a:solidFill>
                <a:latin typeface="Comic Sans MS"/>
                <a:cs typeface="Comic Sans MS"/>
              </a:rPr>
              <a:t>e</a:t>
            </a:r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initíopa</a:t>
            </a:r>
            <a:r>
              <a:rPr lang="en-US" sz="2400" b="1" dirty="0">
                <a:latin typeface="Comic Sans MS"/>
                <a:cs typeface="Comic Sans MS"/>
              </a:rPr>
              <a:t>:</a:t>
            </a:r>
            <a:r>
              <a:rPr lang="en-US" sz="2400" dirty="0">
                <a:latin typeface="Comic Sans MS"/>
                <a:cs typeface="Comic Sans MS"/>
              </a:rPr>
              <a:t>		    </a:t>
            </a:r>
            <a:r>
              <a:rPr lang="ga-IE" sz="2400" dirty="0">
                <a:latin typeface="Comic Sans MS"/>
                <a:cs typeface="Comic Sans MS"/>
              </a:rPr>
              <a:t>Ard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ga-IE" sz="2400" dirty="0">
                <a:latin typeface="Comic Sans MS"/>
                <a:cs typeface="Comic Sans MS"/>
              </a:rPr>
              <a:t>Dearg</a:t>
            </a:r>
            <a:endParaRPr lang="en-US" sz="2400" dirty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F1 </a:t>
            </a:r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 F1 </a:t>
            </a:r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géinitíopa</a:t>
            </a:r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:       </a:t>
            </a:r>
            <a:r>
              <a:rPr lang="en-US" sz="2400" dirty="0" err="1">
                <a:latin typeface="Comic Sans MS"/>
                <a:cs typeface="Comic Sans MS"/>
              </a:rPr>
              <a:t>TtRr</a:t>
            </a:r>
            <a:r>
              <a:rPr lang="en-US" sz="2400" dirty="0">
                <a:latin typeface="Comic Sans MS"/>
                <a:cs typeface="Comic Sans MS"/>
              </a:rPr>
              <a:t>	 </a:t>
            </a:r>
            <a:r>
              <a:rPr lang="en-US" sz="2400" dirty="0" err="1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	    </a:t>
            </a:r>
            <a:r>
              <a:rPr lang="en-US" sz="2400" dirty="0" err="1">
                <a:latin typeface="Comic Sans MS"/>
                <a:cs typeface="Comic Sans MS"/>
              </a:rPr>
              <a:t>TtRr</a:t>
            </a:r>
            <a:r>
              <a:rPr lang="en-US" sz="2400" dirty="0">
                <a:latin typeface="Comic Sans MS"/>
                <a:cs typeface="Comic Sans MS"/>
              </a:rPr>
              <a:t>	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Gaiméití</a:t>
            </a:r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 F2:</a:t>
            </a:r>
            <a:r>
              <a:rPr lang="en-US" sz="2400" dirty="0">
                <a:latin typeface="Comic Sans MS"/>
                <a:cs typeface="Comic Sans MS"/>
              </a:rPr>
              <a:t>	        TR,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		TR,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endParaRPr lang="en-US" sz="2400" dirty="0">
              <a:latin typeface="Comic Sans MS"/>
              <a:cs typeface="Comic Sans M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36597"/>
              </p:ext>
            </p:extLst>
          </p:nvPr>
        </p:nvGraphicFramePr>
        <p:xfrm>
          <a:off x="2699792" y="4612183"/>
          <a:ext cx="4800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/>
                          <a:cs typeface="Comic Sans MS"/>
                        </a:rPr>
                        <a:t>TR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/>
                          <a:cs typeface="Comic Sans MS"/>
                        </a:rPr>
                        <a:t>TR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/>
                          <a:cs typeface="Comic Sans MS"/>
                        </a:rPr>
                        <a:t>TTRR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895600" y="14478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630194" y="1370806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2800" y="1905000"/>
            <a:ext cx="1295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334000" y="1905000"/>
            <a:ext cx="1371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734594" y="3961606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401594" y="3961606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04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>
                <a:latin typeface="Calibri" pitchFamily="34" charset="0"/>
                <a:cs typeface="Calibri" pitchFamily="34" charset="0"/>
              </a:rPr>
              <a:t>Sa ch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rosáil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fanann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t</a:t>
            </a:r>
            <a:r>
              <a:rPr lang="ga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réith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airde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dath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chéile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sliocht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F</a:t>
            </a:r>
            <a:r>
              <a:rPr lang="en-US" sz="32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ach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scarann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siad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óna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chéile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boga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siad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neamhspleách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 ar a chéile,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c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éad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ghlúin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(F₂).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Conclúidí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ón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crosáil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dhéhibrideach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F1 go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léir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earg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  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á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bhrí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sin,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rd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ceannasach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abhcach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dearg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ceannasach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b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íonphóraithe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iad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iad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dt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Is iad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TR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agus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tr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00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8" y="620688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Conclúidí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ón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crosáil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dhéhibrideach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F1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b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heitrisigeach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ceithre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t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réith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féidir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bheith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feic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eá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sliocht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F</a:t>
            </a:r>
            <a:r>
              <a:rPr lang="en-US" sz="32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i.e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géinitíopaí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agus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athchuingreacha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(recombinants).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Chun an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toradh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fháil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caithfidh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in F</a:t>
            </a:r>
            <a:r>
              <a:rPr lang="en-US" sz="32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4 c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inéal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dhéanamh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minicíocht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cothrom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(equal frequencies).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ga-IE" sz="3200" dirty="0">
                <a:latin typeface="Calibri" pitchFamily="34" charset="0"/>
                <a:cs typeface="Calibri" pitchFamily="34" charset="0"/>
              </a:rPr>
              <a:t>Is iad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TR,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thumb9.shutterstock.com/display_pic_with_logo/790384/225005596/stock-photo-vatican-city-circa-a-postage-stamp-printed-in-vatican-city-showing-an-image-of-gregor-225005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8391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4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19" y="332656"/>
            <a:ext cx="8661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Is a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r na torthaí seo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bhunaigh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Mendel an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dlí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Dlí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Saorsh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ó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rtála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616" y="1905000"/>
            <a:ext cx="8744784" cy="2062103"/>
          </a:xfrm>
          <a:prstGeom prst="rect">
            <a:avLst/>
          </a:prstGeom>
          <a:solidFill>
            <a:srgbClr val="FFFDB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Dlí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Saorsh</a:t>
            </a:r>
            <a:r>
              <a:rPr lang="ga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ó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rtála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féidir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ball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bpéirí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comhcheangal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go randamach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ceann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de p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éire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81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685800"/>
            <a:ext cx="1905000" cy="19050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" y="3856437"/>
            <a:ext cx="1524000" cy="1600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7776" y="3810000"/>
            <a:ext cx="1524000" cy="1600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7810" y="3810000"/>
            <a:ext cx="1524000" cy="1600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3810000"/>
            <a:ext cx="1524000" cy="1600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048000" y="1600200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81364" y="1600200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82594" y="4584295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32326" y="4584295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12604" y="4647406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29394" y="4647406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63191" y="4633503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972991" y="4633503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182791" y="4633503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887391" y="1600597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115991" y="1600994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392591" y="4633503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3582988" y="1149755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145382" y="4742654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762794" y="4180671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946004" y="4179082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3352801" y="4722812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5167314" y="4175906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5559424" y="4725989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7317583" y="4177494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7774783" y="4724400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3816352" y="1151343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263630" y="1674812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498182" y="1676400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43654" y="9120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9646" y="39450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25076" y="887805"/>
            <a:ext cx="28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706669" y="39258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79433" y="3883032"/>
            <a:ext cx="28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949008" y="3877215"/>
            <a:ext cx="28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007619" y="140429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99384" y="1394374"/>
            <a:ext cx="2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236662" y="4486824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43472" y="4443962"/>
            <a:ext cx="2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40782" y="4463804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79955" y="4443962"/>
            <a:ext cx="2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 rot="16200000" flipH="1">
            <a:off x="3885212" y="2930719"/>
            <a:ext cx="539359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1296194" y="3200398"/>
            <a:ext cx="2858698" cy="6096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54892" y="3200398"/>
            <a:ext cx="2924541" cy="60960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565328" y="3293466"/>
            <a:ext cx="682633" cy="4964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54893" y="3200399"/>
            <a:ext cx="794115" cy="67681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88441" y="2590800"/>
            <a:ext cx="130236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Comic Sans MS"/>
                <a:cs typeface="Comic Sans MS"/>
              </a:rPr>
              <a:t>Méóis</a:t>
            </a:r>
            <a:endParaRPr lang="en-US" sz="3200" dirty="0">
              <a:solidFill>
                <a:srgbClr val="00B050"/>
              </a:solidFill>
              <a:latin typeface="Comic Sans MS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81937" y="2128830"/>
            <a:ext cx="4194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/>
                <a:cs typeface="Comic Sans MS"/>
              </a:rPr>
              <a:t>Scarann</a:t>
            </a:r>
            <a:r>
              <a:rPr lang="en-US" sz="2400" dirty="0">
                <a:latin typeface="Comic Sans MS"/>
                <a:cs typeface="Comic Sans MS"/>
              </a:rPr>
              <a:t>  </a:t>
            </a:r>
            <a:r>
              <a:rPr lang="en-US" sz="2400" dirty="0" err="1">
                <a:latin typeface="Comic Sans MS"/>
                <a:cs typeface="Comic Sans MS"/>
              </a:rPr>
              <a:t>na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crómasó</a:t>
            </a:r>
            <a:r>
              <a:rPr lang="ga-IE" sz="2400" dirty="0">
                <a:latin typeface="Comic Sans MS"/>
                <a:cs typeface="Comic Sans MS"/>
              </a:rPr>
              <a:t>i</a:t>
            </a:r>
            <a:r>
              <a:rPr lang="en-US" sz="2400" dirty="0">
                <a:latin typeface="Comic Sans MS"/>
                <a:cs typeface="Comic Sans MS"/>
              </a:rPr>
              <a:t>m </a:t>
            </a:r>
            <a:r>
              <a:rPr lang="en-US" sz="2400" dirty="0" err="1">
                <a:latin typeface="Comic Sans MS"/>
                <a:cs typeface="Comic Sans MS"/>
              </a:rPr>
              <a:t>homaisigeach</a:t>
            </a:r>
            <a:r>
              <a:rPr lang="ga-IE" sz="2400" dirty="0">
                <a:latin typeface="Comic Sans MS"/>
                <a:cs typeface="Comic Sans MS"/>
              </a:rPr>
              <a:t>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óna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chéile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agus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tagann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siad</a:t>
            </a:r>
            <a:r>
              <a:rPr lang="en-US" sz="2400" dirty="0">
                <a:latin typeface="Comic Sans MS"/>
                <a:cs typeface="Comic Sans MS"/>
              </a:rPr>
              <a:t> le </a:t>
            </a:r>
            <a:r>
              <a:rPr lang="en-US" sz="2400" dirty="0" err="1">
                <a:latin typeface="Comic Sans MS"/>
                <a:cs typeface="Comic Sans MS"/>
              </a:rPr>
              <a:t>chéile</a:t>
            </a:r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>
                <a:latin typeface="Comic Sans MS"/>
                <a:cs typeface="Comic Sans MS"/>
              </a:rPr>
              <a:t>                   g</a:t>
            </a:r>
            <a:r>
              <a:rPr lang="ga-IE" sz="2400" dirty="0">
                <a:latin typeface="Comic Sans MS"/>
                <a:cs typeface="Comic Sans MS"/>
              </a:rPr>
              <a:t>o randamach</a:t>
            </a:r>
            <a:r>
              <a:rPr lang="en-US" sz="2400" dirty="0">
                <a:latin typeface="Comic Sans MS"/>
                <a:cs typeface="Comic Sans MS"/>
              </a:rPr>
              <a:t>.</a:t>
            </a:r>
          </a:p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627211" y="218364"/>
            <a:ext cx="555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Comic Sans MS"/>
                <a:cs typeface="Comic Sans MS"/>
              </a:rPr>
              <a:t>Dhá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 p</a:t>
            </a:r>
            <a:r>
              <a:rPr lang="ga-IE" sz="2400" dirty="0">
                <a:solidFill>
                  <a:srgbClr val="00B050"/>
                </a:solidFill>
                <a:latin typeface="Comic Sans MS"/>
                <a:cs typeface="Comic Sans MS"/>
              </a:rPr>
              <a:t>h</a:t>
            </a:r>
            <a:r>
              <a:rPr lang="en-US" sz="2400" dirty="0" err="1">
                <a:solidFill>
                  <a:srgbClr val="00B050"/>
                </a:solidFill>
                <a:latin typeface="Comic Sans MS"/>
                <a:cs typeface="Comic Sans MS"/>
              </a:rPr>
              <a:t>éire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ga-IE" sz="2400" dirty="0">
                <a:solidFill>
                  <a:srgbClr val="00B050"/>
                </a:solidFill>
                <a:latin typeface="Comic Sans MS"/>
                <a:cs typeface="Comic Sans MS"/>
              </a:rPr>
              <a:t>c</a:t>
            </a:r>
            <a:r>
              <a:rPr lang="en-US" sz="2400" dirty="0" err="1">
                <a:solidFill>
                  <a:srgbClr val="00B050"/>
                </a:solidFill>
                <a:latin typeface="Comic Sans MS"/>
                <a:cs typeface="Comic Sans MS"/>
              </a:rPr>
              <a:t>rómasóm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mic Sans MS"/>
                <a:cs typeface="Comic Sans MS"/>
              </a:rPr>
              <a:t>homaisigeach</a:t>
            </a:r>
            <a:endParaRPr lang="en-US" sz="2400" dirty="0">
              <a:solidFill>
                <a:srgbClr val="00B050"/>
              </a:solidFill>
              <a:latin typeface="Comic Sans MS"/>
              <a:cs typeface="Comic Sans MS"/>
            </a:endParaRPr>
          </a:p>
        </p:txBody>
      </p:sp>
      <p:sp>
        <p:nvSpPr>
          <p:cNvPr id="69" name="Striped Right Arrow 68"/>
          <p:cNvSpPr/>
          <p:nvPr/>
        </p:nvSpPr>
        <p:spPr>
          <a:xfrm>
            <a:off x="778668" y="5628890"/>
            <a:ext cx="457994" cy="30480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51934" y="5456637"/>
            <a:ext cx="6827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4 c</a:t>
            </a:r>
            <a:r>
              <a:rPr lang="ga-IE" sz="2800" dirty="0">
                <a:latin typeface="Comic Sans MS"/>
                <a:cs typeface="Comic Sans MS"/>
              </a:rPr>
              <a:t>h</a:t>
            </a:r>
            <a:r>
              <a:rPr lang="en-US" sz="2800" dirty="0" err="1">
                <a:latin typeface="Comic Sans MS"/>
                <a:cs typeface="Comic Sans MS"/>
              </a:rPr>
              <a:t>inéal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gaiméití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i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minicíocht</a:t>
            </a:r>
            <a:r>
              <a:rPr lang="en-US" sz="2800" dirty="0">
                <a:latin typeface="Comic Sans MS"/>
                <a:cs typeface="Comic Sans MS"/>
              </a:rPr>
              <a:t> c</a:t>
            </a:r>
            <a:r>
              <a:rPr lang="ga-IE" sz="2800" dirty="0">
                <a:latin typeface="Comic Sans MS"/>
                <a:cs typeface="Comic Sans MS"/>
              </a:rPr>
              <a:t>h</a:t>
            </a:r>
            <a:r>
              <a:rPr lang="en-US" sz="2800" dirty="0" err="1">
                <a:latin typeface="Comic Sans MS"/>
                <a:cs typeface="Comic Sans MS"/>
              </a:rPr>
              <a:t>othrom</a:t>
            </a:r>
            <a:endParaRPr lang="en-US" sz="2800" dirty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Cóimheas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= 1:1:1:1)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152931"/>
            <a:ext cx="2768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https://www.youtube.com/watch?v=o0Cl7I3KSGs</a:t>
            </a:r>
            <a:endParaRPr lang="en-IE" dirty="0"/>
          </a:p>
          <a:p>
            <a:r>
              <a:rPr lang="en-IE" dirty="0" err="1"/>
              <a:t>déhibrideach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55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6" grpId="0" animBg="1"/>
      <p:bldP spid="6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468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Géin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cuid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den </a:t>
            </a:r>
            <a:r>
              <a:rPr lang="en-US" sz="4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DNA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thugann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cód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thréith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pró</a:t>
            </a:r>
            <a:r>
              <a:rPr lang="ga-IE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téin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áirithe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Géin</a:t>
            </a:r>
            <a:endParaRPr lang="en-US" sz="32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charset="2"/>
              <a:buChar char="u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fáil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crómasóim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charset="2"/>
              <a:buChar char="u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suíomh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cinnte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crómasóm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;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lócas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 thugtar mar ainm ar an suíomh 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</a:t>
            </a:fld>
            <a:endParaRPr lang="en-IE"/>
          </a:p>
        </p:txBody>
      </p:sp>
      <p:pic>
        <p:nvPicPr>
          <p:cNvPr id="1028" name="Picture 4" descr="http://thumb7.shutterstock.com/display_pic_with_logo/848740/368406905/stock-vector-cell-chromosome-dna-and-gene-cell-structure-the-dna-molecule-is-a-double-helix-a-gene-is-a-3684069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4"/>
          <a:stretch/>
        </p:blipFill>
        <p:spPr bwMode="auto">
          <a:xfrm>
            <a:off x="4644008" y="112474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191683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crómasóim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5868144" y="1196752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</a:t>
            </a:r>
            <a:r>
              <a:rPr lang="ga-IE" smtClean="0"/>
              <a:t>i</a:t>
            </a:r>
            <a:r>
              <a:rPr lang="en-IE" smtClean="0"/>
              <a:t>ll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875069" y="161950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Núicléas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8028384" y="4365104"/>
            <a:ext cx="7920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Géin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875069" y="4339665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6840252" y="2286164"/>
            <a:ext cx="779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992652" y="2438564"/>
            <a:ext cx="779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6616505" y="3026121"/>
            <a:ext cx="779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4625998" y="3788579"/>
            <a:ext cx="1303069" cy="4456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396253" y="3814018"/>
            <a:ext cx="1303069" cy="4456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5893245" y="4684465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6624228" y="4875043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7158503" y="5098890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8096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9" y="228600"/>
            <a:ext cx="9030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Achoimre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ga-IE" sz="3200" dirty="0">
                <a:latin typeface="Calibri" pitchFamily="34" charset="0"/>
                <a:cs typeface="Calibri" pitchFamily="34" charset="0"/>
              </a:rPr>
              <a:t>Bheifeá ag súil leis an 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gc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óimheas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seo 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gcrosá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il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éhibrideach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(ag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taispeáint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ag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Mendel) :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514350" indent="-514350"/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969" y="2813923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heitrisigeach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514350" indent="-514350" algn="ctr"/>
            <a:r>
              <a:rPr lang="en-US" sz="3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cóimheas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: 9:3:3:1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47969" y="4509120"/>
            <a:ext cx="8619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tuist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heitrisigeach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an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tuiste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homaisigeach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cúlaitheach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514350" indent="-514350" algn="ctr"/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cóimheas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: 1:1:1:1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90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82" y="327218"/>
            <a:ext cx="9142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Ceist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Tá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ghuine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heitrisigeach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maidir</a:t>
            </a:r>
            <a:r>
              <a:rPr lang="en-US" sz="2400" dirty="0">
                <a:solidFill>
                  <a:srgbClr val="FF0000"/>
                </a:solidFill>
              </a:rPr>
              <a:t> leis </a:t>
            </a:r>
            <a:r>
              <a:rPr lang="en-US" sz="2400" dirty="0" err="1">
                <a:solidFill>
                  <a:srgbClr val="FF0000"/>
                </a:solidFill>
              </a:rPr>
              <a:t>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géinte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ailléileacha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agus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Tá</a:t>
            </a:r>
            <a:r>
              <a:rPr lang="en-US" sz="2400" dirty="0">
                <a:solidFill>
                  <a:srgbClr val="FF0000"/>
                </a:solidFill>
              </a:rPr>
              <a:t> an </a:t>
            </a:r>
            <a:r>
              <a:rPr lang="en-US" sz="2400" dirty="0" err="1">
                <a:solidFill>
                  <a:srgbClr val="FF0000"/>
                </a:solidFill>
              </a:rPr>
              <a:t>dá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ghéin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seo</a:t>
            </a:r>
            <a:r>
              <a:rPr lang="en-US" sz="2400" dirty="0">
                <a:solidFill>
                  <a:srgbClr val="FF0000"/>
                </a:solidFill>
              </a:rPr>
              <a:t> suite ag </a:t>
            </a:r>
            <a:r>
              <a:rPr lang="en-US" sz="2400" u="sng" dirty="0" err="1">
                <a:solidFill>
                  <a:srgbClr val="FF0000"/>
                </a:solidFill>
              </a:rPr>
              <a:t>lócais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phéirí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éagsúla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u="sng" dirty="0" err="1">
                <a:solidFill>
                  <a:srgbClr val="FF0000"/>
                </a:solidFill>
              </a:rPr>
              <a:t>chrómasóim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homalógacha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Tá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ceannasach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&amp; </a:t>
            </a:r>
            <a:r>
              <a:rPr lang="en-US" sz="2400" b="1" i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ceannasach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2400" dirty="0" err="1"/>
              <a:t>Crosáiltear</a:t>
            </a:r>
            <a:r>
              <a:rPr lang="en-US" sz="2400" dirty="0"/>
              <a:t> </a:t>
            </a:r>
            <a:r>
              <a:rPr lang="en-US" sz="2400" dirty="0" err="1"/>
              <a:t>muc</a:t>
            </a:r>
            <a:r>
              <a:rPr lang="en-US" sz="2400" dirty="0"/>
              <a:t> </a:t>
            </a:r>
            <a:r>
              <a:rPr lang="en-US" sz="2400" dirty="0" err="1"/>
              <a:t>ghuine</a:t>
            </a:r>
            <a:r>
              <a:rPr lang="en-US" sz="2400" dirty="0"/>
              <a:t> </a:t>
            </a:r>
            <a:r>
              <a:rPr lang="en-US" sz="2400" dirty="0" err="1"/>
              <a:t>atá</a:t>
            </a:r>
            <a:r>
              <a:rPr lang="en-US" sz="2400" dirty="0"/>
              <a:t> </a:t>
            </a:r>
            <a:r>
              <a:rPr lang="en-US" sz="2400" dirty="0" err="1"/>
              <a:t>heitrisigeach</a:t>
            </a:r>
            <a:r>
              <a:rPr lang="en-US" sz="2400" dirty="0"/>
              <a:t> </a:t>
            </a:r>
            <a:r>
              <a:rPr lang="en-US" sz="2400" dirty="0" err="1"/>
              <a:t>maidir</a:t>
            </a:r>
            <a:r>
              <a:rPr lang="en-US" sz="2400" dirty="0"/>
              <a:t> le </a:t>
            </a:r>
            <a:r>
              <a:rPr lang="en-US" sz="2400" b="1" dirty="0"/>
              <a:t>A</a:t>
            </a:r>
            <a:r>
              <a:rPr lang="en-US" sz="2400" dirty="0"/>
              <a:t> &amp; </a:t>
            </a:r>
            <a:r>
              <a:rPr lang="en-US" sz="2400" b="1" dirty="0"/>
              <a:t>B</a:t>
            </a:r>
            <a:r>
              <a:rPr lang="en-US" sz="2400" dirty="0"/>
              <a:t> le </a:t>
            </a:r>
            <a:r>
              <a:rPr lang="en-US" sz="2400" dirty="0" err="1"/>
              <a:t>muc</a:t>
            </a:r>
            <a:r>
              <a:rPr lang="en-US" sz="2400" dirty="0"/>
              <a:t> </a:t>
            </a:r>
            <a:r>
              <a:rPr lang="en-US" sz="2400" dirty="0" err="1"/>
              <a:t>ghuine</a:t>
            </a:r>
            <a:r>
              <a:rPr lang="en-US" sz="2400" dirty="0"/>
              <a:t> </a:t>
            </a:r>
            <a:r>
              <a:rPr lang="en-US" sz="2400" dirty="0" err="1"/>
              <a:t>atá</a:t>
            </a:r>
            <a:r>
              <a:rPr lang="en-US" sz="2400" dirty="0"/>
              <a:t> </a:t>
            </a:r>
            <a:r>
              <a:rPr lang="en-US" sz="2400" dirty="0" err="1"/>
              <a:t>cúlaitheach</a:t>
            </a:r>
            <a:r>
              <a:rPr lang="en-US" sz="2400" dirty="0"/>
              <a:t> </a:t>
            </a:r>
            <a:r>
              <a:rPr lang="en-US" sz="2400" dirty="0" err="1"/>
              <a:t>maidir</a:t>
            </a:r>
            <a:r>
              <a:rPr lang="en-US" sz="2400" dirty="0"/>
              <a:t> le </a:t>
            </a:r>
            <a:r>
              <a:rPr lang="en-US" sz="2400" b="1" dirty="0"/>
              <a:t>A</a:t>
            </a:r>
            <a:r>
              <a:rPr lang="en-US" sz="2400" dirty="0"/>
              <a:t> &amp; </a:t>
            </a:r>
            <a:r>
              <a:rPr lang="en-US" sz="2400" b="1" dirty="0"/>
              <a:t>B</a:t>
            </a:r>
            <a:r>
              <a:rPr lang="en-US" sz="2400" dirty="0"/>
              <a:t>.</a:t>
            </a:r>
          </a:p>
          <a:p>
            <a:r>
              <a:rPr lang="en-US" sz="2400" dirty="0"/>
              <a:t>1. </a:t>
            </a:r>
            <a:r>
              <a:rPr lang="en-US" sz="2400" dirty="0" err="1"/>
              <a:t>Luaigh</a:t>
            </a:r>
            <a:r>
              <a:rPr lang="en-US" sz="2400" dirty="0"/>
              <a:t> </a:t>
            </a:r>
            <a:r>
              <a:rPr lang="en-US" sz="2400" dirty="0" err="1"/>
              <a:t>géinitíopaí</a:t>
            </a:r>
            <a:r>
              <a:rPr lang="en-US" sz="2400" dirty="0"/>
              <a:t> an </a:t>
            </a:r>
            <a:r>
              <a:rPr lang="en-US" sz="2400" dirty="0" err="1"/>
              <a:t>athar</a:t>
            </a:r>
            <a:r>
              <a:rPr lang="en-US" sz="2400" dirty="0"/>
              <a:t> &amp; </a:t>
            </a:r>
            <a:r>
              <a:rPr lang="ga-IE" sz="2400" dirty="0"/>
              <a:t>na</a:t>
            </a:r>
            <a:r>
              <a:rPr lang="en-US" sz="2400" dirty="0"/>
              <a:t> </a:t>
            </a:r>
            <a:r>
              <a:rPr lang="en-US" sz="2400" dirty="0" err="1"/>
              <a:t>máthar</a:t>
            </a:r>
            <a:r>
              <a:rPr lang="en-US" sz="2400" dirty="0"/>
              <a:t>.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Cén</a:t>
            </a:r>
            <a:r>
              <a:rPr lang="en-US" sz="2400" dirty="0"/>
              <a:t> % </a:t>
            </a:r>
            <a:r>
              <a:rPr lang="en-US" sz="2400" dirty="0" err="1"/>
              <a:t>seans</a:t>
            </a:r>
            <a:r>
              <a:rPr lang="en-US" sz="2400" dirty="0"/>
              <a:t> </a:t>
            </a:r>
            <a:r>
              <a:rPr lang="en-US" sz="2400" dirty="0" err="1"/>
              <a:t>atá</a:t>
            </a:r>
            <a:r>
              <a:rPr lang="en-US" sz="2400" dirty="0"/>
              <a:t> </a:t>
            </a:r>
            <a:r>
              <a:rPr lang="en-US" sz="2400" dirty="0" err="1"/>
              <a:t>ann</a:t>
            </a:r>
            <a:r>
              <a:rPr lang="en-US" sz="2400" dirty="0"/>
              <a:t> go </a:t>
            </a:r>
            <a:r>
              <a:rPr lang="en-US" sz="2400" dirty="0" err="1"/>
              <a:t>mbeidh</a:t>
            </a:r>
            <a:r>
              <a:rPr lang="en-US" sz="2400" dirty="0"/>
              <a:t> </a:t>
            </a:r>
            <a:r>
              <a:rPr lang="en-US" sz="2400" dirty="0" err="1"/>
              <a:t>aon</a:t>
            </a:r>
            <a:r>
              <a:rPr lang="en-US" sz="2400" dirty="0"/>
              <a:t> </a:t>
            </a:r>
            <a:r>
              <a:rPr lang="en-US" sz="2400" dirty="0" err="1"/>
              <a:t>cheann</a:t>
            </a:r>
            <a:r>
              <a:rPr lang="en-US" sz="2400" dirty="0"/>
              <a:t> den </a:t>
            </a:r>
            <a:r>
              <a:rPr lang="en-US" sz="2400" dirty="0" err="1"/>
              <a:t>sliocht</a:t>
            </a:r>
            <a:r>
              <a:rPr lang="en-US" sz="2400" dirty="0"/>
              <a:t> </a:t>
            </a:r>
          </a:p>
          <a:p>
            <a:pPr marL="400050" indent="-400050"/>
            <a:r>
              <a:rPr lang="en-US" sz="2400" dirty="0" err="1"/>
              <a:t>comhionann</a:t>
            </a:r>
            <a:r>
              <a:rPr lang="en-US" sz="2400" dirty="0"/>
              <a:t> leis an </a:t>
            </a:r>
            <a:r>
              <a:rPr lang="en-US" sz="2400" dirty="0" err="1"/>
              <a:t>athair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leis an </a:t>
            </a:r>
            <a:r>
              <a:rPr lang="en-US" sz="2400" dirty="0" err="1"/>
              <a:t>máthair</a:t>
            </a:r>
            <a:r>
              <a:rPr lang="en-US" sz="2400" dirty="0"/>
              <a:t>?</a:t>
            </a:r>
          </a:p>
          <a:p>
            <a:pPr marL="400050" indent="-400050">
              <a:buAutoNum type="romanLcParenBoth"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7707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/>
              <a:t>Tuistí</a:t>
            </a:r>
            <a:r>
              <a:rPr lang="en-IE" sz="2400" dirty="0"/>
              <a:t>:                                                     </a:t>
            </a:r>
            <a:r>
              <a:rPr lang="en-IE" sz="2400" dirty="0" err="1"/>
              <a:t>AaBb</a:t>
            </a:r>
            <a:r>
              <a:rPr lang="en-IE" sz="2400" dirty="0"/>
              <a:t>           x         </a:t>
            </a:r>
            <a:r>
              <a:rPr lang="en-IE" sz="2400" dirty="0" err="1"/>
              <a:t>aabb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 err="1"/>
              <a:t>Gaiméití</a:t>
            </a:r>
            <a:r>
              <a:rPr lang="en-IE" sz="2400" dirty="0"/>
              <a:t>:                       </a:t>
            </a:r>
            <a:r>
              <a:rPr lang="en-IE" sz="2400" b="1" dirty="0">
                <a:solidFill>
                  <a:srgbClr val="D60093"/>
                </a:solidFill>
              </a:rPr>
              <a:t>AB</a:t>
            </a:r>
            <a:r>
              <a:rPr lang="en-IE" sz="2400" dirty="0"/>
              <a:t>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b="1" dirty="0" err="1">
                <a:solidFill>
                  <a:srgbClr val="D60093"/>
                </a:solidFill>
              </a:rPr>
              <a:t>Ab</a:t>
            </a:r>
            <a:r>
              <a:rPr lang="en-IE" sz="2400" dirty="0"/>
              <a:t> 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b="1" dirty="0" err="1">
                <a:solidFill>
                  <a:srgbClr val="D60093"/>
                </a:solidFill>
              </a:rPr>
              <a:t>aB</a:t>
            </a:r>
            <a:r>
              <a:rPr lang="en-IE" sz="2400" dirty="0"/>
              <a:t>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b="1" dirty="0" err="1">
                <a:solidFill>
                  <a:srgbClr val="D60093"/>
                </a:solidFill>
              </a:rPr>
              <a:t>ab</a:t>
            </a:r>
            <a:r>
              <a:rPr lang="en-IE" sz="2400" b="1" dirty="0">
                <a:solidFill>
                  <a:srgbClr val="D60093"/>
                </a:solidFill>
              </a:rPr>
              <a:t> </a:t>
            </a:r>
            <a:r>
              <a:rPr lang="en-IE" sz="2400" dirty="0"/>
              <a:t>    x            </a:t>
            </a:r>
            <a:r>
              <a:rPr lang="en-IE" sz="2400" b="1" dirty="0" err="1">
                <a:solidFill>
                  <a:srgbClr val="D60093"/>
                </a:solidFill>
              </a:rPr>
              <a:t>ab</a:t>
            </a:r>
            <a:endParaRPr lang="en-IE" sz="2400" b="1" dirty="0">
              <a:solidFill>
                <a:srgbClr val="D60093"/>
              </a:solidFill>
            </a:endParaRPr>
          </a:p>
          <a:p>
            <a:endParaRPr lang="en-IE" sz="2400" dirty="0"/>
          </a:p>
          <a:p>
            <a:r>
              <a:rPr lang="en-IE" sz="2400" dirty="0" err="1"/>
              <a:t>Cearnóg</a:t>
            </a:r>
            <a:r>
              <a:rPr lang="en-IE" sz="2400" dirty="0"/>
              <a:t> Punnet</a:t>
            </a:r>
            <a:r>
              <a:rPr lang="ga-IE" sz="2400" dirty="0"/>
              <a:t>t</a:t>
            </a:r>
            <a:r>
              <a:rPr lang="en-IE" sz="2400" dirty="0"/>
              <a:t> F1: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35996" y="4606181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56276" y="4391238"/>
            <a:ext cx="216024" cy="562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6553"/>
              </p:ext>
            </p:extLst>
          </p:nvPr>
        </p:nvGraphicFramePr>
        <p:xfrm>
          <a:off x="2915816" y="5373216"/>
          <a:ext cx="6096000" cy="95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8832">
                <a:tc>
                  <a:txBody>
                    <a:bodyPr/>
                    <a:lstStyle/>
                    <a:p>
                      <a:r>
                        <a:rPr lang="en-IE" dirty="0"/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       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        </a:t>
                      </a:r>
                      <a:r>
                        <a:rPr lang="en-IE" dirty="0" err="1"/>
                        <a:t>Ab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aseline="0" dirty="0"/>
                        <a:t>        </a:t>
                      </a:r>
                      <a:r>
                        <a:rPr lang="en-IE" baseline="0" dirty="0" err="1"/>
                        <a:t>aB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      </a:t>
                      </a:r>
                      <a:r>
                        <a:rPr lang="en-IE" dirty="0" err="1"/>
                        <a:t>ab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b="1" dirty="0"/>
                        <a:t>      </a:t>
                      </a:r>
                      <a:r>
                        <a:rPr lang="en-IE" sz="2400" b="1" dirty="0" err="1"/>
                        <a:t>ab</a:t>
                      </a:r>
                      <a:endParaRPr lang="en-I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400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IE" sz="2400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IE" sz="2400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400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9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IE" dirty="0"/>
              <a:t>CEIST 2008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(b) </a:t>
            </a:r>
            <a:r>
              <a:rPr lang="en-IE" sz="2800" dirty="0"/>
              <a:t>Sa </a:t>
            </a:r>
            <a:r>
              <a:rPr lang="en-IE" sz="2800" dirty="0" err="1"/>
              <a:t>chuil</a:t>
            </a:r>
            <a:r>
              <a:rPr lang="en-IE" sz="2800" dirty="0"/>
              <a:t> </a:t>
            </a:r>
            <a:r>
              <a:rPr lang="en-IE" sz="2800" dirty="0" err="1"/>
              <a:t>torthaí</a:t>
            </a:r>
            <a:r>
              <a:rPr lang="en-IE" sz="2800" dirty="0"/>
              <a:t>, Drosophila, </a:t>
            </a:r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ailléil</a:t>
            </a:r>
            <a:r>
              <a:rPr lang="en-IE" sz="2800" dirty="0"/>
              <a:t> do </a:t>
            </a:r>
            <a:r>
              <a:rPr lang="en-IE" sz="2800" dirty="0" err="1"/>
              <a:t>chorp</a:t>
            </a:r>
            <a:r>
              <a:rPr lang="en-IE" sz="2800" dirty="0"/>
              <a:t> </a:t>
            </a:r>
            <a:r>
              <a:rPr lang="en-IE" sz="2800" dirty="0" err="1"/>
              <a:t>liath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FF0000"/>
                </a:solidFill>
              </a:rPr>
              <a:t>(L) </a:t>
            </a:r>
            <a:r>
              <a:rPr lang="en-IE" sz="2800" dirty="0" err="1"/>
              <a:t>ceannasach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an </a:t>
            </a:r>
            <a:r>
              <a:rPr lang="en-IE" sz="2800" dirty="0" err="1"/>
              <a:t>ailléil</a:t>
            </a:r>
            <a:r>
              <a:rPr lang="en-IE" sz="2800" dirty="0"/>
              <a:t> do </a:t>
            </a:r>
            <a:r>
              <a:rPr lang="en-IE" sz="2800" dirty="0" err="1"/>
              <a:t>chorp</a:t>
            </a:r>
            <a:r>
              <a:rPr lang="en-IE" sz="2800" dirty="0"/>
              <a:t> </a:t>
            </a:r>
            <a:r>
              <a:rPr lang="en-IE" sz="2800" dirty="0" err="1"/>
              <a:t>éabainn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FF0000"/>
                </a:solidFill>
              </a:rPr>
              <a:t>(l) </a:t>
            </a:r>
            <a:r>
              <a:rPr lang="en-IE" sz="2800" dirty="0"/>
              <a:t>&amp; </a:t>
            </a:r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ailléil</a:t>
            </a:r>
            <a:r>
              <a:rPr lang="en-IE" sz="2800" dirty="0"/>
              <a:t> do </a:t>
            </a:r>
            <a:r>
              <a:rPr lang="en-IE" sz="2800" dirty="0" err="1"/>
              <a:t>sciatháin</a:t>
            </a:r>
            <a:r>
              <a:rPr lang="en-IE" sz="2800" dirty="0"/>
              <a:t> </a:t>
            </a:r>
            <a:r>
              <a:rPr lang="en-IE" sz="2800" dirty="0" err="1"/>
              <a:t>fhada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FF0000"/>
                </a:solidFill>
              </a:rPr>
              <a:t>(F)</a:t>
            </a:r>
            <a:r>
              <a:rPr lang="en-IE" sz="2800" dirty="0"/>
              <a:t> </a:t>
            </a:r>
            <a:r>
              <a:rPr lang="en-IE" sz="2800" dirty="0" err="1"/>
              <a:t>ceannasach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an </a:t>
            </a:r>
            <a:r>
              <a:rPr lang="en-IE" sz="2800" dirty="0" err="1"/>
              <a:t>ailléil</a:t>
            </a:r>
            <a:r>
              <a:rPr lang="en-IE" sz="2800" dirty="0"/>
              <a:t> do </a:t>
            </a:r>
            <a:r>
              <a:rPr lang="en-IE" sz="2800" dirty="0" err="1"/>
              <a:t>sciatháin</a:t>
            </a:r>
            <a:r>
              <a:rPr lang="en-IE" sz="2800" dirty="0"/>
              <a:t> </a:t>
            </a:r>
            <a:r>
              <a:rPr lang="en-IE" sz="2800" dirty="0" err="1"/>
              <a:t>iarmharacha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FF0000"/>
                </a:solidFill>
              </a:rPr>
              <a:t>(f)</a:t>
            </a:r>
            <a:r>
              <a:rPr lang="ga-IE" sz="2800" dirty="0"/>
              <a:t>.</a:t>
            </a:r>
            <a:endParaRPr lang="en-IE" sz="2800" dirty="0"/>
          </a:p>
          <a:p>
            <a:pPr marL="0" indent="0">
              <a:buNone/>
            </a:pPr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dá</a:t>
            </a:r>
            <a:r>
              <a:rPr lang="en-IE" sz="2800" dirty="0"/>
              <a:t> </a:t>
            </a:r>
            <a:r>
              <a:rPr lang="en-IE" sz="2800" dirty="0" err="1"/>
              <a:t>phéire</a:t>
            </a:r>
            <a:r>
              <a:rPr lang="en-IE" sz="2800" dirty="0"/>
              <a:t> </a:t>
            </a:r>
            <a:r>
              <a:rPr lang="en-IE" sz="2800" dirty="0" err="1"/>
              <a:t>ailléilí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>
                <a:solidFill>
                  <a:srgbClr val="00B050"/>
                </a:solidFill>
              </a:rPr>
              <a:t>phéirí</a:t>
            </a:r>
            <a:r>
              <a:rPr lang="en-IE" sz="2800" dirty="0">
                <a:solidFill>
                  <a:srgbClr val="00B050"/>
                </a:solidFill>
              </a:rPr>
              <a:t> </a:t>
            </a:r>
            <a:r>
              <a:rPr lang="en-IE" sz="2800" dirty="0" err="1">
                <a:solidFill>
                  <a:srgbClr val="00B050"/>
                </a:solidFill>
              </a:rPr>
              <a:t>éagsúla</a:t>
            </a:r>
            <a:r>
              <a:rPr lang="en-IE" sz="2800" dirty="0">
                <a:solidFill>
                  <a:srgbClr val="00B050"/>
                </a:solidFill>
              </a:rPr>
              <a:t> </a:t>
            </a:r>
            <a:r>
              <a:rPr lang="en-IE" sz="2800" dirty="0" err="1">
                <a:solidFill>
                  <a:srgbClr val="00B050"/>
                </a:solidFill>
              </a:rPr>
              <a:t>crómasóm</a:t>
            </a:r>
            <a:r>
              <a:rPr lang="en-IE" sz="28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IE" b="1" dirty="0"/>
              <a:t>(</a:t>
            </a:r>
            <a:r>
              <a:rPr lang="en-IE" b="1" dirty="0" err="1"/>
              <a:t>i</a:t>
            </a:r>
            <a:r>
              <a:rPr lang="en-IE" dirty="0"/>
              <a:t>) </a:t>
            </a:r>
            <a:r>
              <a:rPr lang="en-IE" dirty="0" err="1"/>
              <a:t>Déan</a:t>
            </a:r>
            <a:r>
              <a:rPr lang="en-IE" dirty="0"/>
              <a:t> </a:t>
            </a:r>
            <a:r>
              <a:rPr lang="en-IE" dirty="0" err="1"/>
              <a:t>amach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géinitíopaí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feinitíopaí</a:t>
            </a:r>
            <a:r>
              <a:rPr lang="en-IE" dirty="0"/>
              <a:t> is </a:t>
            </a:r>
            <a:r>
              <a:rPr lang="en-IE" dirty="0" err="1"/>
              <a:t>féidir</a:t>
            </a:r>
            <a:r>
              <a:rPr lang="en-IE" dirty="0"/>
              <a:t> a </a:t>
            </a:r>
            <a:r>
              <a:rPr lang="en-IE" dirty="0" err="1"/>
              <a:t>bheith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sliocht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crosála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a </a:t>
            </a:r>
            <a:r>
              <a:rPr lang="en-IE" dirty="0" err="1"/>
              <a:t>leanas</a:t>
            </a:r>
            <a:r>
              <a:rPr lang="en-IE" dirty="0"/>
              <a:t>: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sz="2400" dirty="0" err="1">
                <a:solidFill>
                  <a:srgbClr val="D60093"/>
                </a:solidFill>
              </a:rPr>
              <a:t>corp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liath</a:t>
            </a:r>
            <a:r>
              <a:rPr lang="en-IE" sz="2400" dirty="0">
                <a:solidFill>
                  <a:srgbClr val="D60093"/>
                </a:solidFill>
              </a:rPr>
              <a:t>, </a:t>
            </a:r>
            <a:r>
              <a:rPr lang="en-IE" sz="2400" dirty="0" err="1">
                <a:solidFill>
                  <a:srgbClr val="D60093"/>
                </a:solidFill>
              </a:rPr>
              <a:t>sciatháin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fhada</a:t>
            </a:r>
            <a:r>
              <a:rPr lang="en-IE" sz="2400" dirty="0">
                <a:solidFill>
                  <a:srgbClr val="D60093"/>
                </a:solidFill>
              </a:rPr>
              <a:t> (</a:t>
            </a:r>
            <a:r>
              <a:rPr lang="en-IE" sz="2400" dirty="0" err="1">
                <a:solidFill>
                  <a:srgbClr val="D60093"/>
                </a:solidFill>
              </a:rPr>
              <a:t>heitrisigeach</a:t>
            </a:r>
            <a:r>
              <a:rPr lang="en-IE" sz="2400" dirty="0">
                <a:solidFill>
                  <a:srgbClr val="D60093"/>
                </a:solidFill>
              </a:rPr>
              <a:t> do </a:t>
            </a:r>
            <a:r>
              <a:rPr lang="en-IE" sz="2400" dirty="0" err="1">
                <a:solidFill>
                  <a:srgbClr val="D60093"/>
                </a:solidFill>
              </a:rPr>
              <a:t>gach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ceann</a:t>
            </a:r>
            <a:r>
              <a:rPr lang="en-IE" sz="2400" dirty="0">
                <a:solidFill>
                  <a:srgbClr val="D60093"/>
                </a:solidFill>
              </a:rPr>
              <a:t>) </a:t>
            </a:r>
            <a:r>
              <a:rPr lang="en-IE" sz="2400" b="1" dirty="0">
                <a:solidFill>
                  <a:srgbClr val="D60093"/>
                </a:solidFill>
              </a:rPr>
              <a:t>X                   	</a:t>
            </a:r>
            <a:r>
              <a:rPr lang="en-IE" sz="2400" dirty="0" err="1">
                <a:solidFill>
                  <a:srgbClr val="D60093"/>
                </a:solidFill>
              </a:rPr>
              <a:t>corp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éabainn</a:t>
            </a:r>
            <a:r>
              <a:rPr lang="en-IE" sz="2400" dirty="0">
                <a:solidFill>
                  <a:srgbClr val="D60093"/>
                </a:solidFill>
              </a:rPr>
              <a:t>, </a:t>
            </a:r>
            <a:r>
              <a:rPr lang="en-IE" sz="2400" dirty="0" err="1">
                <a:solidFill>
                  <a:srgbClr val="D60093"/>
                </a:solidFill>
              </a:rPr>
              <a:t>sciatháin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iarmharacha</a:t>
            </a:r>
            <a:r>
              <a:rPr lang="en-IE" sz="2400" dirty="0">
                <a:solidFill>
                  <a:srgbClr val="D60093"/>
                </a:solidFill>
              </a:rPr>
              <a:t>.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502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IE" dirty="0"/>
              <a:t>FREAGRA: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53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179512" y="620688"/>
            <a:ext cx="856895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        </a:t>
            </a:r>
            <a:r>
              <a:rPr lang="en-IE" sz="3200" dirty="0" err="1"/>
              <a:t>Tuistí</a:t>
            </a:r>
            <a:r>
              <a:rPr lang="en-IE" sz="3200" dirty="0"/>
              <a:t>:                 </a:t>
            </a:r>
            <a:r>
              <a:rPr lang="en-IE" sz="3200" dirty="0" err="1"/>
              <a:t>LlFf</a:t>
            </a:r>
            <a:r>
              <a:rPr lang="en-IE" sz="3200" dirty="0"/>
              <a:t>         x        </a:t>
            </a:r>
            <a:r>
              <a:rPr lang="en-IE" sz="3200" dirty="0" err="1"/>
              <a:t>llff</a:t>
            </a:r>
            <a:endParaRPr lang="en-IE" sz="3200" dirty="0"/>
          </a:p>
          <a:p>
            <a:endParaRPr lang="en-IE" sz="3200" dirty="0"/>
          </a:p>
          <a:p>
            <a:r>
              <a:rPr lang="en-IE" sz="3200" dirty="0" err="1"/>
              <a:t>Gaiméití</a:t>
            </a:r>
            <a:r>
              <a:rPr lang="en-IE" sz="3200" dirty="0"/>
              <a:t>:    LF </a:t>
            </a:r>
            <a:r>
              <a:rPr lang="en-IE" sz="3200" dirty="0" err="1"/>
              <a:t>nó</a:t>
            </a:r>
            <a:r>
              <a:rPr lang="en-IE" sz="3200" dirty="0"/>
              <a:t> Lf </a:t>
            </a:r>
            <a:r>
              <a:rPr lang="en-IE" sz="3200" dirty="0" err="1"/>
              <a:t>nó</a:t>
            </a:r>
            <a:r>
              <a:rPr lang="en-IE" sz="3200" dirty="0"/>
              <a:t> </a:t>
            </a:r>
            <a:r>
              <a:rPr lang="en-IE" sz="3200" dirty="0" err="1"/>
              <a:t>lF</a:t>
            </a:r>
            <a:r>
              <a:rPr lang="en-IE" sz="3200" dirty="0"/>
              <a:t> </a:t>
            </a:r>
            <a:r>
              <a:rPr lang="en-IE" sz="3200" dirty="0" err="1"/>
              <a:t>nó</a:t>
            </a:r>
            <a:r>
              <a:rPr lang="en-IE" sz="3200" dirty="0"/>
              <a:t> lf     X     lf</a:t>
            </a:r>
          </a:p>
          <a:p>
            <a:endParaRPr lang="en-IE" sz="3200" dirty="0"/>
          </a:p>
          <a:p>
            <a:r>
              <a:rPr lang="en-IE" sz="3200" dirty="0"/>
              <a:t>F1:         </a:t>
            </a:r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r>
              <a:rPr lang="en-IE" sz="3200" dirty="0" err="1"/>
              <a:t>Géinitíopa</a:t>
            </a:r>
            <a:r>
              <a:rPr lang="en-IE" sz="3200" dirty="0"/>
              <a:t>:      </a:t>
            </a:r>
            <a:r>
              <a:rPr lang="en-IE" sz="3200" dirty="0" err="1"/>
              <a:t>LlFf</a:t>
            </a:r>
            <a:r>
              <a:rPr lang="en-IE" sz="3200" dirty="0"/>
              <a:t>, </a:t>
            </a:r>
            <a:r>
              <a:rPr lang="en-IE" sz="3200" dirty="0" err="1"/>
              <a:t>Llff</a:t>
            </a:r>
            <a:r>
              <a:rPr lang="en-IE" sz="3200" dirty="0"/>
              <a:t>, </a:t>
            </a:r>
            <a:r>
              <a:rPr lang="en-IE" sz="3200" dirty="0" err="1"/>
              <a:t>llFf</a:t>
            </a:r>
            <a:r>
              <a:rPr lang="en-IE" sz="3200" dirty="0"/>
              <a:t> </a:t>
            </a:r>
            <a:r>
              <a:rPr lang="en-IE" sz="3200" dirty="0" err="1"/>
              <a:t>nó</a:t>
            </a:r>
            <a:r>
              <a:rPr lang="en-IE" sz="3200" dirty="0"/>
              <a:t> </a:t>
            </a:r>
            <a:r>
              <a:rPr lang="en-IE" sz="3200" dirty="0" err="1"/>
              <a:t>llff</a:t>
            </a:r>
            <a:endParaRPr lang="en-IE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11760" y="1700808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91880" y="1700808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59932" y="1700808"/>
            <a:ext cx="2520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85946" y="1700808"/>
            <a:ext cx="91810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56176" y="1772816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13914"/>
              </p:ext>
            </p:extLst>
          </p:nvPr>
        </p:nvGraphicFramePr>
        <p:xfrm>
          <a:off x="1763688" y="3220879"/>
          <a:ext cx="60960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2"/>
                          </a:solidFill>
                        </a:rPr>
                        <a:t>    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2"/>
                          </a:solidFill>
                        </a:rPr>
                        <a:t>     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2"/>
                          </a:solidFill>
                        </a:rPr>
                        <a:t>     </a:t>
                      </a:r>
                      <a:r>
                        <a:rPr lang="en-IE" sz="2800" dirty="0" err="1">
                          <a:solidFill>
                            <a:schemeClr val="bg2"/>
                          </a:solidFill>
                        </a:rPr>
                        <a:t>lF</a:t>
                      </a:r>
                      <a:endParaRPr lang="en-IE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2"/>
                          </a:solidFill>
                        </a:rPr>
                        <a:t>     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sz="2800" b="1" dirty="0"/>
                        <a:t>     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IE" sz="2800" dirty="0" err="1">
                          <a:solidFill>
                            <a:srgbClr val="FF0000"/>
                          </a:solidFill>
                        </a:rPr>
                        <a:t>LlFf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800" dirty="0" err="1">
                          <a:solidFill>
                            <a:srgbClr val="FF0000"/>
                          </a:solidFill>
                        </a:rPr>
                        <a:t>Llff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800" dirty="0" err="1">
                          <a:solidFill>
                            <a:srgbClr val="FF0000"/>
                          </a:solidFill>
                        </a:rPr>
                        <a:t>llFf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800" dirty="0" err="1">
                          <a:solidFill>
                            <a:srgbClr val="FF0000"/>
                          </a:solidFill>
                        </a:rPr>
                        <a:t>llff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dirty="0"/>
                        <a:t>F</a:t>
                      </a:r>
                      <a:r>
                        <a:rPr lang="ga-IE" dirty="0"/>
                        <a:t>e</a:t>
                      </a:r>
                      <a:r>
                        <a:rPr lang="en-IE" dirty="0" err="1"/>
                        <a:t>initíopa</a:t>
                      </a:r>
                      <a:r>
                        <a:rPr lang="en-I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4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83" y="806959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200" b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3200" b="1" dirty="0" err="1">
                <a:solidFill>
                  <a:srgbClr val="FF0000"/>
                </a:solidFill>
                <a:latin typeface="Comic Sans MS"/>
                <a:cs typeface="Comic Sans MS"/>
              </a:rPr>
              <a:t>rd</a:t>
            </a:r>
            <a:r>
              <a:rPr lang="ga-IE" sz="3200" b="1" dirty="0">
                <a:solidFill>
                  <a:srgbClr val="FF0000"/>
                </a:solidFill>
                <a:latin typeface="Comic Sans MS"/>
                <a:cs typeface="Comic Sans MS"/>
              </a:rPr>
              <a:t>l.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 (Cros.4) </a:t>
            </a:r>
            <a:r>
              <a:rPr lang="en-US" sz="3200" b="1" dirty="0" err="1">
                <a:solidFill>
                  <a:srgbClr val="FF0000"/>
                </a:solidFill>
                <a:latin typeface="Comic Sans MS"/>
                <a:cs typeface="Comic Sans MS"/>
              </a:rPr>
              <a:t>Nascáil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 (linkage)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67" y="1556792"/>
            <a:ext cx="89582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géinte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bhíonn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suite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gcrómasóm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céanna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(&amp; mar sin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cuirtear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aghaidh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le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chéile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iad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Ní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s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rath</a:t>
            </a:r>
            <a:r>
              <a:rPr lang="ga-IE" sz="3200" b="1" dirty="0" err="1">
                <a:latin typeface="Calibri" pitchFamily="34" charset="0"/>
                <a:cs typeface="Calibri" pitchFamily="34" charset="0"/>
              </a:rPr>
              <a:t>aío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go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neamhspleách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Ní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bhíonn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aon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athchuingreach</a:t>
            </a:r>
            <a:r>
              <a:rPr lang="ga-IE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ann.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90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2041786" y="1143000"/>
            <a:ext cx="244213" cy="4446240"/>
            <a:chOff x="2133600" y="1143000"/>
            <a:chExt cx="152400" cy="2514600"/>
          </a:xfrm>
        </p:grpSpPr>
        <p:sp>
          <p:nvSpPr>
            <p:cNvPr id="2" name="Can 1"/>
            <p:cNvSpPr/>
            <p:nvPr/>
          </p:nvSpPr>
          <p:spPr>
            <a:xfrm>
              <a:off x="2133600" y="1143000"/>
              <a:ext cx="152400" cy="25146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1524000"/>
              <a:ext cx="152400" cy="1588"/>
            </a:xfrm>
            <a:prstGeom prst="line">
              <a:avLst/>
            </a:prstGeom>
            <a:ln w="1047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133600" y="1828800"/>
              <a:ext cx="1524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33600" y="2286000"/>
              <a:ext cx="1524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33600" y="2514600"/>
              <a:ext cx="152400" cy="1588"/>
            </a:xfrm>
            <a:prstGeom prst="line">
              <a:avLst/>
            </a:prstGeom>
            <a:ln w="1047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2743200"/>
              <a:ext cx="152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3200400"/>
              <a:ext cx="152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352800"/>
              <a:ext cx="1524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1"/>
          <p:cNvGrpSpPr/>
          <p:nvPr/>
        </p:nvGrpSpPr>
        <p:grpSpPr>
          <a:xfrm>
            <a:off x="2483768" y="1143000"/>
            <a:ext cx="274319" cy="4446240"/>
            <a:chOff x="2133600" y="1143000"/>
            <a:chExt cx="152400" cy="2514600"/>
          </a:xfrm>
        </p:grpSpPr>
        <p:sp>
          <p:nvSpPr>
            <p:cNvPr id="13" name="Can 12"/>
            <p:cNvSpPr/>
            <p:nvPr/>
          </p:nvSpPr>
          <p:spPr>
            <a:xfrm>
              <a:off x="2133600" y="1143000"/>
              <a:ext cx="152400" cy="25146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33600" y="1524000"/>
              <a:ext cx="152400" cy="1588"/>
            </a:xfrm>
            <a:prstGeom prst="line">
              <a:avLst/>
            </a:prstGeom>
            <a:ln w="1047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1828800"/>
              <a:ext cx="1524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2286000"/>
              <a:ext cx="1524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2514600"/>
              <a:ext cx="152400" cy="1588"/>
            </a:xfrm>
            <a:prstGeom prst="line">
              <a:avLst/>
            </a:prstGeom>
            <a:ln w="1047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2743200"/>
              <a:ext cx="152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3200400"/>
              <a:ext cx="152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0" y="3352800"/>
              <a:ext cx="1524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677584" y="15226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7785" y="1550075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80" y="3119735"/>
            <a:ext cx="52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9328" y="311973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173233" y="737831"/>
            <a:ext cx="546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Tá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géin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nasctha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le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géin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</a:p>
          <a:p>
            <a:endParaRPr lang="en-US" sz="3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Tá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géin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nasctha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le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géin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endParaRPr lang="en-US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46399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Comic Sans MS"/>
                <a:cs typeface="Comic Sans MS"/>
              </a:rPr>
              <a:t>Tuistí</a:t>
            </a:r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:   </a:t>
            </a:r>
            <a:r>
              <a:rPr lang="ga-IE" sz="2800" dirty="0">
                <a:latin typeface="Comic Sans MS"/>
                <a:cs typeface="Comic Sans MS"/>
              </a:rPr>
              <a:t>sciathán fada</a:t>
            </a:r>
            <a:r>
              <a:rPr lang="en-US" sz="2800" dirty="0">
                <a:latin typeface="Comic Sans MS"/>
                <a:cs typeface="Comic Sans MS"/>
              </a:rPr>
              <a:t>	 x	</a:t>
            </a:r>
            <a:r>
              <a:rPr lang="ga-IE" sz="2800" dirty="0">
                <a:latin typeface="Comic Sans MS"/>
                <a:cs typeface="Comic Sans MS"/>
              </a:rPr>
              <a:t>sciathán gearr</a:t>
            </a:r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	    </a:t>
            </a:r>
            <a:r>
              <a:rPr lang="ga-IE" sz="2800" dirty="0">
                <a:latin typeface="Comic Sans MS"/>
                <a:cs typeface="Comic Sans MS"/>
              </a:rPr>
              <a:t>corp liath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ga-IE" sz="2800" dirty="0">
                <a:latin typeface="Comic Sans MS"/>
                <a:cs typeface="Comic Sans MS"/>
              </a:rPr>
              <a:t>corp dubh</a:t>
            </a:r>
            <a:endParaRPr lang="en-US" sz="2800" dirty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F</a:t>
            </a:r>
            <a:r>
              <a:rPr lang="en-US" sz="2800" baseline="-25000" dirty="0">
                <a:solidFill>
                  <a:srgbClr val="00B050"/>
                </a:solidFill>
                <a:latin typeface="Comic Sans MS"/>
                <a:cs typeface="Comic Sans MS"/>
              </a:rPr>
              <a:t>1</a:t>
            </a:r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:</a:t>
            </a:r>
            <a:r>
              <a:rPr lang="en-US" sz="2800" dirty="0">
                <a:latin typeface="Comic Sans MS"/>
                <a:cs typeface="Comic Sans MS"/>
              </a:rPr>
              <a:t>			  </a:t>
            </a:r>
            <a:r>
              <a:rPr lang="ga-IE" sz="2800" dirty="0">
                <a:latin typeface="Comic Sans MS"/>
                <a:cs typeface="Comic Sans MS"/>
              </a:rPr>
              <a:t>sciathán fada</a:t>
            </a:r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			   </a:t>
            </a:r>
            <a:r>
              <a:rPr lang="ga-IE" sz="2800" dirty="0">
                <a:latin typeface="Comic Sans MS"/>
                <a:cs typeface="Comic Sans MS"/>
              </a:rPr>
              <a:t>corp liath</a:t>
            </a:r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								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				  </a:t>
            </a:r>
            <a:r>
              <a:rPr lang="en-US" sz="2800" b="1" dirty="0" err="1">
                <a:solidFill>
                  <a:srgbClr val="FF0000"/>
                </a:solidFill>
                <a:latin typeface="Comic Sans MS"/>
                <a:cs typeface="Comic Sans MS"/>
              </a:rPr>
              <a:t>Idirpórú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 (interbreed)	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</a:p>
          <a:p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F</a:t>
            </a:r>
            <a:r>
              <a:rPr lang="en-US" sz="2800" baseline="-25000" dirty="0">
                <a:solidFill>
                  <a:srgbClr val="00B050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:		</a:t>
            </a:r>
            <a:r>
              <a:rPr lang="ga-IE" sz="2800" dirty="0">
                <a:latin typeface="Comic Sans MS"/>
                <a:cs typeface="Comic Sans MS"/>
              </a:rPr>
              <a:t>sciathán fada</a:t>
            </a:r>
            <a:r>
              <a:rPr lang="en-US" sz="2800" dirty="0">
                <a:latin typeface="Comic Sans MS"/>
                <a:cs typeface="Comic Sans MS"/>
              </a:rPr>
              <a:t>	 +	</a:t>
            </a:r>
            <a:r>
              <a:rPr lang="ga-IE" sz="2800" dirty="0">
                <a:latin typeface="Comic Sans MS"/>
                <a:cs typeface="Comic Sans MS"/>
              </a:rPr>
              <a:t> sciathán gearr</a:t>
            </a:r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ga-IE" sz="2800" dirty="0">
                <a:latin typeface="Comic Sans MS"/>
                <a:cs typeface="Comic Sans MS"/>
              </a:rPr>
              <a:t> corp liath </a:t>
            </a:r>
            <a:r>
              <a:rPr lang="en-US" sz="2800" dirty="0">
                <a:latin typeface="Comic Sans MS"/>
                <a:cs typeface="Comic Sans MS"/>
              </a:rPr>
              <a:t>		 </a:t>
            </a:r>
            <a:r>
              <a:rPr lang="ga-IE" sz="2800" dirty="0">
                <a:latin typeface="Comic Sans MS"/>
                <a:cs typeface="Comic Sans MS"/>
              </a:rPr>
              <a:t>         corp dubh</a:t>
            </a:r>
            <a:endParaRPr lang="en-US" sz="2800" dirty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Comic Sans MS"/>
                <a:cs typeface="Comic Sans MS"/>
              </a:rPr>
              <a:t>Cóimheas</a:t>
            </a:r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:       </a:t>
            </a:r>
            <a:r>
              <a:rPr lang="en-US" sz="2800" b="1" dirty="0">
                <a:solidFill>
                  <a:srgbClr val="D60093"/>
                </a:solidFill>
                <a:latin typeface="Comic Sans MS"/>
                <a:cs typeface="Comic Sans MS"/>
              </a:rPr>
              <a:t>3	: 1       </a:t>
            </a:r>
            <a:r>
              <a:rPr lang="en-US" sz="2800" b="1" dirty="0" err="1">
                <a:solidFill>
                  <a:srgbClr val="0070C0"/>
                </a:solidFill>
                <a:latin typeface="Comic Sans MS"/>
                <a:cs typeface="Comic Sans MS"/>
              </a:rPr>
              <a:t>Sliocht</a:t>
            </a:r>
            <a:r>
              <a:rPr lang="en-US" sz="2800" b="1" dirty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mic Sans MS"/>
                <a:cs typeface="Comic Sans MS"/>
              </a:rPr>
              <a:t>cosúil</a:t>
            </a:r>
            <a:r>
              <a:rPr lang="en-US" sz="2800" b="1" dirty="0">
                <a:solidFill>
                  <a:srgbClr val="0070C0"/>
                </a:solidFill>
                <a:latin typeface="Comic Sans MS"/>
                <a:cs typeface="Comic Sans MS"/>
              </a:rPr>
              <a:t> le </a:t>
            </a:r>
            <a:r>
              <a:rPr lang="en-US" sz="2800" b="1" dirty="0" err="1">
                <a:solidFill>
                  <a:srgbClr val="0070C0"/>
                </a:solidFill>
                <a:latin typeface="Comic Sans MS"/>
                <a:cs typeface="Comic Sans MS"/>
              </a:rPr>
              <a:t>tuistí</a:t>
            </a:r>
            <a:endParaRPr lang="en-US" sz="2800" b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695700" y="17145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697288" y="3542506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027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57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Is </a:t>
            </a:r>
            <a:r>
              <a:rPr lang="en-IE" sz="2400" dirty="0" err="1">
                <a:solidFill>
                  <a:srgbClr val="FF0000"/>
                </a:solidFill>
              </a:rPr>
              <a:t>féidir</a:t>
            </a:r>
            <a:r>
              <a:rPr lang="en-IE" sz="2400" dirty="0">
                <a:solidFill>
                  <a:srgbClr val="FF0000"/>
                </a:solidFill>
              </a:rPr>
              <a:t> é </a:t>
            </a:r>
            <a:r>
              <a:rPr lang="en-IE" sz="2400" dirty="0" err="1">
                <a:solidFill>
                  <a:srgbClr val="FF0000"/>
                </a:solidFill>
              </a:rPr>
              <a:t>seo</a:t>
            </a:r>
            <a:r>
              <a:rPr lang="en-IE" sz="2400" dirty="0">
                <a:solidFill>
                  <a:srgbClr val="FF0000"/>
                </a:solidFill>
              </a:rPr>
              <a:t> a </a:t>
            </a:r>
            <a:r>
              <a:rPr lang="en-IE" sz="2400" dirty="0" err="1">
                <a:solidFill>
                  <a:srgbClr val="FF0000"/>
                </a:solidFill>
              </a:rPr>
              <a:t>léiriú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trí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fhéachaint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ar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dhá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chrosáil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idir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tuistí</a:t>
            </a:r>
            <a:r>
              <a:rPr lang="en-IE" sz="2400" dirty="0">
                <a:solidFill>
                  <a:srgbClr val="FF0000"/>
                </a:solidFill>
              </a:rPr>
              <a:t> le </a:t>
            </a:r>
            <a:r>
              <a:rPr lang="en-IE" sz="2400" dirty="0" err="1">
                <a:solidFill>
                  <a:srgbClr val="FF0000"/>
                </a:solidFill>
              </a:rPr>
              <a:t>géinitíopaí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cosúla</a:t>
            </a:r>
            <a:r>
              <a:rPr lang="en-IE" sz="2400" dirty="0">
                <a:solidFill>
                  <a:srgbClr val="FF0000"/>
                </a:solidFill>
              </a:rPr>
              <a:t> ach </a:t>
            </a:r>
            <a:r>
              <a:rPr lang="en-IE" sz="2400" dirty="0" err="1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gcás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amháin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ní</a:t>
            </a:r>
            <a:r>
              <a:rPr lang="ga-IE" sz="2400" dirty="0">
                <a:solidFill>
                  <a:srgbClr val="FF0000"/>
                </a:solidFill>
              </a:rPr>
              <a:t>l </a:t>
            </a:r>
            <a:r>
              <a:rPr lang="en-IE" sz="2400" dirty="0" err="1">
                <a:solidFill>
                  <a:srgbClr val="FF0000"/>
                </a:solidFill>
              </a:rPr>
              <a:t>na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géinte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nasc</a:t>
            </a:r>
            <a:r>
              <a:rPr lang="ga-IE" sz="2400" dirty="0" err="1">
                <a:solidFill>
                  <a:srgbClr val="FF0000"/>
                </a:solidFill>
              </a:rPr>
              <a:t>tha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agus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sa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chás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eile</a:t>
            </a:r>
            <a:r>
              <a:rPr lang="ga-IE" sz="2400" dirty="0">
                <a:solidFill>
                  <a:srgbClr val="FF0000"/>
                </a:solidFill>
              </a:rPr>
              <a:t>,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ga-IE" sz="2400" dirty="0">
                <a:solidFill>
                  <a:srgbClr val="FF0000"/>
                </a:solidFill>
              </a:rPr>
              <a:t>tá</a:t>
            </a:r>
            <a:r>
              <a:rPr lang="en-IE" sz="2400" dirty="0">
                <a:solidFill>
                  <a:srgbClr val="FF0000"/>
                </a:solidFill>
              </a:rPr>
              <a:t>.</a:t>
            </a:r>
          </a:p>
          <a:p>
            <a:r>
              <a:rPr lang="en-IE" dirty="0"/>
              <a:t> </a:t>
            </a:r>
          </a:p>
          <a:p>
            <a:r>
              <a:rPr lang="en-IE" sz="2400" b="1" u="sng" dirty="0" err="1">
                <a:solidFill>
                  <a:srgbClr val="00B050"/>
                </a:solidFill>
              </a:rPr>
              <a:t>Crosáil</a:t>
            </a:r>
            <a:r>
              <a:rPr lang="ga-IE" sz="2400" b="1" u="sng" dirty="0">
                <a:solidFill>
                  <a:srgbClr val="00B050"/>
                </a:solidFill>
              </a:rPr>
              <a:t> </a:t>
            </a:r>
            <a:r>
              <a:rPr lang="en-IE" sz="2400" b="1" u="sng" dirty="0">
                <a:solidFill>
                  <a:srgbClr val="00B050"/>
                </a:solidFill>
              </a:rPr>
              <a:t>1</a:t>
            </a:r>
            <a:r>
              <a:rPr lang="en-IE" sz="2400" b="1" dirty="0">
                <a:solidFill>
                  <a:srgbClr val="00B050"/>
                </a:solidFill>
              </a:rPr>
              <a:t> (</a:t>
            </a:r>
            <a:r>
              <a:rPr lang="en-IE" sz="2400" b="1" dirty="0" err="1">
                <a:solidFill>
                  <a:srgbClr val="00B050"/>
                </a:solidFill>
              </a:rPr>
              <a:t>Géinte</a:t>
            </a:r>
            <a:r>
              <a:rPr lang="en-IE" sz="2400" b="1" dirty="0">
                <a:solidFill>
                  <a:srgbClr val="00B050"/>
                </a:solidFill>
              </a:rPr>
              <a:t> GAN </a:t>
            </a:r>
            <a:r>
              <a:rPr lang="en-IE" sz="2400" b="1" dirty="0" err="1">
                <a:solidFill>
                  <a:srgbClr val="00B050"/>
                </a:solidFill>
              </a:rPr>
              <a:t>nascáil</a:t>
            </a:r>
            <a:r>
              <a:rPr lang="en-IE" sz="2400" b="1" dirty="0">
                <a:solidFill>
                  <a:srgbClr val="00B050"/>
                </a:solidFill>
              </a:rPr>
              <a:t>):</a:t>
            </a:r>
            <a:r>
              <a:rPr lang="en-IE" sz="2400" dirty="0">
                <a:solidFill>
                  <a:srgbClr val="00B050"/>
                </a:solidFill>
              </a:rPr>
              <a:t>  </a:t>
            </a:r>
            <a:r>
              <a:rPr lang="en-IE" dirty="0" err="1"/>
              <a:t>Crosáil</a:t>
            </a:r>
            <a:r>
              <a:rPr lang="en-IE" dirty="0"/>
              <a:t> </a:t>
            </a:r>
            <a:r>
              <a:rPr lang="en-IE" dirty="0" err="1"/>
              <a:t>idir</a:t>
            </a:r>
            <a:r>
              <a:rPr lang="en-IE" dirty="0"/>
              <a:t> t</a:t>
            </a:r>
            <a:r>
              <a:rPr lang="ga-IE" dirty="0"/>
              <a:t>u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heitrisigeach</a:t>
            </a:r>
            <a:r>
              <a:rPr lang="en-IE" dirty="0"/>
              <a:t> do </a:t>
            </a:r>
            <a:r>
              <a:rPr lang="en-IE" dirty="0" err="1"/>
              <a:t>shíolta</a:t>
            </a:r>
            <a:r>
              <a:rPr lang="en-IE" dirty="0"/>
              <a:t> </a:t>
            </a:r>
            <a:r>
              <a:rPr lang="en-IE" dirty="0" err="1"/>
              <a:t>buí</a:t>
            </a:r>
            <a:r>
              <a:rPr lang="en-IE" dirty="0"/>
              <a:t>, </a:t>
            </a:r>
            <a:r>
              <a:rPr lang="en-IE" dirty="0" err="1"/>
              <a:t>mín</a:t>
            </a:r>
            <a:r>
              <a:rPr lang="ga-IE" dirty="0"/>
              <a:t>e</a:t>
            </a:r>
            <a:r>
              <a:rPr lang="en-IE" dirty="0"/>
              <a:t> &amp; </a:t>
            </a:r>
            <a:r>
              <a:rPr lang="en-IE" dirty="0" err="1"/>
              <a:t>tuiste</a:t>
            </a:r>
            <a:r>
              <a:rPr lang="en-IE" dirty="0"/>
              <a:t> </a:t>
            </a:r>
            <a:r>
              <a:rPr lang="en-IE" dirty="0" err="1"/>
              <a:t>homaisigeach</a:t>
            </a:r>
            <a:r>
              <a:rPr lang="en-IE" dirty="0"/>
              <a:t> do </a:t>
            </a:r>
            <a:r>
              <a:rPr lang="en-IE" dirty="0" err="1"/>
              <a:t>shíolta</a:t>
            </a:r>
            <a:r>
              <a:rPr lang="en-IE" dirty="0"/>
              <a:t> </a:t>
            </a:r>
            <a:r>
              <a:rPr lang="en-IE" dirty="0" err="1"/>
              <a:t>glas</a:t>
            </a:r>
            <a:r>
              <a:rPr lang="ga-IE" dirty="0"/>
              <a:t>a</a:t>
            </a:r>
            <a:r>
              <a:rPr lang="en-IE" dirty="0"/>
              <a:t>, </a:t>
            </a:r>
            <a:r>
              <a:rPr lang="en-IE" dirty="0" err="1"/>
              <a:t>rocach</a:t>
            </a:r>
            <a:r>
              <a:rPr lang="ga-IE" dirty="0"/>
              <a:t>a</a:t>
            </a:r>
            <a:r>
              <a:rPr lang="en-IE" dirty="0"/>
              <a:t>. 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buí</a:t>
            </a:r>
            <a:r>
              <a:rPr lang="en-IE" dirty="0"/>
              <a:t> </a:t>
            </a:r>
            <a:r>
              <a:rPr lang="en-IE" dirty="0" err="1"/>
              <a:t>ceannasach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ghlas</a:t>
            </a:r>
            <a:r>
              <a:rPr lang="en-IE" dirty="0"/>
              <a:t>, </a:t>
            </a:r>
            <a:r>
              <a:rPr lang="en-IE" dirty="0" err="1"/>
              <a:t>mín</a:t>
            </a:r>
            <a:r>
              <a:rPr lang="en-IE" dirty="0"/>
              <a:t> </a:t>
            </a:r>
            <a:r>
              <a:rPr lang="en-IE" dirty="0" err="1"/>
              <a:t>ceannasach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rocach</a:t>
            </a:r>
            <a:r>
              <a:rPr lang="en-IE" dirty="0"/>
              <a:t>.</a:t>
            </a:r>
          </a:p>
          <a:p>
            <a:r>
              <a:rPr lang="en-IE" dirty="0"/>
              <a:t> </a:t>
            </a:r>
          </a:p>
          <a:p>
            <a:r>
              <a:rPr lang="en-IE" sz="2400" b="1" dirty="0" err="1"/>
              <a:t>Tuistí</a:t>
            </a:r>
            <a:r>
              <a:rPr lang="en-IE" sz="2400" b="1" dirty="0"/>
              <a:t>	</a:t>
            </a:r>
            <a:r>
              <a:rPr lang="en-IE" sz="2400" dirty="0"/>
              <a:t>	</a:t>
            </a:r>
            <a:r>
              <a:rPr lang="en-IE" sz="2400" dirty="0" err="1"/>
              <a:t>Buí</a:t>
            </a:r>
            <a:r>
              <a:rPr lang="en-IE" sz="2400" dirty="0"/>
              <a:t>, </a:t>
            </a:r>
            <a:r>
              <a:rPr lang="en-IE" sz="2400" dirty="0" err="1"/>
              <a:t>Mín</a:t>
            </a:r>
            <a:r>
              <a:rPr lang="en-IE" sz="2400" dirty="0"/>
              <a:t>		x	</a:t>
            </a:r>
            <a:r>
              <a:rPr lang="en-IE" sz="2400" dirty="0" err="1"/>
              <a:t>Glas</a:t>
            </a:r>
            <a:r>
              <a:rPr lang="en-IE" sz="2400" dirty="0"/>
              <a:t>, </a:t>
            </a:r>
            <a:r>
              <a:rPr lang="en-IE" sz="2400" dirty="0" err="1"/>
              <a:t>Rocach</a:t>
            </a:r>
            <a:endParaRPr lang="en-IE" sz="2400" dirty="0"/>
          </a:p>
          <a:p>
            <a:r>
              <a:rPr lang="en-IE" sz="2400" dirty="0"/>
              <a:t>	               </a:t>
            </a:r>
            <a:r>
              <a:rPr lang="en-IE" sz="2400" dirty="0" err="1"/>
              <a:t>BbMm</a:t>
            </a:r>
            <a:r>
              <a:rPr lang="en-IE" sz="2400" dirty="0"/>
              <a:t>			    </a:t>
            </a:r>
            <a:r>
              <a:rPr lang="en-IE" sz="2400" dirty="0" err="1"/>
              <a:t>bbmm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 err="1"/>
              <a:t>Gaiméití</a:t>
            </a:r>
            <a:r>
              <a:rPr lang="en-IE" sz="2400" b="1" dirty="0"/>
              <a:t>     B</a:t>
            </a:r>
            <a:r>
              <a:rPr lang="en-IE" sz="2400" dirty="0"/>
              <a:t>M, </a:t>
            </a:r>
            <a:r>
              <a:rPr lang="en-IE" sz="2400" dirty="0" err="1"/>
              <a:t>Bm</a:t>
            </a:r>
            <a:r>
              <a:rPr lang="en-IE" sz="2400" dirty="0"/>
              <a:t>, </a:t>
            </a:r>
            <a:r>
              <a:rPr lang="en-IE" sz="2400" dirty="0" err="1"/>
              <a:t>bM</a:t>
            </a:r>
            <a:r>
              <a:rPr lang="en-IE" sz="2400" dirty="0"/>
              <a:t>, </a:t>
            </a:r>
            <a:r>
              <a:rPr lang="en-IE" sz="2400" dirty="0" err="1"/>
              <a:t>bm</a:t>
            </a:r>
            <a:r>
              <a:rPr lang="en-IE" sz="2400" dirty="0"/>
              <a:t>		 	        </a:t>
            </a:r>
            <a:r>
              <a:rPr lang="en-IE" sz="2400" dirty="0" err="1"/>
              <a:t>bm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/>
              <a:t>G</a:t>
            </a:r>
            <a:r>
              <a:rPr lang="ga-IE" sz="2400" b="1" dirty="0"/>
              <a:t>é</a:t>
            </a:r>
            <a:r>
              <a:rPr lang="en-IE" sz="2400" b="1" dirty="0" err="1"/>
              <a:t>initíopa</a:t>
            </a:r>
            <a:r>
              <a:rPr lang="en-IE" sz="2400" b="1" dirty="0"/>
              <a:t> F1:</a:t>
            </a:r>
            <a:r>
              <a:rPr lang="en-IE" sz="2400" dirty="0"/>
              <a:t>  </a:t>
            </a:r>
            <a:r>
              <a:rPr lang="en-IE" sz="2400" dirty="0" err="1"/>
              <a:t>BbMm</a:t>
            </a:r>
            <a:r>
              <a:rPr lang="en-IE" sz="2400" dirty="0"/>
              <a:t>		</a:t>
            </a:r>
            <a:r>
              <a:rPr lang="en-IE" sz="2400" dirty="0" err="1"/>
              <a:t>Bbmm</a:t>
            </a:r>
            <a:r>
              <a:rPr lang="en-IE" sz="2400" dirty="0"/>
              <a:t>		</a:t>
            </a:r>
            <a:r>
              <a:rPr lang="en-IE" sz="2400" dirty="0" err="1"/>
              <a:t>bbMm</a:t>
            </a:r>
            <a:r>
              <a:rPr lang="en-IE" sz="2400" dirty="0"/>
              <a:t>		</a:t>
            </a:r>
            <a:r>
              <a:rPr lang="en-IE" sz="2400" dirty="0" err="1"/>
              <a:t>bbmm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/>
              <a:t>F</a:t>
            </a:r>
            <a:r>
              <a:rPr lang="ga-IE" sz="2400" b="1" dirty="0"/>
              <a:t>e</a:t>
            </a:r>
            <a:r>
              <a:rPr lang="en-IE" sz="2400" b="1" dirty="0" err="1"/>
              <a:t>initíopa</a:t>
            </a:r>
            <a:r>
              <a:rPr lang="en-IE" sz="2400" b="1" dirty="0"/>
              <a:t> F1</a:t>
            </a:r>
            <a:r>
              <a:rPr lang="en-IE" sz="2400" b="1" dirty="0">
                <a:solidFill>
                  <a:srgbClr val="0070C0"/>
                </a:solidFill>
              </a:rPr>
              <a:t>:   </a:t>
            </a:r>
            <a:r>
              <a:rPr lang="en-IE" sz="2400" b="1" dirty="0" err="1">
                <a:solidFill>
                  <a:srgbClr val="0070C0"/>
                </a:solidFill>
              </a:rPr>
              <a:t>Buí</a:t>
            </a:r>
            <a:r>
              <a:rPr lang="en-IE" sz="2400" b="1" dirty="0">
                <a:solidFill>
                  <a:srgbClr val="0070C0"/>
                </a:solidFill>
              </a:rPr>
              <a:t> M</a:t>
            </a:r>
            <a:r>
              <a:rPr lang="ga-IE" sz="2400" b="1" dirty="0">
                <a:solidFill>
                  <a:srgbClr val="0070C0"/>
                </a:solidFill>
              </a:rPr>
              <a:t>í</a:t>
            </a:r>
            <a:r>
              <a:rPr lang="en-IE" sz="2400" b="1" dirty="0">
                <a:solidFill>
                  <a:srgbClr val="0070C0"/>
                </a:solidFill>
              </a:rPr>
              <a:t>n         </a:t>
            </a:r>
            <a:r>
              <a:rPr lang="en-IE" sz="2400" b="1" dirty="0" err="1">
                <a:solidFill>
                  <a:srgbClr val="0070C0"/>
                </a:solidFill>
              </a:rPr>
              <a:t>Buí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ga-IE" sz="2400" b="1" dirty="0">
                <a:solidFill>
                  <a:srgbClr val="0070C0"/>
                </a:solidFill>
              </a:rPr>
              <a:t>R</a:t>
            </a:r>
            <a:r>
              <a:rPr lang="en-IE" sz="2400" b="1" dirty="0" err="1">
                <a:solidFill>
                  <a:srgbClr val="0070C0"/>
                </a:solidFill>
              </a:rPr>
              <a:t>ocach</a:t>
            </a:r>
            <a:r>
              <a:rPr lang="en-IE" sz="2400" b="1" dirty="0">
                <a:solidFill>
                  <a:srgbClr val="0070C0"/>
                </a:solidFill>
              </a:rPr>
              <a:t>         </a:t>
            </a:r>
            <a:r>
              <a:rPr lang="en-IE" sz="2400" b="1" dirty="0" err="1">
                <a:solidFill>
                  <a:srgbClr val="0070C0"/>
                </a:solidFill>
              </a:rPr>
              <a:t>Glas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Mín</a:t>
            </a:r>
            <a:r>
              <a:rPr lang="en-IE" sz="2400" b="1" dirty="0">
                <a:solidFill>
                  <a:srgbClr val="0070C0"/>
                </a:solidFill>
              </a:rPr>
              <a:t>      </a:t>
            </a:r>
            <a:r>
              <a:rPr lang="en-IE" sz="2400" b="1" dirty="0" err="1">
                <a:solidFill>
                  <a:srgbClr val="0070C0"/>
                </a:solidFill>
              </a:rPr>
              <a:t>Glas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Rocach</a:t>
            </a:r>
            <a:endParaRPr lang="en-IE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072" y="5901929"/>
            <a:ext cx="30963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dirty="0">
                <a:latin typeface="Calibri" pitchFamily="34" charset="0"/>
                <a:cs typeface="Calibri" pitchFamily="34" charset="0"/>
              </a:rPr>
              <a:t>Tarlaíonn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athchuingreacha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8242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58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95536" y="476672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u="sng" dirty="0" err="1">
                <a:solidFill>
                  <a:srgbClr val="00B050"/>
                </a:solidFill>
              </a:rPr>
              <a:t>Crosáil</a:t>
            </a:r>
            <a:r>
              <a:rPr lang="en-IE" sz="2400" b="1" u="sng" dirty="0">
                <a:solidFill>
                  <a:srgbClr val="00B050"/>
                </a:solidFill>
              </a:rPr>
              <a:t> 2</a:t>
            </a:r>
            <a:r>
              <a:rPr lang="en-IE" sz="2400" b="1" dirty="0">
                <a:solidFill>
                  <a:srgbClr val="00B050"/>
                </a:solidFill>
              </a:rPr>
              <a:t>  (</a:t>
            </a:r>
            <a:r>
              <a:rPr lang="en-IE" sz="2400" b="1" dirty="0" err="1">
                <a:solidFill>
                  <a:srgbClr val="00B050"/>
                </a:solidFill>
              </a:rPr>
              <a:t>Géinte</a:t>
            </a:r>
            <a:r>
              <a:rPr lang="en-IE" sz="2400" b="1" dirty="0">
                <a:solidFill>
                  <a:srgbClr val="00B050"/>
                </a:solidFill>
              </a:rPr>
              <a:t> </a:t>
            </a:r>
            <a:r>
              <a:rPr lang="en-IE" sz="2400" b="1" dirty="0" err="1">
                <a:solidFill>
                  <a:srgbClr val="00B050"/>
                </a:solidFill>
              </a:rPr>
              <a:t>Nasc</a:t>
            </a:r>
            <a:r>
              <a:rPr lang="ga-IE" sz="2400" b="1" dirty="0" err="1">
                <a:solidFill>
                  <a:srgbClr val="00B050"/>
                </a:solidFill>
              </a:rPr>
              <a:t>tha</a:t>
            </a:r>
            <a:r>
              <a:rPr lang="en-IE" sz="2400" b="1" dirty="0">
                <a:solidFill>
                  <a:srgbClr val="00B050"/>
                </a:solidFill>
              </a:rPr>
              <a:t>):</a:t>
            </a:r>
            <a:r>
              <a:rPr lang="en-IE" sz="2400" dirty="0">
                <a:solidFill>
                  <a:srgbClr val="00B050"/>
                </a:solidFill>
              </a:rPr>
              <a:t>  </a:t>
            </a:r>
            <a:r>
              <a:rPr lang="en-IE" sz="2400" u="sng" dirty="0" err="1"/>
              <a:t>Crosáil</a:t>
            </a:r>
            <a:r>
              <a:rPr lang="en-IE" sz="2400" u="sng" dirty="0"/>
              <a:t> </a:t>
            </a:r>
            <a:r>
              <a:rPr lang="en-IE" sz="2400" u="sng" dirty="0" err="1"/>
              <a:t>idir</a:t>
            </a:r>
            <a:r>
              <a:rPr lang="en-IE" sz="2400" u="sng" dirty="0"/>
              <a:t> </a:t>
            </a:r>
            <a:r>
              <a:rPr lang="en-IE" sz="2400" u="sng" dirty="0" err="1"/>
              <a:t>cuil</a:t>
            </a:r>
            <a:r>
              <a:rPr lang="en-IE" sz="2400" u="sng" dirty="0"/>
              <a:t> </a:t>
            </a:r>
            <a:r>
              <a:rPr lang="en-IE" sz="2400" u="sng" dirty="0" err="1"/>
              <a:t>torthaí</a:t>
            </a:r>
            <a:r>
              <a:rPr lang="en-IE" sz="2400" u="sng" dirty="0"/>
              <a:t> le </a:t>
            </a:r>
            <a:r>
              <a:rPr lang="en-IE" sz="2400" u="sng" dirty="0" err="1"/>
              <a:t>gn</a:t>
            </a:r>
            <a:r>
              <a:rPr lang="ga-IE" sz="2400" u="sng" dirty="0"/>
              <a:t>á</a:t>
            </a:r>
            <a:r>
              <a:rPr lang="en-IE" sz="2400" u="sng" dirty="0" err="1"/>
              <a:t>th</a:t>
            </a:r>
            <a:r>
              <a:rPr lang="ga-IE" sz="2400" u="sng" dirty="0"/>
              <a:t>-</a:t>
            </a:r>
            <a:r>
              <a:rPr lang="en-IE" sz="2400" u="sng" dirty="0"/>
              <a:t> </a:t>
            </a:r>
            <a:r>
              <a:rPr lang="ga-IE" sz="2400" u="sng" dirty="0"/>
              <a:t>aintéiní</a:t>
            </a:r>
            <a:r>
              <a:rPr lang="en-IE" sz="2400" u="sng" dirty="0"/>
              <a:t> </a:t>
            </a:r>
            <a:r>
              <a:rPr lang="en-IE" sz="2400" u="sng" dirty="0">
                <a:solidFill>
                  <a:srgbClr val="D60093"/>
                </a:solidFill>
              </a:rPr>
              <a:t>(G) </a:t>
            </a:r>
            <a:r>
              <a:rPr lang="en-IE" sz="2400" u="sng" dirty="0" err="1">
                <a:solidFill>
                  <a:srgbClr val="D60093"/>
                </a:solidFill>
              </a:rPr>
              <a:t>agus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corp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liath</a:t>
            </a:r>
            <a:r>
              <a:rPr lang="en-IE" sz="2400" u="sng" dirty="0">
                <a:solidFill>
                  <a:srgbClr val="D60093"/>
                </a:solidFill>
              </a:rPr>
              <a:t> (L) </a:t>
            </a:r>
            <a:r>
              <a:rPr lang="en-IE" sz="2400" u="sng" dirty="0" err="1">
                <a:solidFill>
                  <a:srgbClr val="D60093"/>
                </a:solidFill>
              </a:rPr>
              <a:t>atá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heitrisigeach</a:t>
            </a:r>
            <a:r>
              <a:rPr lang="en-IE" sz="2400" u="sng" dirty="0">
                <a:solidFill>
                  <a:srgbClr val="D60093"/>
                </a:solidFill>
              </a:rPr>
              <a:t> do </a:t>
            </a:r>
            <a:r>
              <a:rPr lang="en-IE" sz="2400" u="sng" dirty="0" err="1">
                <a:solidFill>
                  <a:srgbClr val="D60093"/>
                </a:solidFill>
              </a:rPr>
              <a:t>na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tréithe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agus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na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géinte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seo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nasc</a:t>
            </a:r>
            <a:r>
              <a:rPr lang="ga-IE" sz="2400" u="sng" dirty="0" err="1">
                <a:solidFill>
                  <a:srgbClr val="D60093"/>
                </a:solidFill>
              </a:rPr>
              <a:t>tha</a:t>
            </a:r>
            <a:r>
              <a:rPr lang="en-IE" sz="2400" u="sng" dirty="0"/>
              <a:t> </a:t>
            </a:r>
            <a:r>
              <a:rPr lang="en-IE" sz="2400" u="sng" dirty="0" err="1"/>
              <a:t>agus</a:t>
            </a:r>
            <a:r>
              <a:rPr lang="en-IE" sz="2400" u="sng" dirty="0"/>
              <a:t> </a:t>
            </a:r>
            <a:r>
              <a:rPr lang="en-IE" sz="2400" u="sng" dirty="0" err="1"/>
              <a:t>cuil</a:t>
            </a:r>
            <a:r>
              <a:rPr lang="en-IE" sz="2400" u="sng" dirty="0"/>
              <a:t> le </a:t>
            </a:r>
            <a:r>
              <a:rPr lang="ga-IE" sz="2400" u="sng" dirty="0" err="1"/>
              <a:t>haintéiní</a:t>
            </a:r>
            <a:r>
              <a:rPr lang="en-IE" sz="2400" u="sng" dirty="0"/>
              <a:t> </a:t>
            </a:r>
            <a:r>
              <a:rPr lang="en-IE" sz="2400" u="sng" dirty="0" err="1"/>
              <a:t>casta</a:t>
            </a:r>
            <a:r>
              <a:rPr lang="en-IE" sz="2400" u="sng" dirty="0"/>
              <a:t> </a:t>
            </a:r>
            <a:r>
              <a:rPr lang="en-IE" sz="2400" u="sng" dirty="0">
                <a:solidFill>
                  <a:srgbClr val="D60093"/>
                </a:solidFill>
              </a:rPr>
              <a:t>(g) </a:t>
            </a:r>
            <a:r>
              <a:rPr lang="en-IE" sz="2400" u="sng" dirty="0" err="1">
                <a:solidFill>
                  <a:srgbClr val="D60093"/>
                </a:solidFill>
              </a:rPr>
              <a:t>agus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corp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dubh</a:t>
            </a:r>
            <a:r>
              <a:rPr lang="en-IE" sz="2400" u="sng" dirty="0">
                <a:solidFill>
                  <a:srgbClr val="D60093"/>
                </a:solidFill>
              </a:rPr>
              <a:t> (l)</a:t>
            </a:r>
            <a:r>
              <a:rPr lang="en-IE" sz="2400" u="sng" dirty="0"/>
              <a:t> </a:t>
            </a:r>
            <a:r>
              <a:rPr lang="en-IE" sz="2400" u="sng" dirty="0" err="1"/>
              <a:t>ina</a:t>
            </a:r>
            <a:r>
              <a:rPr lang="en-IE" sz="2400" u="sng" dirty="0"/>
              <a:t> </a:t>
            </a:r>
            <a:r>
              <a:rPr lang="en-IE" sz="2400" u="sng" dirty="0" err="1"/>
              <a:t>bhfuil</a:t>
            </a:r>
            <a:r>
              <a:rPr lang="en-IE" sz="2400" u="sng" dirty="0"/>
              <a:t> </a:t>
            </a:r>
            <a:r>
              <a:rPr lang="en-IE" sz="2400" u="sng" dirty="0" err="1"/>
              <a:t>na</a:t>
            </a:r>
            <a:r>
              <a:rPr lang="en-IE" sz="2400" u="sng" dirty="0"/>
              <a:t> </a:t>
            </a:r>
            <a:r>
              <a:rPr lang="en-IE" sz="2400" u="sng" dirty="0" err="1"/>
              <a:t>géinte</a:t>
            </a:r>
            <a:r>
              <a:rPr lang="en-IE" sz="2400" u="sng" dirty="0"/>
              <a:t> </a:t>
            </a:r>
            <a:r>
              <a:rPr lang="en-IE" sz="2400" u="sng" dirty="0" err="1"/>
              <a:t>seo</a:t>
            </a:r>
            <a:r>
              <a:rPr lang="en-IE" sz="2400" u="sng" dirty="0"/>
              <a:t> </a:t>
            </a:r>
            <a:r>
              <a:rPr lang="en-IE" sz="2400" u="sng" dirty="0" err="1"/>
              <a:t>cúlaitheach</a:t>
            </a:r>
            <a:r>
              <a:rPr lang="en-IE" sz="2400" u="sng" dirty="0"/>
              <a:t> </a:t>
            </a:r>
            <a:r>
              <a:rPr lang="en-IE" sz="2400" u="sng" dirty="0" err="1">
                <a:solidFill>
                  <a:srgbClr val="FF0000"/>
                </a:solidFill>
              </a:rPr>
              <a:t>agus</a:t>
            </a:r>
            <a:r>
              <a:rPr lang="en-IE" sz="2400" u="sng" dirty="0">
                <a:solidFill>
                  <a:srgbClr val="FF0000"/>
                </a:solidFill>
              </a:rPr>
              <a:t> </a:t>
            </a:r>
            <a:r>
              <a:rPr lang="en-IE" sz="2400" u="sng" dirty="0" err="1">
                <a:solidFill>
                  <a:srgbClr val="FF0000"/>
                </a:solidFill>
              </a:rPr>
              <a:t>nasc</a:t>
            </a:r>
            <a:r>
              <a:rPr lang="ga-IE" sz="2400" u="sng" dirty="0" err="1">
                <a:solidFill>
                  <a:srgbClr val="FF0000"/>
                </a:solidFill>
              </a:rPr>
              <a:t>tha</a:t>
            </a:r>
            <a:r>
              <a:rPr lang="en-IE" sz="2400" u="sng" dirty="0">
                <a:solidFill>
                  <a:srgbClr val="FF0000"/>
                </a:solidFill>
              </a:rPr>
              <a:t> i.e. </a:t>
            </a:r>
            <a:r>
              <a:rPr lang="en-IE" sz="2400" u="sng" dirty="0" err="1">
                <a:solidFill>
                  <a:srgbClr val="FF0000"/>
                </a:solidFill>
              </a:rPr>
              <a:t>GgLl</a:t>
            </a:r>
            <a:r>
              <a:rPr lang="en-IE" sz="2400" u="sng" dirty="0">
                <a:solidFill>
                  <a:srgbClr val="FF0000"/>
                </a:solidFill>
              </a:rPr>
              <a:t>   x </a:t>
            </a:r>
            <a:r>
              <a:rPr lang="en-IE" sz="2400" u="sng" dirty="0" err="1">
                <a:solidFill>
                  <a:srgbClr val="FF0000"/>
                </a:solidFill>
              </a:rPr>
              <a:t>ggll</a:t>
            </a:r>
            <a:r>
              <a:rPr lang="en-IE" sz="2400" u="sng" dirty="0">
                <a:solidFill>
                  <a:srgbClr val="FF0000"/>
                </a:solidFill>
              </a:rPr>
              <a:t>.</a:t>
            </a:r>
          </a:p>
          <a:p>
            <a:r>
              <a:rPr lang="en-IE" dirty="0"/>
              <a:t> </a:t>
            </a:r>
          </a:p>
          <a:p>
            <a:r>
              <a:rPr lang="en-IE" sz="2400" b="1" dirty="0" err="1"/>
              <a:t>Tuistí</a:t>
            </a:r>
            <a:r>
              <a:rPr lang="en-IE" sz="2400" b="1" dirty="0"/>
              <a:t>:              </a:t>
            </a:r>
            <a:r>
              <a:rPr lang="en-IE" sz="2400" dirty="0" err="1"/>
              <a:t>Gnáth</a:t>
            </a:r>
            <a:r>
              <a:rPr lang="en-IE" sz="2400" dirty="0"/>
              <a:t>, </a:t>
            </a:r>
            <a:r>
              <a:rPr lang="en-IE" sz="2400" dirty="0" err="1"/>
              <a:t>liath</a:t>
            </a:r>
            <a:r>
              <a:rPr lang="en-IE" sz="2400" dirty="0"/>
              <a:t>		x	</a:t>
            </a:r>
            <a:r>
              <a:rPr lang="en-IE" sz="2400" dirty="0" err="1"/>
              <a:t>Casta</a:t>
            </a:r>
            <a:r>
              <a:rPr lang="en-IE" sz="2400" dirty="0"/>
              <a:t>, </a:t>
            </a:r>
            <a:r>
              <a:rPr lang="en-IE" sz="2400" dirty="0" err="1"/>
              <a:t>dubh</a:t>
            </a:r>
            <a:endParaRPr lang="en-IE" sz="2400" dirty="0"/>
          </a:p>
          <a:p>
            <a:r>
              <a:rPr lang="en-IE" sz="2400" dirty="0"/>
              <a:t>		    </a:t>
            </a:r>
            <a:r>
              <a:rPr lang="en-IE" sz="2400" dirty="0" err="1"/>
              <a:t>GgLl</a:t>
            </a:r>
            <a:r>
              <a:rPr lang="en-IE" sz="2400" dirty="0"/>
              <a:t>				      </a:t>
            </a:r>
            <a:r>
              <a:rPr lang="en-IE" sz="2400" dirty="0" err="1"/>
              <a:t>ggll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 err="1"/>
              <a:t>Gaiméití</a:t>
            </a:r>
            <a:r>
              <a:rPr lang="en-IE" sz="2400" dirty="0"/>
              <a:t>	   GL,  </a:t>
            </a:r>
            <a:r>
              <a:rPr lang="en-IE" sz="2400" dirty="0" err="1"/>
              <a:t>gl</a:t>
            </a:r>
            <a:r>
              <a:rPr lang="en-IE" sz="2400" dirty="0"/>
              <a:t>		                  </a:t>
            </a:r>
            <a:r>
              <a:rPr lang="en-IE" sz="2400" dirty="0" err="1"/>
              <a:t>gl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/>
              <a:t>G</a:t>
            </a:r>
            <a:r>
              <a:rPr lang="ga-IE" sz="2400" b="1" dirty="0"/>
              <a:t>é</a:t>
            </a:r>
            <a:r>
              <a:rPr lang="en-IE" sz="2400" b="1" dirty="0" err="1"/>
              <a:t>initíopa</a:t>
            </a:r>
            <a:r>
              <a:rPr lang="en-IE" sz="2400" b="1" dirty="0"/>
              <a:t> F1</a:t>
            </a:r>
            <a:r>
              <a:rPr lang="en-IE" sz="2400" dirty="0"/>
              <a:t>        </a:t>
            </a:r>
            <a:r>
              <a:rPr lang="en-IE" sz="2400" dirty="0" err="1"/>
              <a:t>GgLl</a:t>
            </a:r>
            <a:r>
              <a:rPr lang="en-IE" sz="2400" dirty="0"/>
              <a:t>		                </a:t>
            </a:r>
            <a:r>
              <a:rPr lang="en-IE" sz="2400" dirty="0" err="1"/>
              <a:t>ggll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/>
              <a:t>F</a:t>
            </a:r>
            <a:r>
              <a:rPr lang="ga-IE" sz="2400" b="1" dirty="0"/>
              <a:t>e</a:t>
            </a:r>
            <a:r>
              <a:rPr lang="en-IE" sz="2400" b="1" dirty="0" err="1"/>
              <a:t>initíopa</a:t>
            </a:r>
            <a:r>
              <a:rPr lang="en-IE" sz="2400" b="1" dirty="0"/>
              <a:t> F1</a:t>
            </a:r>
            <a:r>
              <a:rPr lang="en-IE" sz="2400" dirty="0"/>
              <a:t>       </a:t>
            </a:r>
            <a:r>
              <a:rPr lang="en-IE" sz="2400" b="1" dirty="0" err="1">
                <a:solidFill>
                  <a:srgbClr val="0070C0"/>
                </a:solidFill>
              </a:rPr>
              <a:t>Gnáth</a:t>
            </a:r>
            <a:r>
              <a:rPr lang="en-IE" sz="2400" b="1" dirty="0">
                <a:solidFill>
                  <a:srgbClr val="0070C0"/>
                </a:solidFill>
              </a:rPr>
              <a:t>, </a:t>
            </a:r>
            <a:r>
              <a:rPr lang="en-IE" sz="2400" b="1" dirty="0" err="1">
                <a:solidFill>
                  <a:srgbClr val="0070C0"/>
                </a:solidFill>
              </a:rPr>
              <a:t>Liath</a:t>
            </a:r>
            <a:r>
              <a:rPr lang="en-IE" sz="2400" b="1" dirty="0">
                <a:solidFill>
                  <a:srgbClr val="0070C0"/>
                </a:solidFill>
              </a:rPr>
              <a:t>	                    </a:t>
            </a:r>
            <a:r>
              <a:rPr lang="en-IE" sz="2400" b="1" dirty="0" err="1">
                <a:solidFill>
                  <a:srgbClr val="0070C0"/>
                </a:solidFill>
              </a:rPr>
              <a:t>Casta</a:t>
            </a:r>
            <a:r>
              <a:rPr lang="en-IE" sz="2400" b="1" dirty="0">
                <a:solidFill>
                  <a:srgbClr val="0070C0"/>
                </a:solidFill>
              </a:rPr>
              <a:t>, </a:t>
            </a:r>
            <a:r>
              <a:rPr lang="en-IE" sz="2400" b="1" dirty="0" err="1">
                <a:solidFill>
                  <a:srgbClr val="0070C0"/>
                </a:solidFill>
              </a:rPr>
              <a:t>dubh</a:t>
            </a:r>
            <a:endParaRPr lang="en-IE" sz="2400" b="1" dirty="0">
              <a:solidFill>
                <a:srgbClr val="0070C0"/>
              </a:solidFill>
            </a:endParaRPr>
          </a:p>
          <a:p>
            <a:r>
              <a:rPr lang="en-IE" sz="2400" b="1" dirty="0"/>
              <a:t>	      </a:t>
            </a:r>
            <a:r>
              <a:rPr lang="en-IE" sz="2400" dirty="0"/>
              <a:t>	</a:t>
            </a:r>
          </a:p>
          <a:p>
            <a:r>
              <a:rPr lang="en-IE" sz="2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5661248"/>
            <a:ext cx="288032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bhíonn</a:t>
            </a:r>
            <a:r>
              <a:rPr lang="en-IE" dirty="0"/>
              <a:t> </a:t>
            </a:r>
            <a:r>
              <a:rPr lang="en-IE" dirty="0" err="1"/>
              <a:t>athc</a:t>
            </a:r>
            <a:r>
              <a:rPr lang="ga-IE" dirty="0"/>
              <a:t>h</a:t>
            </a:r>
            <a:r>
              <a:rPr lang="en-IE" dirty="0" err="1"/>
              <a:t>uingreacha</a:t>
            </a:r>
            <a:r>
              <a:rPr lang="ga-IE" dirty="0"/>
              <a:t> ann </a:t>
            </a:r>
            <a:r>
              <a:rPr lang="en-IE" dirty="0"/>
              <a:t>- (F1 </a:t>
            </a:r>
            <a:r>
              <a:rPr lang="en-IE" dirty="0" err="1"/>
              <a:t>díreach</a:t>
            </a:r>
            <a:r>
              <a:rPr lang="en-IE" dirty="0"/>
              <a:t> </a:t>
            </a:r>
            <a:r>
              <a:rPr lang="en-IE" dirty="0" err="1"/>
              <a:t>cosúil</a:t>
            </a:r>
            <a:r>
              <a:rPr lang="en-IE" dirty="0"/>
              <a:t> le </a:t>
            </a:r>
            <a:r>
              <a:rPr lang="en-IE" dirty="0" err="1"/>
              <a:t>tuistí</a:t>
            </a:r>
            <a:r>
              <a:rPr lang="en-I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423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95536" y="76470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b="1" dirty="0" err="1">
                <a:solidFill>
                  <a:srgbClr val="FF0000"/>
                </a:solidFill>
              </a:rPr>
              <a:t>Conclú</a:t>
            </a:r>
            <a:r>
              <a:rPr lang="ga-IE" sz="3600" b="1" dirty="0">
                <a:solidFill>
                  <a:srgbClr val="FF0000"/>
                </a:solidFill>
              </a:rPr>
              <a:t>i</a:t>
            </a:r>
            <a:r>
              <a:rPr lang="en-IE" sz="3600" b="1" dirty="0">
                <a:solidFill>
                  <a:srgbClr val="FF0000"/>
                </a:solidFill>
              </a:rPr>
              <a:t>d:</a:t>
            </a:r>
          </a:p>
          <a:p>
            <a:r>
              <a:rPr lang="en-IE" sz="3600" dirty="0" err="1"/>
              <a:t>Feictear</a:t>
            </a:r>
            <a:r>
              <a:rPr lang="en-IE" sz="3600" dirty="0"/>
              <a:t> </a:t>
            </a:r>
            <a:r>
              <a:rPr lang="en-IE" sz="3600" dirty="0" err="1"/>
              <a:t>ón</a:t>
            </a:r>
            <a:r>
              <a:rPr lang="en-IE" sz="3600" dirty="0"/>
              <a:t> </a:t>
            </a:r>
            <a:r>
              <a:rPr lang="en-IE" sz="3600" dirty="0" err="1"/>
              <a:t>dá</a:t>
            </a:r>
            <a:r>
              <a:rPr lang="en-IE" sz="3600" dirty="0"/>
              <a:t> </a:t>
            </a:r>
            <a:r>
              <a:rPr lang="en-IE" sz="3600" dirty="0" err="1"/>
              <a:t>chrosáil</a:t>
            </a:r>
            <a:r>
              <a:rPr lang="en-IE" sz="3600" dirty="0"/>
              <a:t> </a:t>
            </a:r>
            <a:r>
              <a:rPr lang="en-IE" sz="3600" dirty="0" err="1"/>
              <a:t>thuas</a:t>
            </a:r>
            <a:r>
              <a:rPr lang="en-IE" sz="3600" dirty="0"/>
              <a:t> go </a:t>
            </a:r>
            <a:r>
              <a:rPr lang="en-IE" sz="3600" dirty="0" err="1"/>
              <a:t>bhfaightear</a:t>
            </a:r>
            <a:r>
              <a:rPr lang="en-IE" sz="3600" dirty="0"/>
              <a:t> </a:t>
            </a:r>
            <a:r>
              <a:rPr lang="en-IE" sz="3600" dirty="0" err="1"/>
              <a:t>torthaí</a:t>
            </a:r>
            <a:r>
              <a:rPr lang="en-IE" sz="3600" dirty="0"/>
              <a:t> an-</a:t>
            </a:r>
            <a:r>
              <a:rPr lang="en-IE" sz="3600" dirty="0" err="1"/>
              <a:t>éagsúil</a:t>
            </a:r>
            <a:r>
              <a:rPr lang="en-IE" sz="3600" dirty="0"/>
              <a:t>.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IE" sz="3600" dirty="0" err="1"/>
              <a:t>Gan</a:t>
            </a:r>
            <a:r>
              <a:rPr lang="en-IE" sz="3600" dirty="0"/>
              <a:t> </a:t>
            </a:r>
            <a:r>
              <a:rPr lang="en-IE" sz="3600" dirty="0" err="1"/>
              <a:t>nascáil</a:t>
            </a:r>
            <a:r>
              <a:rPr lang="ga-IE" sz="3600" dirty="0"/>
              <a:t>,</a:t>
            </a:r>
            <a:r>
              <a:rPr lang="en-IE" sz="3600" dirty="0"/>
              <a:t> </a:t>
            </a:r>
            <a:r>
              <a:rPr lang="en-IE" sz="3600" dirty="0" err="1"/>
              <a:t>faightear</a:t>
            </a:r>
            <a:r>
              <a:rPr lang="en-IE" sz="3600" dirty="0"/>
              <a:t> </a:t>
            </a:r>
            <a:r>
              <a:rPr lang="en-IE" sz="3600" dirty="0" err="1"/>
              <a:t>ceithre</a:t>
            </a:r>
            <a:r>
              <a:rPr lang="en-IE" sz="3600" dirty="0"/>
              <a:t> </a:t>
            </a:r>
            <a:r>
              <a:rPr lang="en-IE" sz="3600" dirty="0" err="1"/>
              <a:t>fh</a:t>
            </a:r>
            <a:r>
              <a:rPr lang="ga-IE" sz="3600" dirty="0"/>
              <a:t>e</a:t>
            </a:r>
            <a:r>
              <a:rPr lang="en-IE" sz="3600" dirty="0" err="1"/>
              <a:t>initíopa</a:t>
            </a:r>
            <a:r>
              <a:rPr lang="en-IE" sz="3600" dirty="0"/>
              <a:t> </a:t>
            </a:r>
            <a:r>
              <a:rPr lang="en-IE" sz="3600" dirty="0" err="1"/>
              <a:t>éagsúla</a:t>
            </a:r>
            <a:r>
              <a:rPr lang="en-IE" sz="3600" dirty="0"/>
              <a:t> </a:t>
            </a:r>
            <a:r>
              <a:rPr lang="en-IE" sz="3600" dirty="0" err="1"/>
              <a:t>sa</a:t>
            </a:r>
            <a:r>
              <a:rPr lang="en-IE" sz="3600" dirty="0"/>
              <a:t> </a:t>
            </a:r>
            <a:r>
              <a:rPr lang="en-IE" sz="3600" dirty="0" err="1"/>
              <a:t>chóimheas</a:t>
            </a:r>
            <a:r>
              <a:rPr lang="en-IE" sz="3600" dirty="0"/>
              <a:t> 1 : 1 : 1 : 1 </a:t>
            </a:r>
            <a:r>
              <a:rPr lang="en-IE" sz="3600" dirty="0" err="1"/>
              <a:t>agus</a:t>
            </a:r>
            <a:r>
              <a:rPr lang="en-IE" sz="3600" dirty="0"/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IE" sz="3600" dirty="0"/>
              <a:t>Le </a:t>
            </a:r>
            <a:r>
              <a:rPr lang="en-IE" sz="3600" dirty="0" err="1"/>
              <a:t>nascáil</a:t>
            </a:r>
            <a:r>
              <a:rPr lang="ga-IE" sz="3600" dirty="0"/>
              <a:t>,</a:t>
            </a:r>
            <a:r>
              <a:rPr lang="en-IE" sz="3600" dirty="0"/>
              <a:t> </a:t>
            </a:r>
            <a:r>
              <a:rPr lang="en-IE" sz="3600" dirty="0" err="1"/>
              <a:t>faightear</a:t>
            </a:r>
            <a:r>
              <a:rPr lang="en-IE" sz="3600" dirty="0"/>
              <a:t> </a:t>
            </a:r>
            <a:r>
              <a:rPr lang="en-IE" sz="3600" dirty="0" err="1"/>
              <a:t>dhá</a:t>
            </a:r>
            <a:r>
              <a:rPr lang="en-IE" sz="3600" dirty="0"/>
              <a:t> </a:t>
            </a:r>
            <a:r>
              <a:rPr lang="en-IE" sz="3600" dirty="0" err="1"/>
              <a:t>fh</a:t>
            </a:r>
            <a:r>
              <a:rPr lang="ga-IE" sz="3600" dirty="0"/>
              <a:t>e</a:t>
            </a:r>
            <a:r>
              <a:rPr lang="en-IE" sz="3600" dirty="0" err="1"/>
              <a:t>initíopa</a:t>
            </a:r>
            <a:r>
              <a:rPr lang="en-IE" sz="3600" dirty="0"/>
              <a:t> </a:t>
            </a:r>
            <a:r>
              <a:rPr lang="en-IE" sz="3600" dirty="0" err="1"/>
              <a:t>éagsúla</a:t>
            </a:r>
            <a:r>
              <a:rPr lang="en-IE" sz="3600" dirty="0"/>
              <a:t> </a:t>
            </a:r>
            <a:r>
              <a:rPr lang="en-IE" sz="3600" dirty="0" err="1"/>
              <a:t>sa</a:t>
            </a:r>
            <a:r>
              <a:rPr lang="en-IE" sz="3600" dirty="0"/>
              <a:t> </a:t>
            </a:r>
            <a:r>
              <a:rPr lang="en-IE" sz="3600" dirty="0" err="1"/>
              <a:t>chóimheas</a:t>
            </a:r>
            <a:r>
              <a:rPr lang="en-IE" sz="3600" dirty="0"/>
              <a:t> 1 : 1 ó </a:t>
            </a:r>
            <a:r>
              <a:rPr lang="en-IE" sz="3600" dirty="0" err="1"/>
              <a:t>thuistí</a:t>
            </a:r>
            <a:r>
              <a:rPr lang="en-IE" sz="3600" dirty="0"/>
              <a:t> a </a:t>
            </a:r>
            <a:r>
              <a:rPr lang="en-IE" sz="3600" dirty="0" err="1"/>
              <a:t>bhfuil</a:t>
            </a:r>
            <a:r>
              <a:rPr lang="en-IE" sz="3600" dirty="0"/>
              <a:t> </a:t>
            </a:r>
            <a:r>
              <a:rPr lang="en-IE" sz="3600" dirty="0" err="1"/>
              <a:t>géinitíopaí</a:t>
            </a:r>
            <a:r>
              <a:rPr lang="en-IE" sz="3600" dirty="0"/>
              <a:t> </a:t>
            </a:r>
            <a:r>
              <a:rPr lang="en-IE" sz="3600" dirty="0" err="1"/>
              <a:t>cosúla</a:t>
            </a:r>
            <a:r>
              <a:rPr lang="en-IE" sz="3600" dirty="0"/>
              <a:t> </a:t>
            </a:r>
            <a:r>
              <a:rPr lang="en-IE" sz="3600" dirty="0" err="1"/>
              <a:t>acu</a:t>
            </a:r>
            <a:r>
              <a:rPr lang="en-I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86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2592288" cy="86409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IE" b="1" dirty="0" err="1"/>
              <a:t>Crosá</a:t>
            </a:r>
            <a:r>
              <a:rPr lang="ga-IE" b="1" dirty="0"/>
              <a:t>i</a:t>
            </a:r>
            <a:r>
              <a:rPr lang="en-IE" b="1" dirty="0"/>
              <a:t>l</a:t>
            </a:r>
            <a:r>
              <a:rPr lang="ga-IE" b="1" dirty="0"/>
              <a:t>.</a:t>
            </a:r>
            <a:r>
              <a:rPr lang="en-IE" b="1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i="1" dirty="0"/>
              <a:t>Sa </a:t>
            </a:r>
            <a:r>
              <a:rPr lang="en-IE" b="1" i="1" dirty="0" err="1"/>
              <a:t>Ghéineolaíocht</a:t>
            </a:r>
            <a:r>
              <a:rPr lang="en-IE" b="1" i="1" dirty="0"/>
              <a:t>: </a:t>
            </a:r>
          </a:p>
          <a:p>
            <a:r>
              <a:rPr lang="en-IE" sz="2400" b="1" i="1" dirty="0" err="1"/>
              <a:t>úsáidtear</a:t>
            </a:r>
            <a:r>
              <a:rPr lang="en-IE" sz="2400" b="1" i="1" dirty="0">
                <a:solidFill>
                  <a:srgbClr val="FF0000"/>
                </a:solidFill>
              </a:rPr>
              <a:t> </a:t>
            </a:r>
            <a:r>
              <a:rPr lang="en-IE" sz="2400" b="1" i="1" dirty="0" err="1">
                <a:solidFill>
                  <a:srgbClr val="FF0000"/>
                </a:solidFill>
              </a:rPr>
              <a:t>litreacha</a:t>
            </a:r>
            <a:r>
              <a:rPr lang="en-IE" sz="2400" b="1" i="1" dirty="0">
                <a:solidFill>
                  <a:srgbClr val="FF0000"/>
                </a:solidFill>
              </a:rPr>
              <a:t> </a:t>
            </a:r>
            <a:r>
              <a:rPr lang="en-IE" sz="2400" b="1" i="1" dirty="0" err="1"/>
              <a:t>chun</a:t>
            </a:r>
            <a:r>
              <a:rPr lang="en-IE" sz="2400" b="1" i="1" dirty="0"/>
              <a:t> </a:t>
            </a:r>
          </a:p>
          <a:p>
            <a:pPr marL="0" indent="0">
              <a:buNone/>
            </a:pPr>
            <a:r>
              <a:rPr lang="en-IE" sz="2400" b="1" i="1" dirty="0"/>
              <a:t>cur </a:t>
            </a:r>
            <a:r>
              <a:rPr lang="en-IE" sz="2400" b="1" i="1" dirty="0" err="1"/>
              <a:t>síos</a:t>
            </a:r>
            <a:r>
              <a:rPr lang="en-IE" sz="2400" b="1" i="1" dirty="0"/>
              <a:t> a </a:t>
            </a:r>
            <a:r>
              <a:rPr lang="en-IE" sz="2400" b="1" i="1" dirty="0" err="1"/>
              <a:t>dhéanamh</a:t>
            </a:r>
            <a:r>
              <a:rPr lang="en-IE" sz="2400" b="1" i="1" dirty="0"/>
              <a:t> </a:t>
            </a:r>
            <a:r>
              <a:rPr lang="en-IE" sz="2400" b="1" i="1" dirty="0" err="1"/>
              <a:t>ar</a:t>
            </a:r>
            <a:r>
              <a:rPr lang="en-IE" sz="2400" b="1" i="1" dirty="0"/>
              <a:t> </a:t>
            </a:r>
            <a:r>
              <a:rPr lang="en-IE" sz="2400" b="1" i="1" dirty="0" err="1"/>
              <a:t>ghéin</a:t>
            </a:r>
            <a:r>
              <a:rPr lang="en-IE" sz="2400" b="1" i="1" dirty="0"/>
              <a:t>/</a:t>
            </a:r>
            <a:r>
              <a:rPr lang="ga-IE" sz="2400" b="1" i="1" dirty="0"/>
              <a:t>ar </a:t>
            </a:r>
            <a:r>
              <a:rPr lang="ga-IE" sz="2400" b="1" i="1" dirty="0" err="1"/>
              <a:t>th</a:t>
            </a:r>
            <a:r>
              <a:rPr lang="en-IE" sz="2400" b="1" i="1" dirty="0" err="1"/>
              <a:t>réith</a:t>
            </a:r>
            <a:r>
              <a:rPr lang="en-IE" sz="2400" b="1" i="1" dirty="0"/>
              <a:t>.</a:t>
            </a:r>
          </a:p>
          <a:p>
            <a:r>
              <a:rPr lang="ga-IE" b="1" i="1" dirty="0"/>
              <a:t>úsáidtear</a:t>
            </a:r>
            <a:r>
              <a:rPr lang="en-IE" b="1" i="1" dirty="0"/>
              <a:t> 2 ‘</a:t>
            </a:r>
            <a:r>
              <a:rPr lang="en-IE" b="1" i="1" dirty="0" err="1"/>
              <a:t>litir</a:t>
            </a:r>
            <a:r>
              <a:rPr lang="en-IE" b="1" i="1" dirty="0"/>
              <a:t>’ le </a:t>
            </a:r>
            <a:r>
              <a:rPr lang="en-IE" b="1" i="1" dirty="0" err="1"/>
              <a:t>haghaidh</a:t>
            </a:r>
            <a:r>
              <a:rPr lang="en-IE" b="1" i="1" dirty="0"/>
              <a:t> </a:t>
            </a:r>
            <a:r>
              <a:rPr lang="en-IE" b="1" i="1" dirty="0" err="1"/>
              <a:t>gach</a:t>
            </a:r>
            <a:r>
              <a:rPr lang="en-IE" b="1" i="1" dirty="0"/>
              <a:t> </a:t>
            </a:r>
            <a:r>
              <a:rPr lang="en-IE" b="1" i="1" dirty="0" err="1"/>
              <a:t>tréithe</a:t>
            </a:r>
            <a:r>
              <a:rPr lang="en-IE" b="1" i="1" dirty="0"/>
              <a:t>/</a:t>
            </a:r>
            <a:r>
              <a:rPr lang="en-IE" b="1" i="1" dirty="0" err="1"/>
              <a:t>géine</a:t>
            </a:r>
            <a:r>
              <a:rPr lang="en-IE" b="1" i="1" dirty="0"/>
              <a:t> </a:t>
            </a:r>
            <a:r>
              <a:rPr lang="en-IE" b="1" i="1" dirty="0" err="1"/>
              <a:t>atá</a:t>
            </a:r>
            <a:r>
              <a:rPr lang="en-IE" b="1" i="1" dirty="0"/>
              <a:t> </a:t>
            </a:r>
            <a:r>
              <a:rPr lang="en-IE" b="1" i="1" dirty="0" err="1"/>
              <a:t>againn</a:t>
            </a:r>
            <a:r>
              <a:rPr lang="ga-IE" b="1" i="1" dirty="0"/>
              <a:t> </a:t>
            </a:r>
            <a:r>
              <a:rPr lang="en-IE" b="1" i="1" dirty="0"/>
              <a:t>- </a:t>
            </a:r>
            <a:r>
              <a:rPr lang="en-IE" b="1" i="1" dirty="0" err="1"/>
              <a:t>cén</a:t>
            </a:r>
            <a:r>
              <a:rPr lang="en-IE" b="1" i="1" dirty="0"/>
              <a:t> </a:t>
            </a:r>
            <a:r>
              <a:rPr lang="en-IE" b="1" i="1" dirty="0" err="1"/>
              <a:t>fáth</a:t>
            </a:r>
            <a:r>
              <a:rPr lang="en-IE" b="1" i="1" dirty="0"/>
              <a:t>?</a:t>
            </a:r>
            <a:endParaRPr lang="en-IE" i="1" dirty="0"/>
          </a:p>
          <a:p>
            <a:pPr marL="0" indent="0">
              <a:buNone/>
            </a:pPr>
            <a:r>
              <a:rPr lang="en-IE" b="1" u="sng" dirty="0" err="1">
                <a:solidFill>
                  <a:srgbClr val="0070C0"/>
                </a:solidFill>
              </a:rPr>
              <a:t>Rialacha</a:t>
            </a:r>
            <a:r>
              <a:rPr lang="en-IE" b="1" u="sng" dirty="0">
                <a:solidFill>
                  <a:srgbClr val="0070C0"/>
                </a:solidFill>
              </a:rPr>
              <a:t>- </a:t>
            </a:r>
          </a:p>
          <a:p>
            <a:pPr marL="514350" indent="-514350">
              <a:buFont typeface="+mj-lt"/>
              <a:buAutoNum type="arabicPeriod"/>
            </a:pPr>
            <a:r>
              <a:rPr lang="ga-IE" dirty="0"/>
              <a:t>Ú</a:t>
            </a:r>
            <a:r>
              <a:rPr lang="en-IE" dirty="0" err="1"/>
              <a:t>sáid</a:t>
            </a:r>
            <a:r>
              <a:rPr lang="en-IE" dirty="0"/>
              <a:t> an </a:t>
            </a:r>
            <a:r>
              <a:rPr lang="en-IE" dirty="0" err="1"/>
              <a:t>cheannlitir</a:t>
            </a:r>
            <a:r>
              <a:rPr lang="en-IE" dirty="0"/>
              <a:t> don </a:t>
            </a:r>
            <a:r>
              <a:rPr lang="en-IE" dirty="0" err="1"/>
              <a:t>ghéin</a:t>
            </a:r>
            <a:r>
              <a:rPr lang="en-IE" dirty="0"/>
              <a:t> </a:t>
            </a:r>
            <a:r>
              <a:rPr lang="en-IE" dirty="0" err="1"/>
              <a:t>cheannasach</a:t>
            </a:r>
            <a:r>
              <a:rPr lang="en-IE" dirty="0"/>
              <a:t> (m.sh. </a:t>
            </a:r>
            <a:r>
              <a:rPr lang="en-IE" dirty="0" err="1"/>
              <a:t>má</a:t>
            </a:r>
            <a:r>
              <a:rPr lang="en-IE" dirty="0"/>
              <a:t>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b="1" dirty="0" err="1">
                <a:solidFill>
                  <a:srgbClr val="00B050"/>
                </a:solidFill>
              </a:rPr>
              <a:t>súile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ga-IE" b="1" dirty="0">
                <a:solidFill>
                  <a:srgbClr val="00B050"/>
                </a:solidFill>
              </a:rPr>
              <a:t>d</a:t>
            </a:r>
            <a:r>
              <a:rPr lang="en-IE" b="1" dirty="0" err="1">
                <a:solidFill>
                  <a:srgbClr val="00B050"/>
                </a:solidFill>
              </a:rPr>
              <a:t>onna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dirty="0" err="1"/>
              <a:t>ceannasach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shúile</a:t>
            </a:r>
            <a:r>
              <a:rPr lang="en-IE" dirty="0"/>
              <a:t> </a:t>
            </a:r>
            <a:r>
              <a:rPr lang="en-IE" dirty="0" err="1"/>
              <a:t>glasa</a:t>
            </a:r>
            <a:r>
              <a:rPr lang="en-IE" dirty="0"/>
              <a:t>, </a:t>
            </a:r>
            <a:r>
              <a:rPr lang="en-IE" dirty="0" err="1"/>
              <a:t>úsáid</a:t>
            </a:r>
            <a:r>
              <a:rPr lang="en-IE" dirty="0"/>
              <a:t> an </a:t>
            </a:r>
            <a:r>
              <a:rPr lang="en-IE" dirty="0" err="1"/>
              <a:t>litir</a:t>
            </a:r>
            <a:r>
              <a:rPr lang="en-IE" dirty="0"/>
              <a:t> </a:t>
            </a:r>
            <a:r>
              <a:rPr lang="en-IE" dirty="0">
                <a:solidFill>
                  <a:srgbClr val="00B050"/>
                </a:solidFill>
              </a:rPr>
              <a:t>‘</a:t>
            </a:r>
            <a:r>
              <a:rPr lang="en-IE" b="1" dirty="0">
                <a:solidFill>
                  <a:srgbClr val="00B050"/>
                </a:solidFill>
              </a:rPr>
              <a:t>D’ </a:t>
            </a:r>
            <a:r>
              <a:rPr lang="en-IE" dirty="0" err="1"/>
              <a:t>chun</a:t>
            </a:r>
            <a:r>
              <a:rPr lang="en-IE" dirty="0"/>
              <a:t> cur </a:t>
            </a:r>
            <a:r>
              <a:rPr lang="en-IE" dirty="0" err="1"/>
              <a:t>síos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2 </a:t>
            </a:r>
            <a:r>
              <a:rPr lang="en-IE" dirty="0" err="1"/>
              <a:t>dhath</a:t>
            </a:r>
            <a:r>
              <a:rPr lang="en-IE" dirty="0"/>
              <a:t>)</a:t>
            </a:r>
            <a:r>
              <a:rPr lang="en-IE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Is </a:t>
            </a:r>
            <a:r>
              <a:rPr lang="en-IE" dirty="0" err="1"/>
              <a:t>féidir</a:t>
            </a:r>
            <a:r>
              <a:rPr lang="en-IE" dirty="0"/>
              <a:t> 2 ‘</a:t>
            </a:r>
            <a:r>
              <a:rPr lang="ga-IE" dirty="0"/>
              <a:t>leagan</a:t>
            </a:r>
            <a:r>
              <a:rPr lang="en-IE" dirty="0"/>
              <a:t>’ de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géin</a:t>
            </a:r>
            <a:r>
              <a:rPr lang="en-IE" dirty="0"/>
              <a:t> a </a:t>
            </a:r>
            <a:r>
              <a:rPr lang="en-IE" dirty="0" err="1"/>
              <a:t>bheith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ga-IE" dirty="0"/>
              <a:t>, c</a:t>
            </a:r>
            <a:r>
              <a:rPr lang="en-IE" dirty="0" err="1"/>
              <a:t>eann</a:t>
            </a:r>
            <a:r>
              <a:rPr lang="en-IE" dirty="0"/>
              <a:t> </a:t>
            </a:r>
            <a:r>
              <a:rPr lang="en-IE" dirty="0" err="1"/>
              <a:t>ceannasach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ceann</a:t>
            </a:r>
            <a:r>
              <a:rPr lang="en-IE" dirty="0"/>
              <a:t> </a:t>
            </a:r>
            <a:r>
              <a:rPr lang="en-IE" dirty="0" err="1"/>
              <a:t>cúlaitheach</a:t>
            </a:r>
            <a:r>
              <a:rPr lang="en-IE" dirty="0"/>
              <a:t>. </a:t>
            </a:r>
            <a:r>
              <a:rPr lang="en-IE" dirty="0" err="1"/>
              <a:t>Úsáid</a:t>
            </a:r>
            <a:r>
              <a:rPr lang="en-IE" dirty="0"/>
              <a:t> </a:t>
            </a:r>
            <a:r>
              <a:rPr lang="en-IE" b="1" dirty="0" err="1">
                <a:solidFill>
                  <a:srgbClr val="D60093"/>
                </a:solidFill>
              </a:rPr>
              <a:t>ceannlitir</a:t>
            </a:r>
            <a:r>
              <a:rPr lang="en-IE" b="1" dirty="0">
                <a:solidFill>
                  <a:srgbClr val="D60093"/>
                </a:solidFill>
              </a:rPr>
              <a:t> don </a:t>
            </a:r>
            <a:r>
              <a:rPr lang="ga-IE" b="1" dirty="0">
                <a:solidFill>
                  <a:srgbClr val="D60093"/>
                </a:solidFill>
              </a:rPr>
              <a:t>leagan</a:t>
            </a:r>
            <a:r>
              <a:rPr lang="en-IE" b="1" dirty="0">
                <a:solidFill>
                  <a:srgbClr val="D60093"/>
                </a:solidFill>
              </a:rPr>
              <a:t> </a:t>
            </a:r>
            <a:r>
              <a:rPr lang="en-IE" b="1" dirty="0" err="1">
                <a:solidFill>
                  <a:srgbClr val="D60093"/>
                </a:solidFill>
              </a:rPr>
              <a:t>ceannasach</a:t>
            </a:r>
            <a:r>
              <a:rPr lang="en-IE" b="1" dirty="0">
                <a:solidFill>
                  <a:srgbClr val="D60093"/>
                </a:solidFill>
              </a:rPr>
              <a:t> – </a:t>
            </a:r>
            <a:r>
              <a:rPr lang="en-IE" b="1" dirty="0" err="1">
                <a:solidFill>
                  <a:srgbClr val="D60093"/>
                </a:solidFill>
              </a:rPr>
              <a:t>donn</a:t>
            </a:r>
            <a:r>
              <a:rPr lang="en-IE" b="1" dirty="0">
                <a:solidFill>
                  <a:srgbClr val="D60093"/>
                </a:solidFill>
              </a:rPr>
              <a:t> =  </a:t>
            </a:r>
            <a:r>
              <a:rPr lang="en-IE" b="1" dirty="0">
                <a:solidFill>
                  <a:srgbClr val="00B050"/>
                </a:solidFill>
              </a:rPr>
              <a:t>‘D’</a:t>
            </a:r>
            <a:r>
              <a:rPr lang="en-IE" dirty="0"/>
              <a:t> &amp; </a:t>
            </a:r>
            <a:r>
              <a:rPr lang="en-IE" b="1" dirty="0" err="1">
                <a:solidFill>
                  <a:srgbClr val="FF0000"/>
                </a:solidFill>
              </a:rPr>
              <a:t>litir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i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gcás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íochtair</a:t>
            </a:r>
            <a:r>
              <a:rPr lang="en-IE" dirty="0"/>
              <a:t> </a:t>
            </a:r>
            <a:r>
              <a:rPr lang="en-IE" sz="2600" dirty="0"/>
              <a:t>(lower case) </a:t>
            </a:r>
            <a:r>
              <a:rPr lang="en-IE" b="1" dirty="0">
                <a:solidFill>
                  <a:srgbClr val="FF0000"/>
                </a:solidFill>
              </a:rPr>
              <a:t>don </a:t>
            </a:r>
            <a:r>
              <a:rPr lang="ga-IE" b="1" dirty="0">
                <a:solidFill>
                  <a:srgbClr val="FF0000"/>
                </a:solidFill>
              </a:rPr>
              <a:t>leagan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cúlaitheach</a:t>
            </a:r>
            <a:r>
              <a:rPr lang="en-IE" b="1" dirty="0">
                <a:solidFill>
                  <a:srgbClr val="FF0000"/>
                </a:solidFill>
              </a:rPr>
              <a:t> – </a:t>
            </a:r>
            <a:r>
              <a:rPr lang="en-IE" b="1" dirty="0" err="1">
                <a:solidFill>
                  <a:srgbClr val="FF0000"/>
                </a:solidFill>
              </a:rPr>
              <a:t>glas</a:t>
            </a:r>
            <a:r>
              <a:rPr lang="en-IE" b="1" dirty="0">
                <a:solidFill>
                  <a:srgbClr val="FF0000"/>
                </a:solidFill>
              </a:rPr>
              <a:t> = </a:t>
            </a:r>
            <a:r>
              <a:rPr lang="en-IE" b="1" dirty="0">
                <a:solidFill>
                  <a:srgbClr val="00B050"/>
                </a:solidFill>
              </a:rPr>
              <a:t>‘d’</a:t>
            </a:r>
            <a:r>
              <a:rPr lang="en-IE" b="1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6</a:t>
            </a:fld>
            <a:endParaRPr lang="en-IE"/>
          </a:p>
        </p:txBody>
      </p:sp>
      <p:pic>
        <p:nvPicPr>
          <p:cNvPr id="3074" name="Picture 2" descr="http://thumb9.shutterstock.com/display_pic_with_logo/137002/223466332/stock-photo-collage-of-different-photos-showing-eyes-223466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37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>
                <a:solidFill>
                  <a:srgbClr val="FF0000"/>
                </a:solidFill>
              </a:rPr>
              <a:t>Ceist</a:t>
            </a:r>
            <a:r>
              <a:rPr lang="en-IE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latin typeface="Comic Sans MS"/>
                <a:cs typeface="Comic Sans MS"/>
              </a:rPr>
              <a:t>Crosáiltear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luch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heitrisigeach</a:t>
            </a:r>
            <a:r>
              <a:rPr lang="en-US" sz="2800" dirty="0">
                <a:latin typeface="Comic Sans MS"/>
                <a:cs typeface="Comic Sans MS"/>
              </a:rPr>
              <a:t> a</a:t>
            </a:r>
            <a:r>
              <a:rPr lang="ga-IE" sz="2800" dirty="0">
                <a:latin typeface="Comic Sans MS"/>
                <a:cs typeface="Comic Sans MS"/>
              </a:rPr>
              <a:t> bhfuil </a:t>
            </a:r>
            <a:r>
              <a:rPr lang="en-US" sz="2800" dirty="0" err="1">
                <a:latin typeface="Comic Sans MS"/>
                <a:cs typeface="Comic Sans MS"/>
              </a:rPr>
              <a:t>na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géinte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b="1" dirty="0">
                <a:latin typeface="Comic Sans MS"/>
                <a:cs typeface="Comic Sans MS"/>
              </a:rPr>
              <a:t>A &amp;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b="1" dirty="0">
                <a:latin typeface="Comic Sans MS"/>
                <a:cs typeface="Comic Sans MS"/>
              </a:rPr>
              <a:t>B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ga-IE" sz="2800" dirty="0">
                <a:latin typeface="Comic Sans MS"/>
                <a:cs typeface="Comic Sans MS"/>
              </a:rPr>
              <a:t>aige </a:t>
            </a:r>
            <a:r>
              <a:rPr lang="en-US" sz="2800" dirty="0">
                <a:latin typeface="Comic Sans MS"/>
                <a:cs typeface="Comic Sans MS"/>
              </a:rPr>
              <a:t>le </a:t>
            </a:r>
            <a:r>
              <a:rPr lang="en-US" sz="2800" dirty="0" err="1">
                <a:latin typeface="Comic Sans MS"/>
                <a:cs typeface="Comic Sans MS"/>
              </a:rPr>
              <a:t>luch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atá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homaisigeach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cúlaitheach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maidir</a:t>
            </a:r>
            <a:r>
              <a:rPr lang="en-US" sz="2800" dirty="0">
                <a:latin typeface="Comic Sans MS"/>
                <a:cs typeface="Comic Sans MS"/>
              </a:rPr>
              <a:t> le </a:t>
            </a:r>
            <a:r>
              <a:rPr lang="en-US" sz="2800" b="1" dirty="0">
                <a:latin typeface="Comic Sans MS"/>
                <a:cs typeface="Comic Sans MS"/>
              </a:rPr>
              <a:t>A</a:t>
            </a:r>
            <a:r>
              <a:rPr lang="en-US" sz="2800" dirty="0">
                <a:latin typeface="Comic Sans MS"/>
                <a:cs typeface="Comic Sans MS"/>
              </a:rPr>
              <a:t> &amp; </a:t>
            </a:r>
            <a:r>
              <a:rPr lang="en-US" sz="2800" b="1" dirty="0">
                <a:latin typeface="Comic Sans MS"/>
                <a:cs typeface="Comic Sans MS"/>
              </a:rPr>
              <a:t>B</a:t>
            </a:r>
            <a:r>
              <a:rPr lang="en-US" sz="2800" dirty="0">
                <a:latin typeface="Comic Sans MS"/>
                <a:cs typeface="Comic Sans MS"/>
              </a:rPr>
              <a:t>. </a:t>
            </a:r>
            <a:r>
              <a:rPr lang="en-US" sz="2800" dirty="0" err="1">
                <a:latin typeface="Comic Sans MS"/>
                <a:cs typeface="Comic Sans MS"/>
              </a:rPr>
              <a:t>Taispeántar</a:t>
            </a:r>
            <a:r>
              <a:rPr lang="en-US" sz="2800" dirty="0">
                <a:latin typeface="Comic Sans MS"/>
                <a:cs typeface="Comic Sans MS"/>
              </a:rPr>
              <a:t> an </a:t>
            </a:r>
            <a:r>
              <a:rPr lang="en-US" sz="2800" dirty="0" err="1">
                <a:latin typeface="Comic Sans MS"/>
                <a:cs typeface="Comic Sans MS"/>
              </a:rPr>
              <a:t>sliocht</a:t>
            </a:r>
            <a:r>
              <a:rPr lang="en-US" sz="2800" dirty="0">
                <a:latin typeface="Comic Sans MS"/>
                <a:cs typeface="Comic Sans MS"/>
              </a:rPr>
              <a:t> (F1) </a:t>
            </a:r>
            <a:r>
              <a:rPr lang="en-US" sz="2800" dirty="0" err="1">
                <a:latin typeface="Comic Sans MS"/>
                <a:cs typeface="Comic Sans MS"/>
              </a:rPr>
              <a:t>sa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tábla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thíos</a:t>
            </a:r>
            <a:r>
              <a:rPr lang="en-US" sz="2800" dirty="0">
                <a:latin typeface="Comic Sans MS"/>
                <a:cs typeface="Comic Sans MS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52921"/>
              </p:ext>
            </p:extLst>
          </p:nvPr>
        </p:nvGraphicFramePr>
        <p:xfrm>
          <a:off x="838200" y="1905000"/>
          <a:ext cx="6096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Géinitíopa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A a B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lang="en-US" sz="2800" dirty="0">
                        <a:solidFill>
                          <a:srgbClr val="00B05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151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B05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a a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lang="en-US" sz="2800" dirty="0">
                        <a:solidFill>
                          <a:srgbClr val="00B05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146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429000"/>
            <a:ext cx="93971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LcParenBoth"/>
            </a:pPr>
            <a:r>
              <a:rPr lang="en-US" sz="2800" dirty="0" err="1">
                <a:latin typeface="Comic Sans MS"/>
                <a:cs typeface="Comic Sans MS"/>
              </a:rPr>
              <a:t>Dá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mbeadh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na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géinte</a:t>
            </a:r>
            <a:r>
              <a:rPr lang="en-US" sz="2800" dirty="0">
                <a:latin typeface="Comic Sans MS"/>
                <a:cs typeface="Comic Sans MS"/>
              </a:rPr>
              <a:t> in </a:t>
            </a:r>
            <a:r>
              <a:rPr lang="en-US" sz="2800" dirty="0" err="1">
                <a:latin typeface="Comic Sans MS"/>
                <a:cs typeface="Comic Sans MS"/>
              </a:rPr>
              <a:t>ann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ga-IE" sz="2800" dirty="0">
                <a:latin typeface="Comic Sans MS"/>
                <a:cs typeface="Comic Sans MS"/>
              </a:rPr>
              <a:t>sórtáil</a:t>
            </a:r>
            <a:r>
              <a:rPr lang="en-US" sz="2800" dirty="0">
                <a:latin typeface="Comic Sans MS"/>
                <a:cs typeface="Comic Sans MS"/>
              </a:rPr>
              <a:t> go </a:t>
            </a:r>
          </a:p>
          <a:p>
            <a:pPr marL="571500" indent="-571500"/>
            <a:r>
              <a:rPr lang="en-US" sz="2800" dirty="0" err="1">
                <a:latin typeface="Comic Sans MS"/>
                <a:cs typeface="Comic Sans MS"/>
              </a:rPr>
              <a:t>neamhspleách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dirty="0" err="1">
                <a:latin typeface="Comic Sans MS"/>
                <a:cs typeface="Comic Sans MS"/>
              </a:rPr>
              <a:t>cé</a:t>
            </a:r>
            <a:r>
              <a:rPr lang="ga-IE" sz="2800" dirty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n</a:t>
            </a:r>
            <a:r>
              <a:rPr lang="ga-IE" sz="2800" dirty="0">
                <a:latin typeface="Comic Sans MS"/>
                <a:cs typeface="Comic Sans MS"/>
              </a:rPr>
              <a:t>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torthaí</a:t>
            </a:r>
            <a:r>
              <a:rPr lang="en-US" sz="2800" dirty="0">
                <a:latin typeface="Comic Sans MS"/>
                <a:cs typeface="Comic Sans MS"/>
              </a:rPr>
              <a:t> a </a:t>
            </a:r>
            <a:r>
              <a:rPr lang="en-US" sz="2800" dirty="0" err="1">
                <a:latin typeface="Comic Sans MS"/>
                <a:cs typeface="Comic Sans MS"/>
              </a:rPr>
              <a:t>mbe</a:t>
            </a:r>
            <a:r>
              <a:rPr lang="ga-IE" sz="2800" dirty="0">
                <a:latin typeface="Comic Sans MS"/>
                <a:cs typeface="Comic Sans MS"/>
              </a:rPr>
              <a:t>a</a:t>
            </a:r>
            <a:r>
              <a:rPr lang="en-US" sz="2800" dirty="0">
                <a:latin typeface="Comic Sans MS"/>
                <a:cs typeface="Comic Sans MS"/>
              </a:rPr>
              <a:t>dh </a:t>
            </a:r>
            <a:r>
              <a:rPr lang="en-US" sz="2800" dirty="0" err="1">
                <a:latin typeface="Comic Sans MS"/>
                <a:cs typeface="Comic Sans MS"/>
              </a:rPr>
              <a:t>tú</a:t>
            </a:r>
            <a:r>
              <a:rPr lang="en-US" sz="2800" dirty="0">
                <a:latin typeface="Comic Sans MS"/>
                <a:cs typeface="Comic Sans MS"/>
              </a:rPr>
              <a:t> ag </a:t>
            </a:r>
            <a:r>
              <a:rPr lang="en-US" sz="2800" dirty="0" err="1">
                <a:latin typeface="Comic Sans MS"/>
                <a:cs typeface="Comic Sans MS"/>
              </a:rPr>
              <a:t>súil</a:t>
            </a:r>
            <a:r>
              <a:rPr lang="en-US" sz="2800" dirty="0">
                <a:latin typeface="Comic Sans MS"/>
                <a:cs typeface="Comic Sans MS"/>
              </a:rPr>
              <a:t> le</a:t>
            </a:r>
            <a:r>
              <a:rPr lang="ga-IE" sz="2800" dirty="0">
                <a:latin typeface="Comic Sans MS"/>
                <a:cs typeface="Comic Sans MS"/>
              </a:rPr>
              <a:t>o</a:t>
            </a:r>
            <a:r>
              <a:rPr lang="en-US" sz="2800" dirty="0">
                <a:latin typeface="Comic Sans MS"/>
                <a:cs typeface="Comic Sans MS"/>
              </a:rPr>
              <a:t>?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(ii) An </a:t>
            </a:r>
            <a:r>
              <a:rPr lang="en-US" sz="2800" dirty="0" err="1">
                <a:latin typeface="Comic Sans MS"/>
                <a:cs typeface="Comic Sans MS"/>
              </a:rPr>
              <a:t>réitíonn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na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torthaí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cs typeface="Comic Sans MS"/>
              </a:rPr>
              <a:t>seo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le</a:t>
            </a:r>
            <a:r>
              <a:rPr lang="ga-IE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is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na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torthaí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ga-IE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len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a </a:t>
            </a:r>
            <a:r>
              <a:rPr lang="ga-IE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raibh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</a:p>
          <a:p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tú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ag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súil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?</a:t>
            </a:r>
          </a:p>
          <a:p>
            <a:endParaRPr lang="en-US" sz="2800" dirty="0">
              <a:solidFill>
                <a:srgbClr val="333333"/>
              </a:solidFill>
              <a:latin typeface="Comic Sans MS"/>
              <a:ea typeface="Arial"/>
              <a:cs typeface="Comic Sans MS"/>
            </a:endParaRPr>
          </a:p>
          <a:p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(iii) </a:t>
            </a:r>
            <a:r>
              <a:rPr lang="ga-IE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Luaigh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cúis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ga-IE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leis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na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torthaí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thuas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sa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tábla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).</a:t>
            </a:r>
            <a:r>
              <a:rPr lang="en-US" sz="2800" dirty="0"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62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ga-IE" b="1" dirty="0">
                <a:solidFill>
                  <a:srgbClr val="FF0000"/>
                </a:solidFill>
              </a:rPr>
              <a:t>A</a:t>
            </a:r>
            <a:r>
              <a:rPr lang="en-IE" b="1" dirty="0" err="1">
                <a:solidFill>
                  <a:srgbClr val="FF0000"/>
                </a:solidFill>
              </a:rPr>
              <a:t>rd</a:t>
            </a:r>
            <a:r>
              <a:rPr lang="ga-IE" b="1" dirty="0">
                <a:solidFill>
                  <a:srgbClr val="FF0000"/>
                </a:solidFill>
              </a:rPr>
              <a:t>l.</a:t>
            </a:r>
            <a:r>
              <a:rPr lang="en-IE" b="1" dirty="0">
                <a:solidFill>
                  <a:srgbClr val="FF0000"/>
                </a:solidFill>
              </a:rPr>
              <a:t> (Cros.5) </a:t>
            </a:r>
            <a:r>
              <a:rPr lang="en-IE" b="1" dirty="0" err="1">
                <a:solidFill>
                  <a:srgbClr val="FF0000"/>
                </a:solidFill>
              </a:rPr>
              <a:t>Gnéas</a:t>
            </a:r>
            <a:r>
              <a:rPr lang="ga-IE" b="1" dirty="0">
                <a:solidFill>
                  <a:srgbClr val="FF0000"/>
                </a:solidFill>
              </a:rPr>
              <a:t>n</a:t>
            </a:r>
            <a:r>
              <a:rPr lang="en-IE" b="1" dirty="0" err="1">
                <a:solidFill>
                  <a:srgbClr val="FF0000"/>
                </a:solidFill>
              </a:rPr>
              <a:t>ascáil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7941"/>
            <a:ext cx="8609620" cy="4281339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X-c</a:t>
            </a:r>
            <a:r>
              <a:rPr lang="ga-IE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rómasóm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níos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faide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ná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 Y-c</a:t>
            </a:r>
            <a:r>
              <a:rPr lang="ga-IE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rómasóm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agus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níos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mó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air.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ghnáth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iompraítear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tréithe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gnéasnasctha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X-c</a:t>
            </a:r>
            <a:r>
              <a:rPr lang="ga-I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rómasóm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n-US" u="sng" dirty="0" err="1">
                <a:latin typeface="Calibri" pitchFamily="34" charset="0"/>
                <a:cs typeface="Calibri" pitchFamily="34" charset="0"/>
              </a:rPr>
              <a:t>Samplaí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d</a:t>
            </a:r>
            <a:r>
              <a:rPr lang="ga-IE" u="sng" dirty="0">
                <a:latin typeface="Calibri" pitchFamily="34" charset="0"/>
                <a:cs typeface="Calibri" pitchFamily="34" charset="0"/>
              </a:rPr>
              <a:t>’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oidhreacht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ghneásnasctha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Dathd</a:t>
            </a:r>
            <a:r>
              <a:rPr lang="ga-I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aille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earg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/g</a:t>
            </a:r>
            <a:r>
              <a:rPr lang="ga-I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Haema</a:t>
            </a:r>
            <a:r>
              <a:rPr lang="ga-IE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filia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61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187624" y="1268760"/>
            <a:ext cx="691276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géinte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atá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gnéasc</a:t>
            </a:r>
            <a:r>
              <a:rPr lang="ga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rómasó</a:t>
            </a:r>
            <a:r>
              <a:rPr lang="ga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IE" dirty="0"/>
          </a:p>
        </p:txBody>
      </p:sp>
      <p:pic>
        <p:nvPicPr>
          <p:cNvPr id="18434" name="Picture 2" descr="http://thumb7.shutterstock.com/display_pic_with_logo/10626/10626,1228292755,1/stock-photo-color-blind-test-21450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1336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22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62</a:t>
            </a:fld>
            <a:endParaRPr lang="en-IE"/>
          </a:p>
        </p:txBody>
      </p:sp>
      <p:pic>
        <p:nvPicPr>
          <p:cNvPr id="1026" name="Picture 2" descr="http://medicalimages.allrefer.com/large/x-linked-recessive-genetic-defe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-7540" r="262" b="7540"/>
          <a:stretch/>
        </p:blipFill>
        <p:spPr bwMode="auto">
          <a:xfrm>
            <a:off x="590430" y="274638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417638"/>
            <a:ext cx="1995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415534"/>
            <a:ext cx="1995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5128193" y="3635910"/>
            <a:ext cx="1995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2552821" y="3606778"/>
            <a:ext cx="1995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06914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548680"/>
            <a:ext cx="9396536" cy="417646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IE" sz="3200" i="1" u="sng" dirty="0" err="1">
                <a:solidFill>
                  <a:srgbClr val="00B050"/>
                </a:solidFill>
              </a:rPr>
              <a:t>Sampla</a:t>
            </a:r>
            <a:r>
              <a:rPr lang="en-IE" sz="3200" i="1" u="sng" dirty="0">
                <a:solidFill>
                  <a:srgbClr val="00B050"/>
                </a:solidFill>
              </a:rPr>
              <a:t> de </a:t>
            </a:r>
            <a:r>
              <a:rPr lang="en-IE" sz="3200" i="1" u="sng" dirty="0" err="1">
                <a:solidFill>
                  <a:srgbClr val="00B050"/>
                </a:solidFill>
              </a:rPr>
              <a:t>seo</a:t>
            </a:r>
            <a:r>
              <a:rPr lang="en-IE" sz="3200" i="1" u="sng" dirty="0">
                <a:solidFill>
                  <a:srgbClr val="00B050"/>
                </a:solidFill>
              </a:rPr>
              <a:t> </a:t>
            </a:r>
            <a:r>
              <a:rPr lang="en-IE" sz="3200" i="1" u="sng" dirty="0" err="1">
                <a:solidFill>
                  <a:srgbClr val="00B050"/>
                </a:solidFill>
              </a:rPr>
              <a:t>ná</a:t>
            </a:r>
            <a:r>
              <a:rPr lang="en-IE" sz="3200" i="1" u="sng" dirty="0">
                <a:solidFill>
                  <a:srgbClr val="00B050"/>
                </a:solidFill>
              </a:rPr>
              <a:t> an </a:t>
            </a:r>
            <a:r>
              <a:rPr lang="en-IE" sz="3200" i="1" u="sng" dirty="0" err="1">
                <a:solidFill>
                  <a:srgbClr val="00B050"/>
                </a:solidFill>
              </a:rPr>
              <a:t>ghéin</a:t>
            </a:r>
            <a:r>
              <a:rPr lang="en-IE" sz="3200" i="1" u="sng" dirty="0">
                <a:solidFill>
                  <a:srgbClr val="00B050"/>
                </a:solidFill>
              </a:rPr>
              <a:t> </a:t>
            </a:r>
            <a:r>
              <a:rPr lang="en-IE" sz="3200" i="1" u="sng" dirty="0" err="1">
                <a:solidFill>
                  <a:srgbClr val="00B050"/>
                </a:solidFill>
              </a:rPr>
              <a:t>ghnéasnasc</a:t>
            </a:r>
            <a:r>
              <a:rPr lang="ga-IE" sz="3200" i="1" u="sng" dirty="0" err="1">
                <a:solidFill>
                  <a:srgbClr val="00B050"/>
                </a:solidFill>
              </a:rPr>
              <a:t>tha</a:t>
            </a:r>
            <a:r>
              <a:rPr lang="en-IE" sz="3200" i="1" u="sng" dirty="0">
                <a:solidFill>
                  <a:srgbClr val="00B050"/>
                </a:solidFill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3200" b="1" dirty="0" err="1">
                <a:solidFill>
                  <a:srgbClr val="FF0000"/>
                </a:solidFill>
              </a:rPr>
              <a:t>Daille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ga-IE" sz="3200" b="1" dirty="0">
                <a:solidFill>
                  <a:srgbClr val="FF0000"/>
                </a:solidFill>
              </a:rPr>
              <a:t>ar </a:t>
            </a:r>
            <a:r>
              <a:rPr lang="en-IE" sz="3200" b="1" dirty="0">
                <a:solidFill>
                  <a:srgbClr val="FF0000"/>
                </a:solidFill>
              </a:rPr>
              <a:t>d</a:t>
            </a:r>
            <a:r>
              <a:rPr lang="ga-IE" sz="3200" b="1" dirty="0">
                <a:solidFill>
                  <a:srgbClr val="FF0000"/>
                </a:solidFill>
              </a:rPr>
              <a:t>h</a:t>
            </a:r>
            <a:r>
              <a:rPr lang="en-IE" sz="3200" b="1" dirty="0" err="1">
                <a:solidFill>
                  <a:srgbClr val="FF0000"/>
                </a:solidFill>
              </a:rPr>
              <a:t>ath</a:t>
            </a:r>
            <a:r>
              <a:rPr lang="ga-IE" sz="3200" b="1" dirty="0">
                <a:solidFill>
                  <a:srgbClr val="FF0000"/>
                </a:solidFill>
              </a:rPr>
              <a:t>anna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 err="1">
                <a:solidFill>
                  <a:srgbClr val="FF0000"/>
                </a:solidFill>
              </a:rPr>
              <a:t>dearg</a:t>
            </a:r>
            <a:r>
              <a:rPr lang="en-IE" sz="3200" b="1" dirty="0">
                <a:solidFill>
                  <a:srgbClr val="FF0000"/>
                </a:solidFill>
              </a:rPr>
              <a:t>/</a:t>
            </a:r>
            <a:r>
              <a:rPr lang="en-IE" sz="3200" b="1" dirty="0" err="1">
                <a:solidFill>
                  <a:srgbClr val="FF0000"/>
                </a:solidFill>
              </a:rPr>
              <a:t>glas</a:t>
            </a:r>
            <a:r>
              <a:rPr lang="en-IE" sz="3200" dirty="0"/>
              <a:t>.  </a:t>
            </a:r>
            <a:r>
              <a:rPr lang="en-IE" dirty="0" err="1"/>
              <a:t>Tá</a:t>
            </a:r>
            <a:r>
              <a:rPr lang="en-IE" dirty="0"/>
              <a:t> an </a:t>
            </a:r>
            <a:r>
              <a:rPr lang="en-IE" dirty="0" err="1"/>
              <a:t>ghéin</a:t>
            </a:r>
            <a:r>
              <a:rPr lang="en-IE" dirty="0"/>
              <a:t> is </a:t>
            </a:r>
            <a:r>
              <a:rPr lang="en-IE" dirty="0" err="1"/>
              <a:t>cúis</a:t>
            </a:r>
            <a:r>
              <a:rPr lang="en-IE" dirty="0"/>
              <a:t> leis an </a:t>
            </a:r>
            <a:r>
              <a:rPr lang="ga-IE" dirty="0" err="1"/>
              <a:t>dathdh</a:t>
            </a:r>
            <a:r>
              <a:rPr lang="en-IE" dirty="0" err="1"/>
              <a:t>aille</a:t>
            </a:r>
            <a:r>
              <a:rPr lang="en-IE" dirty="0"/>
              <a:t> </a:t>
            </a:r>
            <a:r>
              <a:rPr lang="en-IE" dirty="0" err="1"/>
              <a:t>cúlaitheach</a:t>
            </a:r>
            <a:r>
              <a:rPr lang="en-IE" dirty="0"/>
              <a:t> &amp; suite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gcuid</a:t>
            </a:r>
            <a:r>
              <a:rPr lang="en-IE" dirty="0"/>
              <a:t> den </a:t>
            </a:r>
            <a:r>
              <a:rPr lang="en-IE" b="1" dirty="0"/>
              <a:t>X </a:t>
            </a:r>
            <a:r>
              <a:rPr lang="ga-IE" b="1" dirty="0"/>
              <a:t>-</a:t>
            </a:r>
            <a:r>
              <a:rPr lang="en-IE" dirty="0" err="1"/>
              <a:t>chrómasóm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páirt</a:t>
            </a:r>
            <a:r>
              <a:rPr lang="en-IE" dirty="0"/>
              <a:t> c</a:t>
            </a:r>
            <a:r>
              <a:rPr lang="ga-IE" dirty="0"/>
              <a:t>h</a:t>
            </a:r>
            <a:r>
              <a:rPr lang="en-IE" dirty="0" err="1"/>
              <a:t>omhfhreagrach</a:t>
            </a:r>
            <a:r>
              <a:rPr lang="en-IE" dirty="0"/>
              <a:t> </a:t>
            </a:r>
            <a:r>
              <a:rPr lang="en-IE" dirty="0" err="1"/>
              <a:t>aici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b="1" dirty="0"/>
              <a:t>Y</a:t>
            </a:r>
            <a:r>
              <a:rPr lang="ga-IE" b="1" dirty="0"/>
              <a:t>-</a:t>
            </a:r>
            <a:r>
              <a:rPr lang="en-IE" dirty="0"/>
              <a:t>c</a:t>
            </a:r>
            <a:r>
              <a:rPr lang="ga-IE" dirty="0"/>
              <a:t>h</a:t>
            </a:r>
            <a:r>
              <a:rPr lang="en-IE" dirty="0" err="1"/>
              <a:t>rómasóm</a:t>
            </a:r>
            <a:r>
              <a:rPr lang="en-I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63</a:t>
            </a:fld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1691680" y="3647921"/>
            <a:ext cx="3490362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u="sng" dirty="0">
                <a:solidFill>
                  <a:srgbClr val="FF0000"/>
                </a:solidFill>
              </a:rPr>
              <a:t>Is </a:t>
            </a:r>
            <a:r>
              <a:rPr lang="en-IE" sz="2000" b="1" u="sng" dirty="0" err="1">
                <a:solidFill>
                  <a:srgbClr val="FF0000"/>
                </a:solidFill>
              </a:rPr>
              <a:t>féidir</a:t>
            </a:r>
            <a:r>
              <a:rPr lang="en-IE" sz="2000" b="1" u="sng" dirty="0">
                <a:solidFill>
                  <a:srgbClr val="FF0000"/>
                </a:solidFill>
              </a:rPr>
              <a:t> </a:t>
            </a:r>
            <a:r>
              <a:rPr lang="en-IE" sz="2000" b="1" u="sng" dirty="0" err="1">
                <a:solidFill>
                  <a:srgbClr val="FF0000"/>
                </a:solidFill>
              </a:rPr>
              <a:t>crosáil</a:t>
            </a:r>
            <a:r>
              <a:rPr lang="en-IE" sz="2000" b="1" u="sng" dirty="0">
                <a:solidFill>
                  <a:srgbClr val="FF0000"/>
                </a:solidFill>
              </a:rPr>
              <a:t> </a:t>
            </a:r>
            <a:r>
              <a:rPr lang="ga-IE" sz="2000" b="1" u="sng" dirty="0">
                <a:solidFill>
                  <a:srgbClr val="FF0000"/>
                </a:solidFill>
              </a:rPr>
              <a:t>g</a:t>
            </a:r>
            <a:r>
              <a:rPr lang="en-IE" sz="2000" b="1" u="sng" dirty="0" err="1">
                <a:solidFill>
                  <a:srgbClr val="FF0000"/>
                </a:solidFill>
              </a:rPr>
              <a:t>hnéasnasctha</a:t>
            </a:r>
            <a:r>
              <a:rPr lang="en-IE" sz="2000" b="1" u="sng" dirty="0">
                <a:solidFill>
                  <a:srgbClr val="FF0000"/>
                </a:solidFill>
              </a:rPr>
              <a:t> a </a:t>
            </a:r>
            <a:r>
              <a:rPr lang="en-IE" sz="2000" b="1" u="sng" dirty="0" err="1">
                <a:solidFill>
                  <a:srgbClr val="FF0000"/>
                </a:solidFill>
              </a:rPr>
              <a:t>dhéanamh</a:t>
            </a:r>
            <a:r>
              <a:rPr lang="en-IE" sz="2000" b="1" u="sng" dirty="0">
                <a:solidFill>
                  <a:srgbClr val="FF0000"/>
                </a:solidFill>
              </a:rPr>
              <a:t> </a:t>
            </a:r>
            <a:r>
              <a:rPr lang="ga-IE" sz="2000" b="1" u="sng" dirty="0">
                <a:solidFill>
                  <a:srgbClr val="FF0000"/>
                </a:solidFill>
              </a:rPr>
              <a:t>ar</a:t>
            </a:r>
            <a:r>
              <a:rPr lang="en-IE" sz="2000" b="1" u="sng" dirty="0">
                <a:solidFill>
                  <a:srgbClr val="FF0000"/>
                </a:solidFill>
              </a:rPr>
              <a:t> </a:t>
            </a:r>
            <a:r>
              <a:rPr lang="en-IE" sz="2000" b="1" u="sng" dirty="0" err="1">
                <a:solidFill>
                  <a:srgbClr val="FF0000"/>
                </a:solidFill>
              </a:rPr>
              <a:t>dhá</a:t>
            </a:r>
            <a:r>
              <a:rPr lang="en-IE" sz="2000" b="1" u="sng" dirty="0">
                <a:solidFill>
                  <a:srgbClr val="FF0000"/>
                </a:solidFill>
              </a:rPr>
              <a:t> s</a:t>
            </a:r>
            <a:r>
              <a:rPr lang="ga-IE" sz="2000" b="1" u="sng" dirty="0">
                <a:solidFill>
                  <a:srgbClr val="FF0000"/>
                </a:solidFill>
              </a:rPr>
              <a:t>h</a:t>
            </a:r>
            <a:r>
              <a:rPr lang="en-IE" sz="2000" b="1" u="sng" dirty="0" err="1">
                <a:solidFill>
                  <a:srgbClr val="FF0000"/>
                </a:solidFill>
              </a:rPr>
              <a:t>lí</a:t>
            </a:r>
            <a:r>
              <a:rPr lang="en-IE" sz="2000" b="1" u="sng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IE" dirty="0"/>
              <a:t>Mar </a:t>
            </a:r>
            <a:r>
              <a:rPr lang="en-IE" dirty="0" err="1"/>
              <a:t>seo</a:t>
            </a:r>
            <a:r>
              <a:rPr lang="en-IE" dirty="0">
                <a:sym typeface="Wingdings" panose="05000000000000000000" pitchFamily="2" charset="2"/>
              </a:rPr>
              <a:t> XX, XY</a:t>
            </a:r>
          </a:p>
          <a:p>
            <a:pPr marL="342900" indent="-342900">
              <a:buAutoNum type="arabicPeriod"/>
            </a:pPr>
            <a:r>
              <a:rPr lang="en-IE" dirty="0">
                <a:sym typeface="Wingdings" panose="05000000000000000000" pitchFamily="2" charset="2"/>
              </a:rPr>
              <a:t>Mar l</a:t>
            </a:r>
            <a:r>
              <a:rPr lang="ga-IE" dirty="0" err="1">
                <a:sym typeface="Wingdings" panose="05000000000000000000" pitchFamily="2" charset="2"/>
              </a:rPr>
              <a:t>éa</a:t>
            </a:r>
            <a:r>
              <a:rPr lang="en-IE" dirty="0" err="1">
                <a:sym typeface="Wingdings" panose="05000000000000000000" pitchFamily="2" charset="2"/>
              </a:rPr>
              <a:t>ráid</a:t>
            </a:r>
            <a:r>
              <a:rPr lang="en-IE" dirty="0">
                <a:sym typeface="Wingdings" panose="05000000000000000000" pitchFamily="2" charset="2"/>
              </a:rPr>
              <a:t> </a:t>
            </a:r>
            <a:r>
              <a:rPr lang="ga-IE" dirty="0">
                <a:sym typeface="Wingdings" panose="05000000000000000000" pitchFamily="2" charset="2"/>
              </a:rPr>
              <a:t>ch</a:t>
            </a:r>
            <a:r>
              <a:rPr lang="en-IE" dirty="0">
                <a:sym typeface="Wingdings" panose="05000000000000000000" pitchFamily="2" charset="2"/>
              </a:rPr>
              <a:t>r</a:t>
            </a:r>
            <a:r>
              <a:rPr lang="ga-IE" dirty="0">
                <a:sym typeface="Wingdings" panose="05000000000000000000" pitchFamily="2" charset="2"/>
              </a:rPr>
              <a:t>ó</a:t>
            </a:r>
            <a:r>
              <a:rPr lang="en-IE" dirty="0" err="1">
                <a:sym typeface="Wingdings" panose="05000000000000000000" pitchFamily="2" charset="2"/>
              </a:rPr>
              <a:t>masómach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6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Ailléil</a:t>
            </a:r>
            <a:r>
              <a:rPr lang="en-IE" dirty="0"/>
              <a:t> do ‘</a:t>
            </a:r>
            <a:r>
              <a:rPr lang="ga-IE" dirty="0" err="1"/>
              <a:t>dhathdhaille</a:t>
            </a:r>
            <a:r>
              <a:rPr lang="en-IE" dirty="0"/>
              <a:t>’ = </a:t>
            </a:r>
            <a:r>
              <a:rPr lang="en-IE" b="1" dirty="0">
                <a:solidFill>
                  <a:srgbClr val="D60093"/>
                </a:solidFill>
              </a:rPr>
              <a:t>C</a:t>
            </a:r>
            <a:r>
              <a:rPr lang="en-IE" b="1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b="1" dirty="0">
                <a:solidFill>
                  <a:srgbClr val="D60093"/>
                </a:solidFill>
              </a:rPr>
              <a:t>c</a:t>
            </a:r>
            <a:r>
              <a:rPr lang="en-IE" dirty="0">
                <a:solidFill>
                  <a:srgbClr val="D60093"/>
                </a:solidFill>
              </a:rPr>
              <a:t> </a:t>
            </a:r>
            <a:r>
              <a:rPr lang="en-IE" dirty="0" err="1"/>
              <a:t>gan</a:t>
            </a:r>
            <a:r>
              <a:rPr lang="en-IE" dirty="0"/>
              <a:t> é (</a:t>
            </a:r>
            <a:r>
              <a:rPr lang="ga-IE" dirty="0"/>
              <a:t>tá an </a:t>
            </a:r>
            <a:r>
              <a:rPr lang="en-IE" dirty="0" err="1"/>
              <a:t>galar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cúlaitheach</a:t>
            </a:r>
            <a:r>
              <a:rPr lang="en-IE" dirty="0"/>
              <a:t>)</a:t>
            </a:r>
            <a:br>
              <a:rPr lang="en-IE" dirty="0"/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64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77768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Tuistí</a:t>
            </a:r>
            <a:r>
              <a:rPr lang="en-IE" sz="4000" b="1" dirty="0"/>
              <a:t>:</a:t>
            </a:r>
            <a:r>
              <a:rPr lang="en-IE" sz="4000" b="1" dirty="0">
                <a:solidFill>
                  <a:srgbClr val="00B050"/>
                </a:solidFill>
              </a:rPr>
              <a:t>        X </a:t>
            </a:r>
            <a:r>
              <a:rPr lang="en-IE" sz="4000" b="1" dirty="0" err="1">
                <a:solidFill>
                  <a:srgbClr val="00B050"/>
                </a:solidFill>
              </a:rPr>
              <a:t>X</a:t>
            </a:r>
            <a:r>
              <a:rPr lang="en-IE" sz="4000" b="1" dirty="0">
                <a:solidFill>
                  <a:srgbClr val="00B050"/>
                </a:solidFill>
              </a:rPr>
              <a:t>                        </a:t>
            </a:r>
            <a:r>
              <a:rPr lang="en-IE" sz="4000" b="1" dirty="0" err="1">
                <a:solidFill>
                  <a:srgbClr val="00B050"/>
                </a:solidFill>
              </a:rPr>
              <a:t>X</a:t>
            </a:r>
            <a:r>
              <a:rPr lang="en-IE" sz="4000" b="1" dirty="0">
                <a:solidFill>
                  <a:srgbClr val="00B050"/>
                </a:solidFill>
              </a:rPr>
              <a:t> Y</a:t>
            </a:r>
          </a:p>
          <a:p>
            <a:endParaRPr lang="en-IE" dirty="0"/>
          </a:p>
          <a:p>
            <a:r>
              <a:rPr lang="en-IE" sz="2400" b="1" dirty="0" err="1"/>
              <a:t>Gaiméití</a:t>
            </a:r>
            <a:r>
              <a:rPr lang="en-IE" sz="4000" b="1" dirty="0"/>
              <a:t>:</a:t>
            </a:r>
            <a:r>
              <a:rPr lang="en-IE" sz="4000" b="1" dirty="0">
                <a:solidFill>
                  <a:srgbClr val="00B050"/>
                </a:solidFill>
              </a:rPr>
              <a:t>   X    </a:t>
            </a:r>
            <a:r>
              <a:rPr lang="en-IE" sz="4000" b="1" dirty="0" err="1">
                <a:solidFill>
                  <a:srgbClr val="00B050"/>
                </a:solidFill>
              </a:rPr>
              <a:t>nó</a:t>
            </a:r>
            <a:r>
              <a:rPr lang="en-IE" sz="4000" b="1" dirty="0">
                <a:solidFill>
                  <a:srgbClr val="00B050"/>
                </a:solidFill>
              </a:rPr>
              <a:t>  X             </a:t>
            </a:r>
            <a:r>
              <a:rPr lang="en-IE" sz="4000" b="1" dirty="0" err="1">
                <a:solidFill>
                  <a:srgbClr val="00B050"/>
                </a:solidFill>
              </a:rPr>
              <a:t>X</a:t>
            </a:r>
            <a:r>
              <a:rPr lang="en-IE" sz="4000" b="1" dirty="0">
                <a:solidFill>
                  <a:srgbClr val="00B050"/>
                </a:solidFill>
              </a:rPr>
              <a:t>  </a:t>
            </a:r>
            <a:r>
              <a:rPr lang="en-IE" sz="4000" b="1" dirty="0" err="1">
                <a:solidFill>
                  <a:srgbClr val="00B050"/>
                </a:solidFill>
              </a:rPr>
              <a:t>nó</a:t>
            </a:r>
            <a:r>
              <a:rPr lang="en-IE" sz="4000" b="1" dirty="0">
                <a:solidFill>
                  <a:srgbClr val="00B050"/>
                </a:solidFill>
              </a:rPr>
              <a:t>  Y</a:t>
            </a:r>
            <a:endParaRPr lang="en-IE" sz="4000" b="1" dirty="0"/>
          </a:p>
          <a:p>
            <a:endParaRPr lang="en-IE" sz="2400" b="1" dirty="0"/>
          </a:p>
          <a:p>
            <a:endParaRPr lang="en-IE" sz="2400" b="1" dirty="0"/>
          </a:p>
          <a:p>
            <a:r>
              <a:rPr lang="en-IE" sz="2400" b="1" dirty="0"/>
              <a:t>F1: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210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6264" y="21115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92068" y="2089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48744" y="30369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4164" y="29249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5108" y="293932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64477"/>
              </p:ext>
            </p:extLst>
          </p:nvPr>
        </p:nvGraphicFramePr>
        <p:xfrm>
          <a:off x="1331640" y="4005064"/>
          <a:ext cx="7632846" cy="2103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44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4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4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>
                          <a:solidFill>
                            <a:srgbClr val="00B050"/>
                          </a:solidFill>
                        </a:rPr>
                        <a:t>  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>
                          <a:solidFill>
                            <a:srgbClr val="00B050"/>
                          </a:solidFill>
                        </a:rPr>
                        <a:t>         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00B050"/>
                          </a:solidFill>
                        </a:rPr>
                        <a:t>X </a:t>
                      </a:r>
                      <a:endParaRPr lang="en-IE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FF0000"/>
                          </a:solidFill>
                        </a:rPr>
                        <a:t>       X </a:t>
                      </a:r>
                      <a:r>
                        <a:rPr lang="en-IE" sz="4000" b="1" dirty="0" err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IE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0070C0"/>
                          </a:solidFill>
                        </a:rPr>
                        <a:t>       X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4000" b="1" dirty="0">
                          <a:solidFill>
                            <a:srgbClr val="FF0000"/>
                          </a:solidFill>
                        </a:rPr>
                        <a:t>       X </a:t>
                      </a:r>
                      <a:r>
                        <a:rPr lang="en-IE" sz="4000" b="1" dirty="0" err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IE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0070C0"/>
                          </a:solidFill>
                        </a:rPr>
                        <a:t>       X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12668" y="39644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9672" y="55099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672" y="47692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4980" y="54844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3256" y="47692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6612" y="47582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2320" y="47778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256" y="549894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2320" y="54824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1800" y="4137992"/>
            <a:ext cx="17281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Bean, </a:t>
            </a:r>
            <a:r>
              <a:rPr lang="en-IE" b="1" dirty="0" err="1"/>
              <a:t>iompróir</a:t>
            </a:r>
            <a:endParaRPr lang="en-IE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01568" y="4273532"/>
            <a:ext cx="17281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Fear, </a:t>
            </a:r>
            <a:r>
              <a:rPr lang="en-IE" b="1" dirty="0" err="1"/>
              <a:t>gan</a:t>
            </a:r>
            <a:r>
              <a:rPr lang="en-IE" b="1" dirty="0"/>
              <a:t> g</a:t>
            </a:r>
            <a:r>
              <a:rPr lang="ga-IE" b="1" dirty="0"/>
              <a:t>h</a:t>
            </a:r>
            <a:r>
              <a:rPr lang="en-IE" b="1" dirty="0"/>
              <a:t>alar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20916" y="6174392"/>
            <a:ext cx="17281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Fear, </a:t>
            </a:r>
            <a:r>
              <a:rPr lang="en-IE" b="1" dirty="0" err="1"/>
              <a:t>dathd</a:t>
            </a:r>
            <a:r>
              <a:rPr lang="ga-IE" b="1" dirty="0"/>
              <a:t>h</a:t>
            </a:r>
            <a:r>
              <a:rPr lang="en-IE" b="1" dirty="0"/>
              <a:t>all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60108" y="6205046"/>
            <a:ext cx="187314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Bean, </a:t>
            </a:r>
            <a:r>
              <a:rPr lang="en-IE" b="1" dirty="0" err="1"/>
              <a:t>dathd</a:t>
            </a:r>
            <a:r>
              <a:rPr lang="ga-IE" b="1" dirty="0"/>
              <a:t>h</a:t>
            </a:r>
            <a:r>
              <a:rPr lang="en-IE" b="1" dirty="0"/>
              <a:t>all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964164" y="4333746"/>
            <a:ext cx="685016" cy="628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 flipH="1">
            <a:off x="4396682" y="5851742"/>
            <a:ext cx="252498" cy="353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44208" y="4507324"/>
            <a:ext cx="864096" cy="620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092280" y="5694630"/>
            <a:ext cx="216024" cy="510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0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6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0" grpId="0" animBg="1"/>
      <p:bldP spid="31" grpId="0" animBg="1"/>
      <p:bldP spid="3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60648"/>
            <a:ext cx="7092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cs typeface="Comic Sans MS"/>
            </a:endParaRPr>
          </a:p>
          <a:p>
            <a:r>
              <a:rPr lang="en-US" sz="2800" dirty="0" err="1">
                <a:cs typeface="Comic Sans MS"/>
              </a:rPr>
              <a:t>Baineann</a:t>
            </a:r>
            <a:r>
              <a:rPr lang="en-US" sz="2800" dirty="0">
                <a:cs typeface="Comic Sans MS"/>
              </a:rPr>
              <a:t> (XX): </a:t>
            </a:r>
            <a:r>
              <a:rPr lang="en-US" sz="2800" b="1" dirty="0" err="1">
                <a:cs typeface="Comic Sans MS"/>
              </a:rPr>
              <a:t>dhá</a:t>
            </a:r>
            <a:r>
              <a:rPr lang="en-US" sz="2800" b="1" dirty="0">
                <a:cs typeface="Comic Sans MS"/>
              </a:rPr>
              <a:t> AILLÉIL</a:t>
            </a:r>
            <a:r>
              <a:rPr lang="en-US" sz="2800" dirty="0">
                <a:cs typeface="Comic Sans MS"/>
              </a:rPr>
              <a:t> </a:t>
            </a:r>
            <a:r>
              <a:rPr lang="ga-IE" sz="2800" dirty="0">
                <a:cs typeface="Comic Sans MS"/>
              </a:rPr>
              <a:t>leis an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tréith</a:t>
            </a:r>
            <a:r>
              <a:rPr lang="en-US" sz="2800" dirty="0">
                <a:cs typeface="Comic Sans MS"/>
              </a:rPr>
              <a:t> g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néasnasctha</a:t>
            </a:r>
            <a:r>
              <a:rPr lang="ga-IE" sz="2800" dirty="0">
                <a:cs typeface="Comic Sans MS"/>
              </a:rPr>
              <a:t> </a:t>
            </a:r>
            <a:r>
              <a:rPr lang="en-US" sz="2800" dirty="0">
                <a:cs typeface="Comic Sans MS"/>
              </a:rPr>
              <a:t>- is </a:t>
            </a:r>
            <a:r>
              <a:rPr lang="en-US" sz="2800" dirty="0" err="1">
                <a:cs typeface="Comic Sans MS"/>
              </a:rPr>
              <a:t>féidir</a:t>
            </a:r>
            <a:r>
              <a:rPr lang="en-US" sz="2800" dirty="0">
                <a:cs typeface="Comic Sans MS"/>
              </a:rPr>
              <a:t> an g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éin</a:t>
            </a:r>
            <a:r>
              <a:rPr lang="en-US" sz="2800" dirty="0">
                <a:cs typeface="Comic Sans MS"/>
              </a:rPr>
              <a:t> </a:t>
            </a:r>
          </a:p>
          <a:p>
            <a:r>
              <a:rPr lang="en-US" sz="2800" dirty="0">
                <a:cs typeface="Comic Sans MS"/>
              </a:rPr>
              <a:t>c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úlaitheach</a:t>
            </a:r>
            <a:r>
              <a:rPr lang="en-US" sz="2800" dirty="0">
                <a:cs typeface="Comic Sans MS"/>
              </a:rPr>
              <a:t> a </a:t>
            </a:r>
            <a:r>
              <a:rPr lang="en-US" sz="2800" dirty="0" err="1">
                <a:cs typeface="Comic Sans MS"/>
              </a:rPr>
              <a:t>fholú</a:t>
            </a:r>
            <a:r>
              <a:rPr lang="en-US" sz="2800" dirty="0">
                <a:cs typeface="Comic Sans MS"/>
              </a:rPr>
              <a:t>, ach is </a:t>
            </a:r>
            <a:r>
              <a:rPr lang="en-US" sz="2800" b="1" dirty="0" err="1">
                <a:solidFill>
                  <a:srgbClr val="00B050"/>
                </a:solidFill>
                <a:cs typeface="Comic Sans MS"/>
              </a:rPr>
              <a:t>iompróir</a:t>
            </a:r>
            <a:r>
              <a:rPr lang="en-US" sz="2800" dirty="0">
                <a:cs typeface="Comic Sans MS"/>
              </a:rPr>
              <a:t> </a:t>
            </a:r>
            <a:endParaRPr lang="ga-IE" sz="2800" dirty="0">
              <a:cs typeface="Comic Sans MS"/>
            </a:endParaRPr>
          </a:p>
          <a:p>
            <a:r>
              <a:rPr lang="en-US" sz="2800" dirty="0">
                <a:cs typeface="Comic Sans MS"/>
              </a:rPr>
              <a:t>í   	m.sh.  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endParaRPr lang="en-US" sz="2800" dirty="0">
              <a:cs typeface="Comic Sans MS"/>
            </a:endParaRPr>
          </a:p>
          <a:p>
            <a:endParaRPr lang="en-US" sz="2000" dirty="0">
              <a:cs typeface="Comic Sans MS"/>
            </a:endParaRPr>
          </a:p>
          <a:p>
            <a:r>
              <a:rPr lang="en-US" sz="2800" dirty="0" err="1">
                <a:cs typeface="Comic Sans MS"/>
              </a:rPr>
              <a:t>Fireann</a:t>
            </a:r>
            <a:r>
              <a:rPr lang="en-US" sz="2800" dirty="0">
                <a:cs typeface="Comic Sans MS"/>
              </a:rPr>
              <a:t> (XY): le </a:t>
            </a:r>
            <a:r>
              <a:rPr lang="en-US" sz="2800" dirty="0" err="1">
                <a:cs typeface="Comic Sans MS"/>
              </a:rPr>
              <a:t>géin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b="1" dirty="0" err="1">
                <a:cs typeface="Comic Sans MS"/>
              </a:rPr>
              <a:t>amháin</a:t>
            </a:r>
            <a:r>
              <a:rPr lang="en-US" sz="2800" dirty="0">
                <a:cs typeface="Comic Sans MS"/>
              </a:rPr>
              <a:t> leis an </a:t>
            </a:r>
          </a:p>
          <a:p>
            <a:r>
              <a:rPr lang="en-US" sz="2800" dirty="0" err="1">
                <a:cs typeface="Comic Sans MS"/>
              </a:rPr>
              <a:t>tréith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ghnéasnasctha</a:t>
            </a:r>
            <a:r>
              <a:rPr lang="en-US" sz="2800" dirty="0">
                <a:cs typeface="Comic Sans MS"/>
              </a:rPr>
              <a:t> – 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ní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féidir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an g</a:t>
            </a:r>
            <a:r>
              <a:rPr lang="ga-IE" sz="2800" dirty="0">
                <a:solidFill>
                  <a:srgbClr val="D60093"/>
                </a:solidFill>
                <a:cs typeface="Comic Sans MS"/>
              </a:rPr>
              <a:t>h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éin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a 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fholú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800" dirty="0">
                <a:cs typeface="Comic Sans MS"/>
              </a:rPr>
              <a:t>&amp; is </a:t>
            </a:r>
            <a:r>
              <a:rPr lang="en-US" sz="2800" dirty="0" err="1">
                <a:cs typeface="Comic Sans MS"/>
              </a:rPr>
              <a:t>ailléil</a:t>
            </a:r>
            <a:r>
              <a:rPr lang="en-US" sz="2800" dirty="0">
                <a:cs typeface="Comic Sans MS"/>
              </a:rPr>
              <a:t> s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ingil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sa</a:t>
            </a:r>
            <a:r>
              <a:rPr lang="ga-IE" sz="2800" dirty="0">
                <a:cs typeface="Comic Sans MS"/>
              </a:rPr>
              <a:t>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X-c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rómasóm</a:t>
            </a:r>
            <a:r>
              <a:rPr lang="en-US" sz="2800" dirty="0">
                <a:cs typeface="Comic Sans MS"/>
              </a:rPr>
              <a:t> a </a:t>
            </a:r>
            <a:r>
              <a:rPr lang="en-US" sz="2800" dirty="0" err="1">
                <a:cs typeface="Comic Sans MS"/>
              </a:rPr>
              <a:t>rialaíonn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tréithe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áirithe</a:t>
            </a:r>
            <a:r>
              <a:rPr lang="en-US" sz="2800" dirty="0">
                <a:cs typeface="Comic Sans MS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gan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g</a:t>
            </a:r>
            <a:r>
              <a:rPr lang="ga-IE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alar: X</a:t>
            </a:r>
            <a:r>
              <a:rPr 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Y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nó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  le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Haema</a:t>
            </a:r>
            <a:r>
              <a:rPr lang="ga-IE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filia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Y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omic Sans MS"/>
            </a:endParaRPr>
          </a:p>
          <a:p>
            <a:endParaRPr lang="en-US" sz="3200" dirty="0"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620688"/>
            <a:ext cx="2448272" cy="24314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Bíonn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tréithe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gnéasnasctha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(mar 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Haema</a:t>
            </a:r>
            <a:r>
              <a:rPr lang="ga-IE" sz="2400" i="1" dirty="0">
                <a:solidFill>
                  <a:srgbClr val="D60093"/>
                </a:solidFill>
                <a:cs typeface="Comic Sans MS"/>
              </a:rPr>
              <a:t>i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filia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)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níos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coitianta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san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fhear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ná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sa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b</a:t>
            </a:r>
            <a:r>
              <a:rPr lang="ga-IE" sz="2400" i="1" dirty="0">
                <a:solidFill>
                  <a:srgbClr val="D60093"/>
                </a:solidFill>
                <a:cs typeface="Comic Sans MS"/>
              </a:rPr>
              <a:t>h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ean</a:t>
            </a:r>
            <a:r>
              <a:rPr lang="en-US" sz="3200" dirty="0">
                <a:solidFill>
                  <a:srgbClr val="0070C0"/>
                </a:solidFill>
                <a:latin typeface="Comic Sans MS"/>
                <a:cs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994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044"/>
            <a:ext cx="9144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Géinte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gnéasnasctha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– an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gaol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idir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géinitíopa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agus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f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initíopa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.</a:t>
            </a:r>
          </a:p>
          <a:p>
            <a:endParaRPr lang="en-US" sz="3200" dirty="0">
              <a:latin typeface="Comic Sans MS"/>
              <a:cs typeface="Comic Sans MS"/>
            </a:endParaRPr>
          </a:p>
          <a:p>
            <a:r>
              <a:rPr lang="en-US" sz="3200" dirty="0" err="1">
                <a:latin typeface="Comic Sans MS"/>
                <a:cs typeface="Comic Sans MS"/>
              </a:rPr>
              <a:t>m</a:t>
            </a:r>
            <a:r>
              <a:rPr lang="en-US" sz="3200" dirty="0">
                <a:latin typeface="Comic Sans MS"/>
                <a:cs typeface="Comic Sans MS"/>
              </a:rPr>
              <a:t>. sh. </a:t>
            </a:r>
            <a:r>
              <a:rPr lang="en-US" sz="3200" dirty="0" err="1">
                <a:solidFill>
                  <a:srgbClr val="0070C0"/>
                </a:solidFill>
                <a:latin typeface="Comic Sans MS"/>
                <a:cs typeface="Comic Sans MS"/>
              </a:rPr>
              <a:t>Galar</a:t>
            </a:r>
            <a:r>
              <a:rPr lang="en-US" sz="3200" dirty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omic Sans MS"/>
                <a:cs typeface="Comic Sans MS"/>
              </a:rPr>
              <a:t>Haema</a:t>
            </a:r>
            <a:r>
              <a:rPr lang="ga-IE" sz="3200" dirty="0">
                <a:solidFill>
                  <a:srgbClr val="0070C0"/>
                </a:solidFill>
                <a:latin typeface="Comic Sans MS"/>
                <a:cs typeface="Comic Sans MS"/>
              </a:rPr>
              <a:t>i</a:t>
            </a:r>
            <a:r>
              <a:rPr lang="en-US" sz="3200" dirty="0" err="1">
                <a:solidFill>
                  <a:srgbClr val="0070C0"/>
                </a:solidFill>
                <a:latin typeface="Comic Sans MS"/>
                <a:cs typeface="Comic Sans MS"/>
              </a:rPr>
              <a:t>filia</a:t>
            </a:r>
            <a:r>
              <a:rPr lang="en-US" sz="3200" dirty="0">
                <a:latin typeface="Comic Sans MS"/>
                <a:cs typeface="Comic Sans MS"/>
              </a:rPr>
              <a:t> (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latin typeface="Comic Sans MS"/>
                <a:cs typeface="Comic Sans MS"/>
              </a:rPr>
              <a:t> = </a:t>
            </a:r>
            <a:r>
              <a:rPr lang="en-US" sz="3200" dirty="0" err="1">
                <a:latin typeface="Comic Sans MS"/>
                <a:cs typeface="Comic Sans MS"/>
              </a:rPr>
              <a:t>géin</a:t>
            </a:r>
            <a:r>
              <a:rPr lang="en-US" sz="3200" dirty="0">
                <a:latin typeface="Comic Sans MS"/>
                <a:cs typeface="Comic Sans MS"/>
              </a:rPr>
              <a:t> c</a:t>
            </a:r>
            <a:r>
              <a:rPr lang="ga-IE" sz="3200" dirty="0">
                <a:latin typeface="Comic Sans MS"/>
                <a:cs typeface="Comic Sans MS"/>
              </a:rPr>
              <a:t>h</a:t>
            </a:r>
            <a:r>
              <a:rPr lang="en-US" sz="3200" dirty="0" err="1">
                <a:latin typeface="Comic Sans MS"/>
                <a:cs typeface="Comic Sans MS"/>
              </a:rPr>
              <a:t>úlaitheach</a:t>
            </a:r>
            <a:r>
              <a:rPr lang="en-US" sz="3200" dirty="0">
                <a:latin typeface="Comic Sans MS"/>
                <a:cs typeface="Comic Sans MS"/>
              </a:rPr>
              <a:t>)</a:t>
            </a:r>
          </a:p>
          <a:p>
            <a:r>
              <a:rPr lang="en-US" sz="3200" dirty="0">
                <a:latin typeface="Comic Sans MS"/>
                <a:cs typeface="Comic Sans MS"/>
              </a:rPr>
              <a:t>			               (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H </a:t>
            </a:r>
            <a:r>
              <a:rPr lang="en-US" sz="3200" dirty="0">
                <a:latin typeface="Comic Sans MS"/>
                <a:cs typeface="Comic Sans MS"/>
              </a:rPr>
              <a:t>= </a:t>
            </a:r>
            <a:r>
              <a:rPr lang="en-US" sz="3200" dirty="0" err="1">
                <a:latin typeface="Comic Sans MS"/>
                <a:cs typeface="Comic Sans MS"/>
              </a:rPr>
              <a:t>gnáthg</a:t>
            </a:r>
            <a:r>
              <a:rPr lang="ga-IE" sz="3200" dirty="0">
                <a:latin typeface="Comic Sans MS"/>
                <a:cs typeface="Comic Sans MS"/>
              </a:rPr>
              <a:t>h</a:t>
            </a:r>
            <a:r>
              <a:rPr lang="en-US" sz="3200" dirty="0" err="1">
                <a:latin typeface="Comic Sans MS"/>
                <a:cs typeface="Comic Sans MS"/>
              </a:rPr>
              <a:t>éin</a:t>
            </a:r>
            <a:r>
              <a:rPr lang="en-US" sz="3200" dirty="0">
                <a:latin typeface="Comic Sans MS"/>
                <a:cs typeface="Comic Sans MS"/>
              </a:rPr>
              <a:t>)</a:t>
            </a:r>
          </a:p>
          <a:p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041" y="3717032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– </a:t>
            </a:r>
            <a:r>
              <a:rPr lang="en-US" sz="3200" dirty="0" err="1">
                <a:latin typeface="Comic Sans MS"/>
                <a:cs typeface="Comic Sans MS"/>
              </a:rPr>
              <a:t>gnáthb</a:t>
            </a:r>
            <a:r>
              <a:rPr lang="ga-IE" sz="3200" dirty="0">
                <a:latin typeface="Comic Sans MS"/>
                <a:cs typeface="Comic Sans MS"/>
              </a:rPr>
              <a:t>h</a:t>
            </a:r>
            <a:r>
              <a:rPr lang="en-US" sz="3200" dirty="0" err="1">
                <a:latin typeface="Comic Sans MS"/>
                <a:cs typeface="Comic Sans MS"/>
              </a:rPr>
              <a:t>ean</a:t>
            </a:r>
            <a:r>
              <a:rPr lang="en-US" sz="3200" dirty="0">
                <a:latin typeface="Comic Sans MS"/>
                <a:cs typeface="Comic Sans MS"/>
              </a:rPr>
              <a:t>	  	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3200" dirty="0">
                <a:latin typeface="Comic Sans MS"/>
                <a:cs typeface="Comic Sans MS"/>
              </a:rPr>
              <a:t> – </a:t>
            </a:r>
            <a:r>
              <a:rPr lang="en-US" sz="3200" dirty="0" err="1">
                <a:latin typeface="Comic Sans MS"/>
                <a:cs typeface="Comic Sans MS"/>
              </a:rPr>
              <a:t>gnáthf</a:t>
            </a:r>
            <a:r>
              <a:rPr lang="ga-IE" sz="3200" dirty="0">
                <a:latin typeface="Comic Sans MS"/>
                <a:cs typeface="Comic Sans MS"/>
              </a:rPr>
              <a:t>h</a:t>
            </a:r>
            <a:r>
              <a:rPr lang="en-US" sz="3200" dirty="0">
                <a:latin typeface="Comic Sans MS"/>
                <a:cs typeface="Comic Sans MS"/>
              </a:rPr>
              <a:t>ear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– </a:t>
            </a:r>
            <a:r>
              <a:rPr lang="en-US" sz="3200" dirty="0" err="1">
                <a:latin typeface="Comic Sans MS"/>
                <a:cs typeface="Comic Sans MS"/>
              </a:rPr>
              <a:t>iompróir</a:t>
            </a:r>
            <a:r>
              <a:rPr lang="en-US" sz="3200" dirty="0">
                <a:latin typeface="Comic Sans MS"/>
                <a:cs typeface="Comic Sans MS"/>
              </a:rPr>
              <a:t>		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3200" dirty="0">
                <a:latin typeface="Comic Sans MS"/>
                <a:cs typeface="Comic Sans MS"/>
              </a:rPr>
              <a:t> – </a:t>
            </a:r>
            <a:r>
              <a:rPr lang="en-US" sz="3200" dirty="0" err="1">
                <a:latin typeface="Comic Sans MS"/>
                <a:cs typeface="Comic Sans MS"/>
              </a:rPr>
              <a:t>haema</a:t>
            </a:r>
            <a:r>
              <a:rPr lang="ga-IE" sz="3200" dirty="0">
                <a:latin typeface="Comic Sans MS"/>
                <a:cs typeface="Comic Sans MS"/>
              </a:rPr>
              <a:t>i</a:t>
            </a:r>
            <a:r>
              <a:rPr lang="en-US" sz="3200" dirty="0" err="1">
                <a:latin typeface="Comic Sans MS"/>
                <a:cs typeface="Comic Sans MS"/>
              </a:rPr>
              <a:t>filiach</a:t>
            </a:r>
            <a:endParaRPr lang="en-US" sz="3200" dirty="0">
              <a:latin typeface="Comic Sans MS"/>
              <a:cs typeface="Comic Sans MS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98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" y="908720"/>
            <a:ext cx="8991600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Tuistí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:  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ompróir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mná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	 le		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gnáthf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ear</a:t>
            </a:r>
          </a:p>
          <a:p>
            <a:endParaRPr lang="en-US" sz="3200" dirty="0">
              <a:latin typeface="Comic Sans MS"/>
              <a:cs typeface="Comic Sans MS"/>
            </a:endParaRPr>
          </a:p>
          <a:p>
            <a:r>
              <a:rPr lang="en-US" sz="3200" dirty="0">
                <a:latin typeface="Comic Sans MS"/>
                <a:cs typeface="Comic Sans MS"/>
              </a:rPr>
              <a:t>		</a:t>
            </a:r>
          </a:p>
          <a:p>
            <a:endParaRPr lang="en-US" sz="3200" baseline="30000" dirty="0">
              <a:latin typeface="Comic Sans MS"/>
              <a:cs typeface="Comic Sans MS"/>
            </a:endParaRPr>
          </a:p>
          <a:p>
            <a:endParaRPr lang="en-US" sz="3200" baseline="30000" dirty="0">
              <a:latin typeface="Comic Sans MS"/>
              <a:cs typeface="Comic Sans MS"/>
            </a:endParaRPr>
          </a:p>
          <a:p>
            <a:endParaRPr lang="en-US" sz="3200" baseline="30000" dirty="0">
              <a:latin typeface="Comic Sans MS"/>
              <a:cs typeface="Comic Sans MS"/>
            </a:endParaRPr>
          </a:p>
          <a:p>
            <a:endParaRPr lang="en-US" sz="3200" baseline="30000" dirty="0">
              <a:latin typeface="Comic Sans MS"/>
              <a:cs typeface="Comic Sans MS"/>
            </a:endParaRPr>
          </a:p>
          <a:p>
            <a:endParaRPr lang="en-US" sz="3200" baseline="30000" dirty="0">
              <a:latin typeface="Comic Sans MS"/>
              <a:cs typeface="Comic Sans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955800" y="2687587"/>
            <a:ext cx="762000" cy="2286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979440" y="2573288"/>
            <a:ext cx="762000" cy="4572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96050" y="2636787"/>
            <a:ext cx="800100" cy="381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7512050" y="2630438"/>
            <a:ext cx="800100" cy="3048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1775623"/>
            <a:ext cx="8727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                        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	 le		  X</a:t>
            </a:r>
            <a:r>
              <a:rPr lang="en-US" sz="3200" baseline="300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Y</a:t>
            </a:r>
          </a:p>
          <a:p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Gaiméití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:	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,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agus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, 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Y</a:t>
            </a:r>
          </a:p>
          <a:p>
            <a:endParaRPr lang="en-IE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437112"/>
            <a:ext cx="885698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mic Sans MS"/>
                <a:cs typeface="Comic Sans MS"/>
              </a:rPr>
              <a:t>Sliocht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 F1: 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Y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   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   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Y</a:t>
            </a: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F</a:t>
            </a:r>
            <a:r>
              <a:rPr lang="ga-IE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initíopa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: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gnáth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-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gnáth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-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ompróir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  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fear</a:t>
            </a: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	           b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ean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f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ear	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mná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haema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fil.</a:t>
            </a:r>
          </a:p>
          <a:p>
            <a:endParaRPr lang="en-I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9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89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5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541" tmFilter="0, 0; 0.125,0.2665; 0.25,0.4; 0.375,0.465; 0.5,0.5;  0.625,0.535; 0.75,0.6; 0.875,0.7335; 1,1">
                                          <p:stCondLst>
                                            <p:cond delay="105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270" tmFilter="0, 0; 0.125,0.2665; 0.25,0.4; 0.375,0.465; 0.5,0.5;  0.625,0.535; 0.75,0.6; 0.875,0.7335; 1,1">
                                          <p:stCondLst>
                                            <p:cond delay="210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604" tmFilter="0, 0; 0.125,0.2665; 0.25,0.4; 0.375,0.465; 0.5,0.5;  0.625,0.535; 0.75,0.6; 0.875,0.7335; 1,1">
                                          <p:stCondLst>
                                            <p:cond delay="2628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413">
                                          <p:stCondLst>
                                            <p:cond delay="103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635" decel="50000">
                                          <p:stCondLst>
                                            <p:cond delay="107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413">
                                          <p:stCondLst>
                                            <p:cond delay="20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635" decel="50000">
                                          <p:stCondLst>
                                            <p:cond delay="212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413">
                                          <p:stCondLst>
                                            <p:cond delay="26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635" decel="50000">
                                          <p:stCondLst>
                                            <p:cond delay="2647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413">
                                          <p:stCondLst>
                                            <p:cond delay="287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635" decel="50000">
                                          <p:stCondLst>
                                            <p:cond delay="291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8" y="548680"/>
            <a:ext cx="90660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Ceist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r>
              <a:rPr lang="en-US" sz="3200" dirty="0" err="1">
                <a:latin typeface="Calibri" panose="020F0502020204030204" pitchFamily="34" charset="0"/>
                <a:cs typeface="Comic Sans MS"/>
              </a:rPr>
              <a:t>Phós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gnáthf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ear bean a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bhí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ag </a:t>
            </a:r>
            <a:r>
              <a:rPr lang="en-US" sz="3200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iompar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d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tréithe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do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dhathdhaille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(d).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Cén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f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initíopa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bheadh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ag a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bpáistí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?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Tuistí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Géinitíopa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Gaiméití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F1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géinitíopa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:</a:t>
            </a: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F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initíopa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93109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212" y="620688"/>
            <a:ext cx="8735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"/>
                <a:cs typeface="Comic Sans MS"/>
              </a:rPr>
              <a:t>Ceist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"/>
              <a:cs typeface="Comic Sans MS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Riocht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gnéasnasctha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(X)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ndaoine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is ea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dathdhaille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dhearg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uaine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Má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phósann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fear a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bhfuil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dathdhaille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air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iompróir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heitrisigeach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mná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cén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dóchúlacht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gcéatadán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gcodán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atá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ann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: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"/>
              <a:cs typeface="Comic Sans MS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1. go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mbeidh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dathdhaille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ar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mhac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phósadh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seo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?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2. go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mbeidh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dathdhaille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ar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iníon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phósadh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seo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686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30243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4800" dirty="0" err="1"/>
              <a:t>Cleachtadh</a:t>
            </a:r>
            <a:endParaRPr lang="en-IE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60021"/>
            <a:ext cx="88569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C</a:t>
            </a:r>
            <a:r>
              <a:rPr lang="ga-IE" sz="2800" dirty="0"/>
              <a:t>a</a:t>
            </a:r>
            <a:r>
              <a:rPr lang="en-IE" sz="2800" dirty="0"/>
              <a:t>d </a:t>
            </a:r>
            <a:r>
              <a:rPr lang="en-IE" sz="2800" dirty="0" err="1"/>
              <a:t>iad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litreacha</a:t>
            </a:r>
            <a:r>
              <a:rPr lang="en-IE" sz="2800" dirty="0"/>
              <a:t> a </a:t>
            </a:r>
            <a:r>
              <a:rPr lang="en-IE" sz="2800" dirty="0" err="1"/>
              <a:t>d’úsáidfeá</a:t>
            </a:r>
            <a:r>
              <a:rPr lang="en-IE" sz="2800" dirty="0"/>
              <a:t> </a:t>
            </a:r>
            <a:r>
              <a:rPr lang="en-IE" sz="2800" dirty="0" err="1"/>
              <a:t>sna</a:t>
            </a:r>
            <a:r>
              <a:rPr lang="en-IE" sz="2800" dirty="0"/>
              <a:t> </a:t>
            </a:r>
          </a:p>
          <a:p>
            <a:r>
              <a:rPr lang="en-IE" sz="2800" dirty="0" err="1"/>
              <a:t>cásanna</a:t>
            </a:r>
            <a:r>
              <a:rPr lang="en-IE" sz="2800" dirty="0"/>
              <a:t> </a:t>
            </a:r>
            <a:r>
              <a:rPr lang="en-IE" sz="2800" dirty="0" err="1"/>
              <a:t>seo</a:t>
            </a:r>
            <a:r>
              <a:rPr lang="en-IE" sz="2800" dirty="0"/>
              <a:t> a </a:t>
            </a:r>
            <a:r>
              <a:rPr lang="en-IE" sz="2800" dirty="0" err="1"/>
              <a:t>leanas</a:t>
            </a:r>
            <a:r>
              <a:rPr lang="en-IE" sz="2800" dirty="0"/>
              <a:t>?</a:t>
            </a:r>
          </a:p>
          <a:p>
            <a:r>
              <a:rPr lang="en-IE" sz="2400" dirty="0" err="1">
                <a:solidFill>
                  <a:srgbClr val="00B050"/>
                </a:solidFill>
              </a:rPr>
              <a:t>m.s</a:t>
            </a:r>
            <a:r>
              <a:rPr lang="ga-IE" sz="2400" dirty="0">
                <a:solidFill>
                  <a:srgbClr val="00B050"/>
                </a:solidFill>
              </a:rPr>
              <a:t>h</a:t>
            </a:r>
            <a:r>
              <a:rPr lang="en-IE" sz="2400" dirty="0">
                <a:solidFill>
                  <a:srgbClr val="00B050"/>
                </a:solidFill>
              </a:rPr>
              <a:t>. </a:t>
            </a:r>
            <a:r>
              <a:rPr lang="en-IE" sz="2400" dirty="0" err="1">
                <a:solidFill>
                  <a:srgbClr val="00B050"/>
                </a:solidFill>
              </a:rPr>
              <a:t>Tá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súile</a:t>
            </a:r>
            <a:r>
              <a:rPr lang="en-IE" sz="2400" dirty="0">
                <a:solidFill>
                  <a:srgbClr val="00B050"/>
                </a:solidFill>
              </a:rPr>
              <a:t> donna </a:t>
            </a:r>
            <a:r>
              <a:rPr lang="en-IE" sz="2400" dirty="0" err="1">
                <a:solidFill>
                  <a:srgbClr val="00B050"/>
                </a:solidFill>
              </a:rPr>
              <a:t>ceannasach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ar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shúile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gorma</a:t>
            </a:r>
            <a:r>
              <a:rPr lang="en-IE" sz="24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AutoNum type="romanLcParenBoth"/>
            </a:pPr>
            <a:r>
              <a:rPr lang="ga-IE" sz="2400" dirty="0">
                <a:solidFill>
                  <a:srgbClr val="0070C0"/>
                </a:solidFill>
              </a:rPr>
              <a:t>l</a:t>
            </a:r>
            <a:r>
              <a:rPr lang="en-IE" sz="2400" dirty="0" err="1">
                <a:solidFill>
                  <a:srgbClr val="0070C0"/>
                </a:solidFill>
              </a:rPr>
              <a:t>itir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chun</a:t>
            </a:r>
            <a:r>
              <a:rPr lang="en-IE" sz="2400" dirty="0">
                <a:solidFill>
                  <a:srgbClr val="0070C0"/>
                </a:solidFill>
              </a:rPr>
              <a:t> cur </a:t>
            </a:r>
            <a:r>
              <a:rPr lang="en-IE" sz="2400" dirty="0" err="1">
                <a:solidFill>
                  <a:srgbClr val="0070C0"/>
                </a:solidFill>
              </a:rPr>
              <a:t>síos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ar</a:t>
            </a:r>
            <a:r>
              <a:rPr lang="en-IE" sz="2400" dirty="0">
                <a:solidFill>
                  <a:srgbClr val="0070C0"/>
                </a:solidFill>
              </a:rPr>
              <a:t> an </a:t>
            </a:r>
            <a:r>
              <a:rPr lang="en-IE" sz="2400" dirty="0" err="1">
                <a:solidFill>
                  <a:srgbClr val="0070C0"/>
                </a:solidFill>
              </a:rPr>
              <a:t>ngéin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seo</a:t>
            </a:r>
            <a:r>
              <a:rPr lang="en-IE" sz="2400" dirty="0">
                <a:solidFill>
                  <a:srgbClr val="0070C0"/>
                </a:solidFill>
              </a:rPr>
              <a:t>? </a:t>
            </a:r>
            <a:r>
              <a:rPr lang="en-IE" sz="2400" dirty="0">
                <a:solidFill>
                  <a:srgbClr val="FF0000"/>
                </a:solidFill>
              </a:rPr>
              <a:t>D </a:t>
            </a:r>
            <a:r>
              <a:rPr lang="en-IE" sz="2400" dirty="0" err="1">
                <a:solidFill>
                  <a:srgbClr val="FF0000"/>
                </a:solidFill>
              </a:rPr>
              <a:t>nó</a:t>
            </a:r>
            <a:r>
              <a:rPr lang="en-IE" sz="2400" dirty="0">
                <a:solidFill>
                  <a:srgbClr val="FF0000"/>
                </a:solidFill>
              </a:rPr>
              <a:t> d</a:t>
            </a:r>
            <a:r>
              <a:rPr lang="en-IE" sz="2400" dirty="0">
                <a:solidFill>
                  <a:srgbClr val="0070C0"/>
                </a:solidFill>
              </a:rPr>
              <a:t>  </a:t>
            </a:r>
          </a:p>
          <a:p>
            <a:pPr marL="514350" indent="-514350">
              <a:buAutoNum type="romanLcParenBoth"/>
            </a:pPr>
            <a:r>
              <a:rPr lang="en-IE" sz="2400" dirty="0" err="1">
                <a:solidFill>
                  <a:srgbClr val="0070C0"/>
                </a:solidFill>
              </a:rPr>
              <a:t>súile</a:t>
            </a:r>
            <a:r>
              <a:rPr lang="en-IE" sz="2400" dirty="0">
                <a:solidFill>
                  <a:srgbClr val="0070C0"/>
                </a:solidFill>
              </a:rPr>
              <a:t> donna?   </a:t>
            </a:r>
            <a:r>
              <a:rPr lang="en-IE" sz="2400" dirty="0">
                <a:solidFill>
                  <a:srgbClr val="FF0000"/>
                </a:solidFill>
              </a:rPr>
              <a:t>‘D’</a:t>
            </a:r>
          </a:p>
          <a:p>
            <a:pPr marL="514350" indent="-514350">
              <a:buAutoNum type="romanLcParenBoth"/>
            </a:pPr>
            <a:r>
              <a:rPr lang="ga-IE" sz="2400" dirty="0">
                <a:solidFill>
                  <a:srgbClr val="0070C0"/>
                </a:solidFill>
              </a:rPr>
              <a:t>s</a:t>
            </a:r>
            <a:r>
              <a:rPr lang="en-IE" sz="2400" dirty="0" err="1">
                <a:solidFill>
                  <a:srgbClr val="0070C0"/>
                </a:solidFill>
              </a:rPr>
              <a:t>úile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gorma</a:t>
            </a:r>
            <a:r>
              <a:rPr lang="en-IE" sz="2400" dirty="0">
                <a:solidFill>
                  <a:srgbClr val="0070C0"/>
                </a:solidFill>
              </a:rPr>
              <a:t>?  </a:t>
            </a:r>
            <a:r>
              <a:rPr lang="en-IE" sz="2400" dirty="0">
                <a:solidFill>
                  <a:srgbClr val="FF0000"/>
                </a:solidFill>
              </a:rPr>
              <a:t>‘d’</a:t>
            </a:r>
          </a:p>
          <a:p>
            <a:endParaRPr lang="en-IE" sz="2400" dirty="0">
              <a:solidFill>
                <a:srgbClr val="0070C0"/>
              </a:solidFill>
            </a:endParaRPr>
          </a:p>
          <a:p>
            <a:r>
              <a:rPr lang="en-IE" dirty="0"/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077072"/>
            <a:ext cx="8784976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>
                <a:solidFill>
                  <a:srgbClr val="00B050"/>
                </a:solidFill>
              </a:rPr>
              <a:t>Sampla</a:t>
            </a:r>
            <a:r>
              <a:rPr lang="ga-IE" sz="2400" b="1" dirty="0">
                <a:solidFill>
                  <a:srgbClr val="00B050"/>
                </a:solidFill>
              </a:rPr>
              <a:t> </a:t>
            </a:r>
            <a:r>
              <a:rPr lang="en-IE" sz="2400" b="1" dirty="0">
                <a:solidFill>
                  <a:srgbClr val="00B050"/>
                </a:solidFill>
              </a:rPr>
              <a:t>2 -</a:t>
            </a:r>
            <a:r>
              <a:rPr lang="en-IE" sz="2400" dirty="0">
                <a:solidFill>
                  <a:srgbClr val="00B050"/>
                </a:solidFill>
              </a:rPr>
              <a:t>  </a:t>
            </a:r>
            <a:r>
              <a:rPr lang="en-IE" sz="2400" dirty="0" err="1">
                <a:solidFill>
                  <a:srgbClr val="00B050"/>
                </a:solidFill>
              </a:rPr>
              <a:t>Tá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loigíní</a:t>
            </a:r>
            <a:r>
              <a:rPr lang="en-IE" sz="2400" dirty="0">
                <a:solidFill>
                  <a:srgbClr val="00B050"/>
                </a:solidFill>
              </a:rPr>
              <a:t> (dimples) </a:t>
            </a:r>
            <a:r>
              <a:rPr lang="en-IE" sz="2400" dirty="0" err="1">
                <a:solidFill>
                  <a:srgbClr val="00B050"/>
                </a:solidFill>
              </a:rPr>
              <a:t>ceannasach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ar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gan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loigíní</a:t>
            </a:r>
            <a:r>
              <a:rPr lang="en-IE" sz="2400" dirty="0">
                <a:solidFill>
                  <a:srgbClr val="00B050"/>
                </a:solidFill>
              </a:rPr>
              <a:t> a </a:t>
            </a:r>
            <a:r>
              <a:rPr lang="en-IE" sz="2400" dirty="0" err="1">
                <a:solidFill>
                  <a:srgbClr val="00B050"/>
                </a:solidFill>
              </a:rPr>
              <a:t>bheith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agat</a:t>
            </a:r>
            <a:r>
              <a:rPr lang="en-IE" sz="24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AutoNum type="romanLcParenBoth"/>
            </a:pPr>
            <a:r>
              <a:rPr lang="en-IE" sz="2400" dirty="0" err="1"/>
              <a:t>Roghnaigh</a:t>
            </a:r>
            <a:r>
              <a:rPr lang="en-IE" sz="2400" dirty="0"/>
              <a:t> an </a:t>
            </a:r>
            <a:r>
              <a:rPr lang="en-IE" sz="2400" dirty="0" err="1"/>
              <a:t>litir</a:t>
            </a:r>
            <a:r>
              <a:rPr lang="en-IE" sz="2400" dirty="0"/>
              <a:t> a </a:t>
            </a:r>
            <a:r>
              <a:rPr lang="en-IE" sz="2400" dirty="0" err="1"/>
              <a:t>d’úsáidfeá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cur </a:t>
            </a:r>
            <a:r>
              <a:rPr lang="en-IE" sz="2400" dirty="0" err="1"/>
              <a:t>síos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ngéin</a:t>
            </a:r>
            <a:r>
              <a:rPr lang="en-IE" sz="2400" dirty="0"/>
              <a:t> </a:t>
            </a:r>
            <a:r>
              <a:rPr lang="en-IE" sz="2400" dirty="0" err="1"/>
              <a:t>seo</a:t>
            </a:r>
            <a:r>
              <a:rPr lang="ga-IE" sz="2400" dirty="0"/>
              <a:t>.</a:t>
            </a:r>
            <a:r>
              <a:rPr lang="en-IE" sz="2400" dirty="0"/>
              <a:t>_____</a:t>
            </a:r>
          </a:p>
          <a:p>
            <a:pPr marL="514350" indent="-514350">
              <a:buAutoNum type="romanLcParenBoth"/>
            </a:pPr>
            <a:r>
              <a:rPr lang="en-IE" sz="2400" dirty="0"/>
              <a:t>Chun cur </a:t>
            </a:r>
            <a:r>
              <a:rPr lang="en-IE" sz="2400" dirty="0" err="1"/>
              <a:t>síos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ga-IE" sz="2400" dirty="0"/>
              <a:t>leagan c</a:t>
            </a:r>
            <a:r>
              <a:rPr lang="en-IE" sz="2400" dirty="0" err="1"/>
              <a:t>eannasach</a:t>
            </a:r>
            <a:r>
              <a:rPr lang="en-IE" sz="2400" dirty="0"/>
              <a:t>? _______</a:t>
            </a:r>
          </a:p>
          <a:p>
            <a:r>
              <a:rPr lang="en-IE" sz="2400" dirty="0"/>
              <a:t>(iii) Chun cur </a:t>
            </a:r>
            <a:r>
              <a:rPr lang="en-IE" sz="2400" dirty="0" err="1"/>
              <a:t>síos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ga-IE" sz="2400" dirty="0"/>
              <a:t>leagan c</a:t>
            </a:r>
            <a:r>
              <a:rPr lang="en-IE" sz="2400" dirty="0" err="1"/>
              <a:t>úlaitheach</a:t>
            </a:r>
            <a:r>
              <a:rPr lang="en-IE" sz="2400" dirty="0"/>
              <a:t>? ______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7</a:t>
            </a:fld>
            <a:endParaRPr lang="en-IE"/>
          </a:p>
        </p:txBody>
      </p:sp>
      <p:pic>
        <p:nvPicPr>
          <p:cNvPr id="4098" name="Picture 2" descr="http://thumb9.shutterstock.com/display_pic_with_logo/137002/223466332/stock-photo-collage-of-different-photos-showing-eyes-223466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85" y="263552"/>
            <a:ext cx="2563178" cy="33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2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726956"/>
            <a:ext cx="9036496" cy="1261884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IE" sz="4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Ailléilí</a:t>
            </a:r>
            <a:r>
              <a:rPr lang="en-IE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IE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Leagan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acha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difr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ú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la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den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ghéin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chéanna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ar an lócas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céanna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ga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IE" sz="3200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rómasó</a:t>
            </a:r>
            <a:r>
              <a:rPr lang="ga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 h</a:t>
            </a:r>
            <a:r>
              <a:rPr lang="ga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IE" sz="3200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malógacha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708920"/>
            <a:ext cx="1818928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B050"/>
                </a:solidFill>
              </a:rPr>
              <a:t>An g</a:t>
            </a:r>
            <a:r>
              <a:rPr lang="ga-IE" sz="2400" dirty="0">
                <a:solidFill>
                  <a:srgbClr val="00B050"/>
                </a:solidFill>
              </a:rPr>
              <a:t>h</a:t>
            </a:r>
            <a:r>
              <a:rPr lang="en-IE" sz="2400" dirty="0" err="1">
                <a:solidFill>
                  <a:srgbClr val="00B050"/>
                </a:solidFill>
              </a:rPr>
              <a:t>éin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ga-IE" sz="2400" dirty="0">
                <a:solidFill>
                  <a:srgbClr val="00B050"/>
                </a:solidFill>
              </a:rPr>
              <a:t>a bhaineann le </a:t>
            </a:r>
            <a:r>
              <a:rPr lang="en-IE" sz="2400" dirty="0" err="1">
                <a:solidFill>
                  <a:srgbClr val="00B050"/>
                </a:solidFill>
              </a:rPr>
              <a:t>dath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súl</a:t>
            </a:r>
            <a:r>
              <a:rPr lang="ga-IE" sz="2400" dirty="0">
                <a:solidFill>
                  <a:srgbClr val="00B050"/>
                </a:solidFill>
              </a:rPr>
              <a:t>:</a:t>
            </a:r>
            <a:endParaRPr lang="en-IE" sz="2400" dirty="0">
              <a:solidFill>
                <a:srgbClr val="00B050"/>
              </a:solidFill>
            </a:endParaRPr>
          </a:p>
          <a:p>
            <a:r>
              <a:rPr lang="en-IE" sz="2400" dirty="0" err="1">
                <a:solidFill>
                  <a:srgbClr val="00B050"/>
                </a:solidFill>
              </a:rPr>
              <a:t>Tá</a:t>
            </a:r>
            <a:r>
              <a:rPr lang="en-IE" sz="2400" dirty="0">
                <a:solidFill>
                  <a:srgbClr val="00B050"/>
                </a:solidFill>
              </a:rPr>
              <a:t> 2 l</a:t>
            </a:r>
            <a:r>
              <a:rPr lang="ga-IE" sz="2400" dirty="0" err="1">
                <a:solidFill>
                  <a:srgbClr val="00B050"/>
                </a:solidFill>
              </a:rPr>
              <a:t>eagan</a:t>
            </a:r>
            <a:r>
              <a:rPr lang="ga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ailléilí</a:t>
            </a:r>
            <a:r>
              <a:rPr lang="en-IE" sz="2400" dirty="0">
                <a:solidFill>
                  <a:srgbClr val="00B050"/>
                </a:solidFill>
              </a:rPr>
              <a:t>  </a:t>
            </a:r>
            <a:r>
              <a:rPr lang="en-IE" sz="2400" dirty="0" err="1">
                <a:solidFill>
                  <a:srgbClr val="00B050"/>
                </a:solidFill>
              </a:rPr>
              <a:t>difr</a:t>
            </a:r>
            <a:r>
              <a:rPr lang="ga-IE" sz="2400" dirty="0">
                <a:solidFill>
                  <a:srgbClr val="00B050"/>
                </a:solidFill>
              </a:rPr>
              <a:t>i</a:t>
            </a:r>
            <a:r>
              <a:rPr lang="en-IE" sz="2400" dirty="0">
                <a:solidFill>
                  <a:srgbClr val="00B050"/>
                </a:solidFill>
              </a:rPr>
              <a:t>ú</a:t>
            </a:r>
            <a:r>
              <a:rPr lang="ga-IE" sz="2400" dirty="0" err="1">
                <a:solidFill>
                  <a:srgbClr val="00B050"/>
                </a:solidFill>
              </a:rPr>
              <a:t>la</a:t>
            </a:r>
            <a:r>
              <a:rPr lang="en-IE" sz="2400" dirty="0">
                <a:solidFill>
                  <a:srgbClr val="00B050"/>
                </a:solidFill>
              </a:rPr>
              <a:t> ag an </a:t>
            </a:r>
            <a:r>
              <a:rPr lang="ga-IE" sz="2400" dirty="0">
                <a:solidFill>
                  <a:srgbClr val="00B050"/>
                </a:solidFill>
              </a:rPr>
              <a:t>b</a:t>
            </a:r>
            <a:r>
              <a:rPr lang="en-IE" sz="2400" dirty="0" err="1">
                <a:solidFill>
                  <a:srgbClr val="00B050"/>
                </a:solidFill>
              </a:rPr>
              <a:t>péire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crómasóm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seo</a:t>
            </a:r>
            <a:r>
              <a:rPr lang="en-IE" sz="2400" dirty="0">
                <a:solidFill>
                  <a:srgbClr val="00B050"/>
                </a:solidFill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47664" y="3501008"/>
            <a:ext cx="1440160" cy="686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8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7452320" y="3861990"/>
            <a:ext cx="1691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http://www.youtube.com/watch?annotation_id=annotation_768817&amp;feature=iv&amp;src_vid=S7o6aampzaA&amp;v=WVCz-MI9mmo</a:t>
            </a:r>
            <a:endParaRPr lang="en-IE" dirty="0"/>
          </a:p>
        </p:txBody>
      </p:sp>
      <p:pic>
        <p:nvPicPr>
          <p:cNvPr id="5122" name="Picture 2" descr="http://thumb7.shutterstock.com/display_pic_with_logo/54269/99888455/stock-photo-illustration-showing-the-formation-of-an-animal-cell-from-dna-and-chromosomes-digital-illustration-99888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7" y="2482973"/>
            <a:ext cx="4286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0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9</a:t>
            </a:fld>
            <a:endParaRPr lang="en-IE" dirty="0"/>
          </a:p>
        </p:txBody>
      </p:sp>
      <p:pic>
        <p:nvPicPr>
          <p:cNvPr id="3" name="Picture 2" descr="http://www.cancerwatch.org/glossary/glossary_images/allel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14" t="6993" r="32214" b="38461"/>
          <a:stretch/>
        </p:blipFill>
        <p:spPr bwMode="auto">
          <a:xfrm>
            <a:off x="2339752" y="2780928"/>
            <a:ext cx="666714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722" y="1628800"/>
            <a:ext cx="8633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gcill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dhioplóideach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bíonn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____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chóip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gach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géin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en-IE" sz="3200" dirty="0">
              <a:latin typeface="Calibri" pitchFamily="34" charset="0"/>
              <a:cs typeface="Calibri" pitchFamily="34" charset="0"/>
            </a:endParaRP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s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ionanna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iad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deirtear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go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siad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200" b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éagsúla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iad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deirtear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go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an</a:t>
            </a:r>
          </a:p>
          <a:p>
            <a:r>
              <a:rPr lang="en-IE" sz="3200" dirty="0">
                <a:latin typeface="Calibri" pitchFamily="34" charset="0"/>
                <a:cs typeface="Calibri" pitchFamily="34" charset="0"/>
              </a:rPr>
              <a:t>chill </a:t>
            </a:r>
            <a:r>
              <a:rPr lang="en-IE" sz="3200" b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heitrisigeach</a:t>
            </a:r>
            <a:r>
              <a:rPr lang="ga-IE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IE" sz="3200" b="1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50" y="904364"/>
            <a:ext cx="86423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FF0000"/>
                </a:solidFill>
              </a:rPr>
              <a:t>Péire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 err="1">
                <a:solidFill>
                  <a:srgbClr val="FF0000"/>
                </a:solidFill>
              </a:rPr>
              <a:t>crómasóm</a:t>
            </a:r>
            <a:r>
              <a:rPr lang="ga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>
                <a:solidFill>
                  <a:srgbClr val="FF0000"/>
                </a:solidFill>
              </a:rPr>
              <a:t>- </a:t>
            </a:r>
            <a:r>
              <a:rPr lang="en-IE" sz="3200" b="1" dirty="0" err="1">
                <a:solidFill>
                  <a:srgbClr val="FF0000"/>
                </a:solidFill>
              </a:rPr>
              <a:t>heitrisigeach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 err="1">
                <a:solidFill>
                  <a:srgbClr val="FF0000"/>
                </a:solidFill>
              </a:rPr>
              <a:t>nó</a:t>
            </a:r>
            <a:r>
              <a:rPr lang="en-IE" sz="3200" b="1" dirty="0">
                <a:solidFill>
                  <a:srgbClr val="FF0000"/>
                </a:solidFill>
              </a:rPr>
              <a:t>  </a:t>
            </a:r>
            <a:r>
              <a:rPr lang="en-IE" sz="3200" b="1" dirty="0" err="1">
                <a:solidFill>
                  <a:srgbClr val="FF0000"/>
                </a:solidFill>
              </a:rPr>
              <a:t>homaisigeach</a:t>
            </a:r>
            <a:endParaRPr lang="en-I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4177</Words>
  <Application>Microsoft Office PowerPoint</Application>
  <PresentationFormat>On-screen Show (4:3)</PresentationFormat>
  <Paragraphs>700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Comic Sans MS</vt:lpstr>
      <vt:lpstr>Tahoma</vt:lpstr>
      <vt:lpstr>Times</vt:lpstr>
      <vt:lpstr>Wingdings</vt:lpstr>
      <vt:lpstr>Office Theme</vt:lpstr>
      <vt:lpstr>Cb. 17 Crosáil Ghéiniteach</vt:lpstr>
      <vt:lpstr>Géineolaíocht</vt:lpstr>
      <vt:lpstr>Gaiméití - na gnéaschealla</vt:lpstr>
      <vt:lpstr>PowerPoint Presentation</vt:lpstr>
      <vt:lpstr>PowerPoint Presentation</vt:lpstr>
      <vt:lpstr>Crosáil...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Ceist:</vt:lpstr>
      <vt:lpstr>PowerPoint Presentation</vt:lpstr>
      <vt:lpstr>Na 5 chinéal crosála géinití atá le foghlaim</vt:lpstr>
      <vt:lpstr>PowerPoint Presentation</vt:lpstr>
      <vt:lpstr>PowerPoint Presentation</vt:lpstr>
      <vt:lpstr>PowerPoint Presentation</vt:lpstr>
      <vt:lpstr>Cleachtadh 1</vt:lpstr>
      <vt:lpstr>PowerPoint Presentation</vt:lpstr>
      <vt:lpstr>PowerPoint Presentation</vt:lpstr>
      <vt:lpstr>PowerPoint Presentation</vt:lpstr>
      <vt:lpstr>Cleachtadh 3:  Lean an cur chuige céanna arís leis an eolas seo faoi bhreicní (freckles):</vt:lpstr>
      <vt:lpstr>Cleachtadh 4: Lean an cur chuige céanna arís leis an eolas seo ar dhath gruaige:</vt:lpstr>
      <vt:lpstr>PowerPoint Presentation</vt:lpstr>
      <vt:lpstr>PowerPoint Presentation</vt:lpstr>
      <vt:lpstr>PowerPoint Presentation</vt:lpstr>
      <vt:lpstr>PowerPoint Presentation</vt:lpstr>
      <vt:lpstr>Ceist 2:</vt:lpstr>
      <vt:lpstr>PowerPoint Presentation</vt:lpstr>
      <vt:lpstr>Dearbhú  Inscne (gender)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CEIST 2008</vt:lpstr>
      <vt:lpstr>FREAGRA: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Ardl. (Cros.5) Gnéasnascáil</vt:lpstr>
      <vt:lpstr>PowerPoint Presentation</vt:lpstr>
      <vt:lpstr>PowerPoint Presentation</vt:lpstr>
      <vt:lpstr>Ailléil do ‘dhathdhaille’ = C nó c gan é (tá an galar seo cúlaitheach)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Cb. 17 Crosáileacha Géineolaiochta</dc:title>
  <dc:creator>Administrator</dc:creator>
  <cp:lastModifiedBy>user1</cp:lastModifiedBy>
  <cp:revision>409</cp:revision>
  <dcterms:created xsi:type="dcterms:W3CDTF">2013-10-07T11:53:16Z</dcterms:created>
  <dcterms:modified xsi:type="dcterms:W3CDTF">2016-08-24T07:39:54Z</dcterms:modified>
</cp:coreProperties>
</file>