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0" r:id="rId3"/>
    <p:sldId id="258" r:id="rId4"/>
    <p:sldId id="260" r:id="rId5"/>
    <p:sldId id="259" r:id="rId6"/>
    <p:sldId id="281" r:id="rId7"/>
    <p:sldId id="262" r:id="rId8"/>
    <p:sldId id="263" r:id="rId9"/>
    <p:sldId id="261" r:id="rId10"/>
    <p:sldId id="265" r:id="rId11"/>
    <p:sldId id="266" r:id="rId12"/>
    <p:sldId id="268" r:id="rId13"/>
    <p:sldId id="267" r:id="rId14"/>
    <p:sldId id="271" r:id="rId15"/>
    <p:sldId id="269" r:id="rId16"/>
    <p:sldId id="270" r:id="rId17"/>
    <p:sldId id="273" r:id="rId18"/>
    <p:sldId id="272" r:id="rId19"/>
    <p:sldId id="275" r:id="rId20"/>
    <p:sldId id="274" r:id="rId21"/>
    <p:sldId id="277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87" d="100"/>
          <a:sy n="87" d="100"/>
        </p:scale>
        <p:origin x="150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A8385-FC94-401F-A1DB-9927B9F4094A}" type="datetimeFigureOut">
              <a:rPr lang="en-IE" smtClean="0"/>
              <a:t>24/08/2016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B380C-8E09-4C95-B430-D20B2577C3A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3483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380C-8E09-4C95-B430-D20B2577C3A9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7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4685-F9D5-4AB7-8F27-4AA9D07BCBE2}" type="datetime1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E5B3-CC28-4DF8-8966-971CCB808F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878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DFCE5-D236-4269-8320-8DB47101260F}" type="datetime1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E5B3-CC28-4DF8-8966-971CCB808F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813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A1B-1CD5-4A41-A290-B529CCADD4DF}" type="datetime1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E5B3-CC28-4DF8-8966-971CCB808F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147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1142-A739-4FA4-952B-35BEC5B05399}" type="datetime1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E5B3-CC28-4DF8-8966-971CCB808F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644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49F2-2269-4295-A3E3-604B4A904D61}" type="datetime1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E5B3-CC28-4DF8-8966-971CCB808F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146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0EC9-62A3-4F56-845F-0E866B127D77}" type="datetime1">
              <a:rPr lang="en-IE" smtClean="0"/>
              <a:t>24/08/2016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E5B3-CC28-4DF8-8966-971CCB808F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804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B37A-7B2F-412E-9BF3-FDFC452B2D44}" type="datetime1">
              <a:rPr lang="en-IE" smtClean="0"/>
              <a:t>24/08/2016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E5B3-CC28-4DF8-8966-971CCB808F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745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8074-D154-477B-9326-3DADF6B4670B}" type="datetime1">
              <a:rPr lang="en-IE" smtClean="0"/>
              <a:t>24/08/2016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E5B3-CC28-4DF8-8966-971CCB808F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223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4DF5-BAC6-43EC-9C3F-68530C838332}" type="datetime1">
              <a:rPr lang="en-IE" smtClean="0"/>
              <a:t>24/08/2016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E5B3-CC28-4DF8-8966-971CCB808F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9434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6EE3-C8A0-4BA8-B933-2AAB817E5310}" type="datetime1">
              <a:rPr lang="en-IE" smtClean="0"/>
              <a:t>24/08/2016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E5B3-CC28-4DF8-8966-971CCB808F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794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419E-BE37-4064-AADA-5A70505DD34B}" type="datetime1">
              <a:rPr lang="en-IE" smtClean="0"/>
              <a:t>24/08/2016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4E5B3-CC28-4DF8-8966-971CCB808F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58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475B2-A641-44B7-8CFF-70A8A407E48D}" type="datetime1">
              <a:rPr lang="en-IE" smtClean="0"/>
              <a:t>24/08/2016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4E5B3-CC28-4DF8-8966-971CCB808FC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491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6096" y="1556792"/>
            <a:ext cx="3816424" cy="3026767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An </a:t>
            </a:r>
            <a:r>
              <a:rPr lang="en-GB" b="1" dirty="0" err="1">
                <a:solidFill>
                  <a:srgbClr val="FF0000"/>
                </a:solidFill>
              </a:rPr>
              <a:t>Córas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Inchríneach</a:t>
            </a:r>
            <a:r>
              <a:rPr lang="en-IE" dirty="0">
                <a:solidFill>
                  <a:srgbClr val="FF0000"/>
                </a:solidFill>
              </a:rPr>
              <a:t/>
            </a:r>
            <a:br>
              <a:rPr lang="en-IE" dirty="0">
                <a:solidFill>
                  <a:srgbClr val="FF0000"/>
                </a:solidFill>
              </a:rPr>
            </a:b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2" descr="Vector internal organs icon 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3" y="836712"/>
            <a:ext cx="4695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243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IE" dirty="0"/>
              <a:t>4. </a:t>
            </a:r>
            <a:r>
              <a:rPr lang="en-IE" b="1" dirty="0"/>
              <a:t>An</a:t>
            </a:r>
            <a:r>
              <a:rPr lang="en-IE" dirty="0"/>
              <a:t> </a:t>
            </a:r>
            <a:r>
              <a:rPr lang="en-IE" b="1" u="sng" dirty="0" err="1"/>
              <a:t>Fhaireog</a:t>
            </a:r>
            <a:r>
              <a:rPr lang="en-IE" b="1" u="sng" dirty="0"/>
              <a:t> </a:t>
            </a:r>
            <a:r>
              <a:rPr lang="en-IE" b="1" u="sng" dirty="0" err="1"/>
              <a:t>Thíoróideach</a:t>
            </a:r>
            <a:r>
              <a:rPr lang="en-IE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4768404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b="1" dirty="0" err="1">
                <a:solidFill>
                  <a:srgbClr val="FF0000"/>
                </a:solidFill>
                <a:latin typeface="Comic Sans MS" pitchFamily="66" charset="0"/>
              </a:rPr>
              <a:t>Suíomh</a:t>
            </a:r>
            <a:r>
              <a:rPr lang="en-IE" sz="2400" b="1" dirty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n-IE" sz="2400" dirty="0" err="1">
                <a:latin typeface="Comic Sans MS" pitchFamily="66" charset="0"/>
              </a:rPr>
              <a:t>sa</a:t>
            </a:r>
            <a:r>
              <a:rPr lang="en-IE" sz="2400" dirty="0">
                <a:latin typeface="Comic Sans MS" pitchFamily="66" charset="0"/>
              </a:rPr>
              <a:t> </a:t>
            </a:r>
            <a:r>
              <a:rPr lang="en-IE" sz="2400" dirty="0" err="1">
                <a:latin typeface="Comic Sans MS" pitchFamily="66" charset="0"/>
              </a:rPr>
              <a:t>mhuineál</a:t>
            </a:r>
            <a:r>
              <a:rPr lang="en-IE" sz="2400" dirty="0">
                <a:latin typeface="Comic Sans MS" pitchFamily="66" charset="0"/>
              </a:rPr>
              <a:t>, </a:t>
            </a:r>
            <a:r>
              <a:rPr lang="en-IE" sz="2400" dirty="0" err="1">
                <a:latin typeface="Comic Sans MS" pitchFamily="66" charset="0"/>
              </a:rPr>
              <a:t>timpeall</a:t>
            </a:r>
            <a:r>
              <a:rPr lang="en-IE" sz="2400" dirty="0">
                <a:latin typeface="Comic Sans MS" pitchFamily="66" charset="0"/>
              </a:rPr>
              <a:t> </a:t>
            </a:r>
            <a:r>
              <a:rPr lang="en-IE" sz="2400" dirty="0" err="1">
                <a:latin typeface="Comic Sans MS" pitchFamily="66" charset="0"/>
              </a:rPr>
              <a:t>na</a:t>
            </a:r>
            <a:r>
              <a:rPr lang="en-IE" sz="2400" dirty="0">
                <a:latin typeface="Comic Sans MS" pitchFamily="66" charset="0"/>
              </a:rPr>
              <a:t> </a:t>
            </a:r>
            <a:r>
              <a:rPr lang="en-IE" sz="2400" dirty="0" err="1">
                <a:latin typeface="Comic Sans MS" pitchFamily="66" charset="0"/>
              </a:rPr>
              <a:t>traicé</a:t>
            </a:r>
            <a:r>
              <a:rPr lang="en-IE" sz="2400" dirty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en-IE" sz="2400" b="1" dirty="0" err="1">
                <a:solidFill>
                  <a:srgbClr val="FF0000"/>
                </a:solidFill>
                <a:latin typeface="Comic Sans MS" pitchFamily="66" charset="0"/>
              </a:rPr>
              <a:t>Táil</a:t>
            </a:r>
            <a:r>
              <a:rPr lang="en-IE" sz="2400" b="1" dirty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n-IE" sz="2400" dirty="0" err="1">
                <a:latin typeface="Comic Sans MS" pitchFamily="66" charset="0"/>
              </a:rPr>
              <a:t>Déanann</a:t>
            </a:r>
            <a:r>
              <a:rPr lang="en-IE" sz="2400" dirty="0">
                <a:latin typeface="Comic Sans MS" pitchFamily="66" charset="0"/>
              </a:rPr>
              <a:t> an </a:t>
            </a:r>
            <a:r>
              <a:rPr lang="en-IE" sz="2400" dirty="0" err="1">
                <a:latin typeface="Comic Sans MS" pitchFamily="66" charset="0"/>
              </a:rPr>
              <a:t>fhaireog</a:t>
            </a:r>
            <a:r>
              <a:rPr lang="en-IE" sz="2400" dirty="0">
                <a:latin typeface="Comic Sans MS" pitchFamily="66" charset="0"/>
              </a:rPr>
              <a:t> </a:t>
            </a:r>
            <a:r>
              <a:rPr lang="en-IE" sz="2400" dirty="0" err="1">
                <a:latin typeface="Comic Sans MS" pitchFamily="66" charset="0"/>
              </a:rPr>
              <a:t>seo</a:t>
            </a:r>
            <a:r>
              <a:rPr lang="en-IE" sz="2400" dirty="0">
                <a:latin typeface="Comic Sans MS" pitchFamily="66" charset="0"/>
              </a:rPr>
              <a:t> an </a:t>
            </a:r>
            <a:r>
              <a:rPr lang="en-IE" sz="2400" b="1" dirty="0" err="1" smtClean="0">
                <a:solidFill>
                  <a:srgbClr val="7030A0"/>
                </a:solidFill>
                <a:latin typeface="Comic Sans MS" pitchFamily="66" charset="0"/>
              </a:rPr>
              <a:t>hormón</a:t>
            </a:r>
            <a:r>
              <a:rPr lang="en-IE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IE" sz="2400" b="1" dirty="0" err="1">
                <a:solidFill>
                  <a:srgbClr val="7030A0"/>
                </a:solidFill>
                <a:latin typeface="Comic Sans MS" pitchFamily="66" charset="0"/>
              </a:rPr>
              <a:t>tíorocsaín</a:t>
            </a:r>
            <a:r>
              <a:rPr lang="en-IE" sz="2400" b="1" dirty="0">
                <a:solidFill>
                  <a:srgbClr val="7030A0"/>
                </a:solidFill>
                <a:latin typeface="Comic Sans MS" pitchFamily="66" charset="0"/>
              </a:rPr>
              <a:t>. </a:t>
            </a:r>
          </a:p>
          <a:p>
            <a:pPr marL="0" indent="0">
              <a:buNone/>
            </a:pPr>
            <a:r>
              <a:rPr lang="en-IE" sz="2400" dirty="0" err="1">
                <a:latin typeface="Comic Sans MS" pitchFamily="66" charset="0"/>
              </a:rPr>
              <a:t>Tá</a:t>
            </a:r>
            <a:r>
              <a:rPr lang="en-IE" sz="2400" dirty="0">
                <a:latin typeface="Comic Sans MS" pitchFamily="66" charset="0"/>
              </a:rPr>
              <a:t> </a:t>
            </a:r>
            <a:r>
              <a:rPr lang="en-IE" sz="2400" dirty="0" err="1">
                <a:solidFill>
                  <a:srgbClr val="00B050"/>
                </a:solidFill>
                <a:latin typeface="Comic Sans MS" pitchFamily="66" charset="0"/>
              </a:rPr>
              <a:t>iaidín</a:t>
            </a:r>
            <a:r>
              <a:rPr lang="en-IE" sz="2400" dirty="0">
                <a:latin typeface="Comic Sans MS" pitchFamily="66" charset="0"/>
              </a:rPr>
              <a:t> </a:t>
            </a:r>
            <a:r>
              <a:rPr lang="en-IE" sz="2400" dirty="0" err="1">
                <a:latin typeface="Comic Sans MS" pitchFamily="66" charset="0"/>
              </a:rPr>
              <a:t>ag</a:t>
            </a:r>
            <a:r>
              <a:rPr lang="en-IE" sz="2400" dirty="0">
                <a:latin typeface="Comic Sans MS" pitchFamily="66" charset="0"/>
              </a:rPr>
              <a:t> </a:t>
            </a:r>
            <a:r>
              <a:rPr lang="en-IE" sz="2400" dirty="0" err="1">
                <a:latin typeface="Comic Sans MS" pitchFamily="66" charset="0"/>
              </a:rPr>
              <a:t>teastáil</a:t>
            </a:r>
            <a:r>
              <a:rPr lang="en-IE" sz="2400" dirty="0">
                <a:latin typeface="Comic Sans MS" pitchFamily="66" charset="0"/>
              </a:rPr>
              <a:t> </a:t>
            </a:r>
            <a:r>
              <a:rPr lang="en-IE" sz="2400" dirty="0" err="1">
                <a:latin typeface="Comic Sans MS" pitchFamily="66" charset="0"/>
              </a:rPr>
              <a:t>chun</a:t>
            </a:r>
            <a:r>
              <a:rPr lang="en-IE" sz="2400" dirty="0">
                <a:latin typeface="Comic Sans MS" pitchFamily="66" charset="0"/>
              </a:rPr>
              <a:t> an </a:t>
            </a:r>
            <a:r>
              <a:rPr lang="en-IE" sz="2400" dirty="0" err="1">
                <a:latin typeface="Comic Sans MS" pitchFamily="66" charset="0"/>
              </a:rPr>
              <a:t>hormón</a:t>
            </a:r>
            <a:r>
              <a:rPr lang="en-IE" sz="2400" dirty="0">
                <a:latin typeface="Comic Sans MS" pitchFamily="66" charset="0"/>
              </a:rPr>
              <a:t> a </a:t>
            </a:r>
            <a:r>
              <a:rPr lang="en-IE" sz="2400" dirty="0" err="1">
                <a:latin typeface="Comic Sans MS" pitchFamily="66" charset="0"/>
              </a:rPr>
              <a:t>dhéanamh</a:t>
            </a:r>
            <a:r>
              <a:rPr lang="en-IE" sz="2400" dirty="0">
                <a:latin typeface="Comic Sans MS" pitchFamily="66" charset="0"/>
              </a:rPr>
              <a:t>. </a:t>
            </a:r>
          </a:p>
          <a:p>
            <a:r>
              <a:rPr lang="en-IE" dirty="0" err="1">
                <a:solidFill>
                  <a:srgbClr val="FF0000"/>
                </a:solidFill>
              </a:rPr>
              <a:t>Rialaíonn</a:t>
            </a:r>
            <a:r>
              <a:rPr lang="en-IE" dirty="0">
                <a:solidFill>
                  <a:srgbClr val="FF0000"/>
                </a:solidFill>
              </a:rPr>
              <a:t> an </a:t>
            </a:r>
            <a:r>
              <a:rPr lang="en-IE" dirty="0" err="1">
                <a:solidFill>
                  <a:srgbClr val="FF0000"/>
                </a:solidFill>
              </a:rPr>
              <a:t>hormón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 err="1">
                <a:solidFill>
                  <a:srgbClr val="FF0000"/>
                </a:solidFill>
              </a:rPr>
              <a:t>rátaí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 err="1" smtClean="0">
                <a:solidFill>
                  <a:srgbClr val="FF0000"/>
                </a:solidFill>
              </a:rPr>
              <a:t>meitibileacha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err="1">
                <a:solidFill>
                  <a:srgbClr val="FF0000"/>
                </a:solidFill>
              </a:rPr>
              <a:t>na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 err="1">
                <a:solidFill>
                  <a:srgbClr val="FF0000"/>
                </a:solidFill>
              </a:rPr>
              <a:t>cille</a:t>
            </a:r>
            <a:r>
              <a:rPr lang="en-IE" dirty="0">
                <a:solidFill>
                  <a:srgbClr val="FF0000"/>
                </a:solidFill>
              </a:rPr>
              <a:t>.</a:t>
            </a:r>
            <a:r>
              <a:rPr lang="en-IE" dirty="0"/>
              <a:t> </a:t>
            </a:r>
          </a:p>
          <a:p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5445224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err="1"/>
              <a:t>Leibhéal</a:t>
            </a:r>
            <a:r>
              <a:rPr lang="en-IE" sz="2800" dirty="0"/>
              <a:t> </a:t>
            </a:r>
            <a:r>
              <a:rPr lang="en-IE" sz="2800" dirty="0" err="1"/>
              <a:t>ard</a:t>
            </a:r>
            <a:r>
              <a:rPr lang="en-IE" sz="2800" dirty="0"/>
              <a:t> </a:t>
            </a:r>
            <a:r>
              <a:rPr lang="en-IE" sz="2800" dirty="0" err="1"/>
              <a:t>tíorocsaín</a:t>
            </a:r>
            <a:r>
              <a:rPr lang="en-IE" sz="2800" dirty="0"/>
              <a:t> – </a:t>
            </a:r>
            <a:r>
              <a:rPr lang="en-IE" sz="2800" dirty="0" err="1"/>
              <a:t>ráta</a:t>
            </a:r>
            <a:r>
              <a:rPr lang="en-IE" sz="2800" dirty="0"/>
              <a:t> </a:t>
            </a:r>
            <a:r>
              <a:rPr lang="en-IE" sz="2800" dirty="0" err="1"/>
              <a:t>meitibileachta</a:t>
            </a:r>
            <a:r>
              <a:rPr lang="en-IE" sz="2800" dirty="0"/>
              <a:t> </a:t>
            </a:r>
            <a:r>
              <a:rPr lang="en-IE" sz="2800" dirty="0" err="1"/>
              <a:t>ard</a:t>
            </a:r>
            <a:endParaRPr lang="en-IE" sz="2800" dirty="0"/>
          </a:p>
          <a:p>
            <a:r>
              <a:rPr lang="en-IE" sz="2800" dirty="0" err="1"/>
              <a:t>Leibhéal</a:t>
            </a:r>
            <a:r>
              <a:rPr lang="en-IE" sz="2800" dirty="0"/>
              <a:t> </a:t>
            </a:r>
            <a:r>
              <a:rPr lang="en-IE" sz="2800" dirty="0" err="1"/>
              <a:t>íseal</a:t>
            </a:r>
            <a:r>
              <a:rPr lang="en-IE" sz="2800" dirty="0"/>
              <a:t> </a:t>
            </a:r>
            <a:r>
              <a:rPr lang="en-IE" sz="2800" dirty="0" err="1"/>
              <a:t>tíorocsaín</a:t>
            </a:r>
            <a:r>
              <a:rPr lang="en-IE" sz="2800" dirty="0"/>
              <a:t> – </a:t>
            </a:r>
            <a:r>
              <a:rPr lang="en-IE" sz="2800" dirty="0" err="1"/>
              <a:t>ráta</a:t>
            </a:r>
            <a:r>
              <a:rPr lang="en-IE" sz="2800" dirty="0"/>
              <a:t> </a:t>
            </a:r>
            <a:r>
              <a:rPr lang="en-IE" sz="2800" dirty="0" err="1"/>
              <a:t>meitibileachta</a:t>
            </a:r>
            <a:r>
              <a:rPr lang="en-IE" sz="2800" dirty="0"/>
              <a:t> </a:t>
            </a:r>
            <a:r>
              <a:rPr lang="en-IE" sz="2800" dirty="0" err="1"/>
              <a:t>íseal</a:t>
            </a:r>
            <a:endParaRPr lang="en-IE" sz="2800" dirty="0"/>
          </a:p>
          <a:p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" name="Picture 2" descr="thyroid gland in the human b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281" y="1484784"/>
            <a:ext cx="3755781" cy="375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34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/>
              <a:t>5. Na </a:t>
            </a:r>
            <a:r>
              <a:rPr lang="en-GB" b="1" u="sng" dirty="0" err="1"/>
              <a:t>Faireoga</a:t>
            </a:r>
            <a:r>
              <a:rPr lang="en-GB" b="1" u="sng" dirty="0"/>
              <a:t> </a:t>
            </a:r>
            <a:r>
              <a:rPr lang="en-GB" b="1" u="sng" dirty="0" err="1"/>
              <a:t>Paraitíoróideacha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4176464" cy="554461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IE" b="1" dirty="0" err="1">
                <a:solidFill>
                  <a:srgbClr val="FF0000"/>
                </a:solidFill>
                <a:latin typeface="Comic Sans MS" pitchFamily="66" charset="0"/>
              </a:rPr>
              <a:t>Suíomh</a:t>
            </a:r>
            <a:r>
              <a:rPr lang="en-IE" b="1" dirty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n-IE" dirty="0" err="1"/>
              <a:t>su</a:t>
            </a:r>
            <a:r>
              <a:rPr lang="en-GB" dirty="0" err="1"/>
              <a:t>ite</a:t>
            </a:r>
            <a:r>
              <a:rPr lang="en-GB" dirty="0"/>
              <a:t> </a:t>
            </a:r>
            <a:r>
              <a:rPr lang="en-GB" dirty="0" err="1"/>
              <a:t>taobh</a:t>
            </a:r>
            <a:r>
              <a:rPr lang="en-GB" dirty="0"/>
              <a:t> </a:t>
            </a:r>
            <a:r>
              <a:rPr lang="en-GB" dirty="0" err="1"/>
              <a:t>thiar</a:t>
            </a:r>
            <a:r>
              <a:rPr lang="en-GB" dirty="0"/>
              <a:t> den </a:t>
            </a:r>
            <a:r>
              <a:rPr lang="en-GB" dirty="0" err="1"/>
              <a:t>fhaireog</a:t>
            </a:r>
            <a:r>
              <a:rPr lang="en-GB" dirty="0"/>
              <a:t> </a:t>
            </a:r>
            <a:r>
              <a:rPr lang="en-GB" dirty="0" err="1"/>
              <a:t>thíoróideach</a:t>
            </a:r>
            <a:r>
              <a:rPr lang="en-GB" dirty="0"/>
              <a:t>.</a:t>
            </a:r>
            <a:endParaRPr lang="en-IE" dirty="0"/>
          </a:p>
          <a:p>
            <a:pPr marL="0" lvl="0" indent="0">
              <a:buNone/>
            </a:pP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Táil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n-GB" dirty="0" err="1">
                <a:latin typeface="Comic Sans MS" pitchFamily="66" charset="0"/>
              </a:rPr>
              <a:t>Cuireann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siad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hormón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Comic Sans MS" pitchFamily="66" charset="0"/>
              </a:rPr>
              <a:t>paraitíoróideach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ar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fáil</a:t>
            </a:r>
            <a:r>
              <a:rPr lang="en-GB" dirty="0">
                <a:latin typeface="Comic Sans MS" pitchFamily="66" charset="0"/>
              </a:rPr>
              <a:t>.</a:t>
            </a:r>
            <a:endParaRPr lang="en-IE" dirty="0">
              <a:latin typeface="Comic Sans MS" pitchFamily="66" charset="0"/>
            </a:endParaRPr>
          </a:p>
          <a:p>
            <a:r>
              <a:rPr lang="en-GB" dirty="0" err="1"/>
              <a:t>Méadaíonn</a:t>
            </a:r>
            <a:r>
              <a:rPr lang="en-GB" dirty="0"/>
              <a:t> an </a:t>
            </a:r>
            <a:r>
              <a:rPr lang="en-GB" dirty="0" err="1"/>
              <a:t>hormón</a:t>
            </a:r>
            <a:r>
              <a:rPr lang="en-GB" dirty="0"/>
              <a:t> </a:t>
            </a:r>
            <a:r>
              <a:rPr lang="en-GB" dirty="0" err="1"/>
              <a:t>paraitíoróideach</a:t>
            </a:r>
            <a:r>
              <a:rPr lang="en-GB" dirty="0"/>
              <a:t> </a:t>
            </a:r>
            <a:r>
              <a:rPr lang="en-GB" dirty="0" err="1">
                <a:solidFill>
                  <a:srgbClr val="00B050"/>
                </a:solidFill>
              </a:rPr>
              <a:t>leibhéal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chailciam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na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fola</a:t>
            </a:r>
            <a:r>
              <a:rPr lang="en-GB" dirty="0">
                <a:solidFill>
                  <a:srgbClr val="00B050"/>
                </a:solidFill>
              </a:rPr>
              <a:t> </a:t>
            </a:r>
          </a:p>
          <a:p>
            <a:r>
              <a:rPr lang="en-GB" dirty="0"/>
              <a:t>(</a:t>
            </a:r>
            <a:r>
              <a:rPr lang="en-GB" dirty="0" err="1"/>
              <a:t>scaoilte</a:t>
            </a:r>
            <a:r>
              <a:rPr lang="en-GB" dirty="0"/>
              <a:t> ag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cealla</a:t>
            </a:r>
            <a:r>
              <a:rPr lang="en-GB" dirty="0"/>
              <a:t>  _____________ </a:t>
            </a:r>
            <a:r>
              <a:rPr lang="en-GB" dirty="0" err="1"/>
              <a:t>sna</a:t>
            </a:r>
            <a:r>
              <a:rPr lang="en-GB" dirty="0"/>
              <a:t> </a:t>
            </a:r>
            <a:r>
              <a:rPr lang="en-GB" dirty="0" err="1"/>
              <a:t>cnámha</a:t>
            </a:r>
            <a:r>
              <a:rPr lang="en-GB" dirty="0"/>
              <a:t>.)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578" y="1196752"/>
            <a:ext cx="3625037" cy="52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30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dirty="0"/>
              <a:t>6. </a:t>
            </a:r>
            <a:r>
              <a:rPr lang="en-IE" b="1" dirty="0"/>
              <a:t>An</a:t>
            </a:r>
            <a:r>
              <a:rPr lang="en-IE" dirty="0"/>
              <a:t> </a:t>
            </a:r>
            <a:r>
              <a:rPr lang="en-IE" b="1" u="sng" dirty="0" err="1"/>
              <a:t>Tímeas</a:t>
            </a:r>
            <a:r>
              <a:rPr lang="en-IE" b="1" u="sng" dirty="0"/>
              <a:t>:</a:t>
            </a:r>
            <a:r>
              <a:rPr lang="en-IE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4978896" cy="46413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E" b="1" u="sng" dirty="0" err="1">
                <a:solidFill>
                  <a:srgbClr val="FF0000"/>
                </a:solidFill>
              </a:rPr>
              <a:t>Suíomh</a:t>
            </a:r>
            <a:r>
              <a:rPr lang="en-IE" b="1" u="sng" dirty="0"/>
              <a:t>: </a:t>
            </a:r>
            <a:r>
              <a:rPr lang="en-IE" dirty="0" err="1"/>
              <a:t>Faireog</a:t>
            </a:r>
            <a:r>
              <a:rPr lang="en-IE" dirty="0"/>
              <a:t> </a:t>
            </a:r>
            <a:r>
              <a:rPr lang="en-IE" dirty="0" err="1"/>
              <a:t>atá</a:t>
            </a:r>
            <a:r>
              <a:rPr lang="en-IE" dirty="0"/>
              <a:t> suite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>
                <a:solidFill>
                  <a:srgbClr val="FF0000"/>
                </a:solidFill>
              </a:rPr>
              <a:t>tóracs</a:t>
            </a:r>
            <a:r>
              <a:rPr lang="en-IE" dirty="0">
                <a:solidFill>
                  <a:srgbClr val="FF0000"/>
                </a:solidFill>
              </a:rPr>
              <a:t>.</a:t>
            </a:r>
            <a:r>
              <a:rPr lang="en-IE" dirty="0"/>
              <a:t> </a:t>
            </a:r>
          </a:p>
          <a:p>
            <a:pPr marL="0" indent="0">
              <a:buNone/>
            </a:pPr>
            <a:r>
              <a:rPr lang="en-IE" b="1" u="sng" dirty="0" err="1">
                <a:solidFill>
                  <a:srgbClr val="FF0000"/>
                </a:solidFill>
              </a:rPr>
              <a:t>Táil</a:t>
            </a:r>
            <a:r>
              <a:rPr lang="en-IE" b="1" u="sng" dirty="0">
                <a:solidFill>
                  <a:srgbClr val="FF0000"/>
                </a:solidFill>
              </a:rPr>
              <a:t>: </a:t>
            </a:r>
            <a:r>
              <a:rPr lang="en-IE" dirty="0" err="1"/>
              <a:t>Déanann</a:t>
            </a:r>
            <a:r>
              <a:rPr lang="en-IE" dirty="0"/>
              <a:t> </a:t>
            </a:r>
            <a:r>
              <a:rPr lang="en-IE" dirty="0" err="1"/>
              <a:t>sé</a:t>
            </a:r>
            <a:r>
              <a:rPr lang="en-IE" dirty="0"/>
              <a:t> an </a:t>
            </a:r>
            <a:r>
              <a:rPr lang="en-IE" dirty="0" err="1"/>
              <a:t>hormón</a:t>
            </a:r>
            <a:r>
              <a:rPr lang="en-IE" dirty="0"/>
              <a:t> </a:t>
            </a:r>
            <a:r>
              <a:rPr lang="en-IE" b="1" dirty="0" err="1">
                <a:solidFill>
                  <a:srgbClr val="7030A0"/>
                </a:solidFill>
              </a:rPr>
              <a:t>tímisin</a:t>
            </a:r>
            <a:r>
              <a:rPr lang="en-IE" b="1" dirty="0">
                <a:solidFill>
                  <a:srgbClr val="7030A0"/>
                </a:solidFill>
              </a:rPr>
              <a:t>.</a:t>
            </a:r>
            <a:r>
              <a:rPr lang="en-IE" dirty="0"/>
              <a:t> </a:t>
            </a:r>
          </a:p>
          <a:p>
            <a:r>
              <a:rPr lang="en-IE" dirty="0" err="1"/>
              <a:t>Éiríonn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fuilchealla</a:t>
            </a:r>
            <a:r>
              <a:rPr lang="en-IE" dirty="0"/>
              <a:t> </a:t>
            </a:r>
            <a:r>
              <a:rPr lang="en-IE" dirty="0" err="1"/>
              <a:t>bána</a:t>
            </a:r>
            <a:r>
              <a:rPr lang="en-IE" dirty="0"/>
              <a:t> </a:t>
            </a:r>
            <a:r>
              <a:rPr lang="en-IE" dirty="0" err="1"/>
              <a:t>aibí</a:t>
            </a:r>
            <a:r>
              <a:rPr lang="en-IE" dirty="0"/>
              <a:t> &amp; </a:t>
            </a:r>
            <a:r>
              <a:rPr lang="en-IE" dirty="0" err="1"/>
              <a:t>gníomhach</a:t>
            </a:r>
            <a:r>
              <a:rPr lang="en-IE" dirty="0"/>
              <a:t> </a:t>
            </a:r>
            <a:r>
              <a:rPr lang="en-IE" dirty="0" err="1"/>
              <a:t>nuair</a:t>
            </a:r>
            <a:r>
              <a:rPr lang="en-IE" dirty="0"/>
              <a:t> </a:t>
            </a:r>
            <a:r>
              <a:rPr lang="en-IE" dirty="0" err="1"/>
              <a:t>atá</a:t>
            </a:r>
            <a:r>
              <a:rPr lang="en-IE" dirty="0"/>
              <a:t> an </a:t>
            </a:r>
            <a:r>
              <a:rPr lang="en-IE" dirty="0" err="1"/>
              <a:t>hormón</a:t>
            </a:r>
            <a:r>
              <a:rPr lang="en-IE" dirty="0"/>
              <a:t> </a:t>
            </a:r>
            <a:r>
              <a:rPr lang="en-IE" dirty="0" err="1"/>
              <a:t>seo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láthair</a:t>
            </a:r>
            <a:r>
              <a:rPr lang="en-IE" dirty="0"/>
              <a:t>. </a:t>
            </a:r>
          </a:p>
          <a:p>
            <a:r>
              <a:rPr lang="en-IE" dirty="0"/>
              <a:t>(</a:t>
            </a:r>
            <a:r>
              <a:rPr lang="en-IE" dirty="0" err="1"/>
              <a:t>bainteach</a:t>
            </a:r>
            <a:r>
              <a:rPr lang="en-IE" dirty="0"/>
              <a:t> leis an </a:t>
            </a:r>
            <a:r>
              <a:rPr lang="en-IE" dirty="0" err="1"/>
              <a:t>gcóras</a:t>
            </a:r>
            <a:r>
              <a:rPr lang="en-IE" dirty="0"/>
              <a:t> __________ mar sin)</a:t>
            </a:r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2" descr="Medical Imaging - Male Organs - Thy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366" y="836712"/>
            <a:ext cx="389102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338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78098"/>
          </a:xfrm>
        </p:spPr>
        <p:txBody>
          <a:bodyPr>
            <a:normAutofit fontScale="90000"/>
          </a:bodyPr>
          <a:lstStyle/>
          <a:p>
            <a:pPr lvl="0"/>
            <a:r>
              <a:rPr lang="en-GB" b="1" u="sng" dirty="0"/>
              <a:t>7. Na </a:t>
            </a:r>
            <a:r>
              <a:rPr lang="en-GB" b="1" u="sng" dirty="0" err="1"/>
              <a:t>Faireoga</a:t>
            </a:r>
            <a:r>
              <a:rPr lang="en-GB" b="1" u="sng" dirty="0"/>
              <a:t> </a:t>
            </a:r>
            <a:r>
              <a:rPr lang="en-GB" b="1" u="sng" dirty="0" err="1"/>
              <a:t>Aidréineacha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6336704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err="1">
                <a:solidFill>
                  <a:srgbClr val="FF0000"/>
                </a:solidFill>
              </a:rPr>
              <a:t>Suíomh</a:t>
            </a:r>
            <a:r>
              <a:rPr lang="en-IE" dirty="0">
                <a:solidFill>
                  <a:srgbClr val="FF0000"/>
                </a:solidFill>
              </a:rPr>
              <a:t>: </a:t>
            </a:r>
            <a:r>
              <a:rPr lang="en-IE" dirty="0"/>
              <a:t>Suite </a:t>
            </a:r>
            <a:r>
              <a:rPr lang="en-IE" dirty="0" err="1"/>
              <a:t>lastuas</a:t>
            </a:r>
            <a:r>
              <a:rPr lang="en-IE" dirty="0"/>
              <a:t> de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>
                <a:solidFill>
                  <a:srgbClr val="FF0000"/>
                </a:solidFill>
              </a:rPr>
              <a:t>duáin</a:t>
            </a:r>
            <a:r>
              <a:rPr lang="en-IE" dirty="0"/>
              <a:t>.</a:t>
            </a:r>
          </a:p>
          <a:p>
            <a:pPr marL="0" indent="0">
              <a:buNone/>
            </a:pPr>
            <a:r>
              <a:rPr lang="en-IE" dirty="0" err="1">
                <a:solidFill>
                  <a:srgbClr val="FF0000"/>
                </a:solidFill>
              </a:rPr>
              <a:t>Táil</a:t>
            </a:r>
            <a:r>
              <a:rPr lang="en-IE" dirty="0">
                <a:solidFill>
                  <a:srgbClr val="FF0000"/>
                </a:solidFill>
              </a:rPr>
              <a:t>:</a:t>
            </a:r>
            <a:r>
              <a:rPr lang="en-IE" dirty="0"/>
              <a:t> </a:t>
            </a:r>
            <a:r>
              <a:rPr lang="en-IE" b="1" dirty="0" err="1">
                <a:solidFill>
                  <a:srgbClr val="7030A0"/>
                </a:solidFill>
              </a:rPr>
              <a:t>aidréanailín</a:t>
            </a:r>
            <a:r>
              <a:rPr lang="en-IE" b="1" dirty="0">
                <a:solidFill>
                  <a:srgbClr val="7030A0"/>
                </a:solidFill>
              </a:rPr>
              <a:t>.</a:t>
            </a:r>
            <a:r>
              <a:rPr lang="en-IE" dirty="0"/>
              <a:t> </a:t>
            </a:r>
            <a:r>
              <a:rPr lang="en-IE" dirty="0" err="1"/>
              <a:t>Ullmhú</a:t>
            </a:r>
            <a:r>
              <a:rPr lang="en-IE" dirty="0"/>
              <a:t> an </a:t>
            </a:r>
          </a:p>
          <a:p>
            <a:pPr marL="0" indent="0">
              <a:buNone/>
            </a:pPr>
            <a:r>
              <a:rPr lang="en-IE" dirty="0" err="1"/>
              <a:t>choirp</a:t>
            </a:r>
            <a:r>
              <a:rPr lang="en-IE" dirty="0"/>
              <a:t> in am </a:t>
            </a:r>
            <a:r>
              <a:rPr lang="en-IE" dirty="0" err="1"/>
              <a:t>práinne</a:t>
            </a:r>
            <a:r>
              <a:rPr lang="en-IE" dirty="0"/>
              <a:t>.</a:t>
            </a:r>
          </a:p>
          <a:p>
            <a:pPr marL="0" indent="0">
              <a:buNone/>
            </a:pPr>
            <a:r>
              <a:rPr lang="en-IE" dirty="0"/>
              <a:t> (</a:t>
            </a:r>
            <a:r>
              <a:rPr lang="en-IE" dirty="0" err="1"/>
              <a:t>hormón</a:t>
            </a:r>
            <a:r>
              <a:rPr lang="en-IE" dirty="0"/>
              <a:t> </a:t>
            </a:r>
            <a:r>
              <a:rPr lang="en-IE" dirty="0" err="1">
                <a:solidFill>
                  <a:srgbClr val="0070C0"/>
                </a:solidFill>
              </a:rPr>
              <a:t>na</a:t>
            </a:r>
            <a:r>
              <a:rPr lang="en-IE" dirty="0">
                <a:solidFill>
                  <a:srgbClr val="0070C0"/>
                </a:solidFill>
              </a:rPr>
              <a:t> </a:t>
            </a:r>
            <a:r>
              <a:rPr lang="en-IE" dirty="0" err="1">
                <a:solidFill>
                  <a:srgbClr val="0070C0"/>
                </a:solidFill>
              </a:rPr>
              <a:t>troda</a:t>
            </a:r>
            <a:r>
              <a:rPr lang="en-IE" dirty="0">
                <a:solidFill>
                  <a:srgbClr val="0070C0"/>
                </a:solidFill>
              </a:rPr>
              <a:t> </a:t>
            </a:r>
            <a:r>
              <a:rPr lang="en-IE" dirty="0" err="1">
                <a:solidFill>
                  <a:srgbClr val="0070C0"/>
                </a:solidFill>
              </a:rPr>
              <a:t>nó</a:t>
            </a:r>
            <a:r>
              <a:rPr lang="en-IE" dirty="0">
                <a:solidFill>
                  <a:srgbClr val="0070C0"/>
                </a:solidFill>
              </a:rPr>
              <a:t> an </a:t>
            </a:r>
            <a:r>
              <a:rPr lang="en-IE" dirty="0" err="1">
                <a:solidFill>
                  <a:srgbClr val="0070C0"/>
                </a:solidFill>
              </a:rPr>
              <a:t>teite</a:t>
            </a:r>
            <a:r>
              <a:rPr lang="en-IE" dirty="0"/>
              <a:t>)</a:t>
            </a:r>
          </a:p>
          <a:p>
            <a:pPr marL="0" indent="0">
              <a:buNone/>
            </a:pPr>
            <a:r>
              <a:rPr lang="en-IE" b="1" u="sng" dirty="0" err="1">
                <a:solidFill>
                  <a:srgbClr val="00B050"/>
                </a:solidFill>
              </a:rPr>
              <a:t>Éifeacht</a:t>
            </a:r>
            <a:r>
              <a:rPr lang="en-IE" b="1" u="sng" dirty="0">
                <a:solidFill>
                  <a:srgbClr val="00B050"/>
                </a:solidFill>
              </a:rPr>
              <a:t> </a:t>
            </a:r>
            <a:r>
              <a:rPr lang="en-IE" b="1" u="sng" dirty="0" err="1">
                <a:solidFill>
                  <a:srgbClr val="00B050"/>
                </a:solidFill>
              </a:rPr>
              <a:t>Aidréanailín</a:t>
            </a:r>
            <a:r>
              <a:rPr lang="en-IE" b="1" u="sng" dirty="0">
                <a:solidFill>
                  <a:srgbClr val="00B050"/>
                </a:solidFill>
              </a:rPr>
              <a:t>: </a:t>
            </a:r>
          </a:p>
          <a:p>
            <a:r>
              <a:rPr lang="en-IE" dirty="0" err="1"/>
              <a:t>Osclaíonn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broincíní</a:t>
            </a:r>
            <a:r>
              <a:rPr lang="en-IE" dirty="0"/>
              <a:t> </a:t>
            </a:r>
            <a:r>
              <a:rPr lang="en-IE" dirty="0" err="1"/>
              <a:t>chun</a:t>
            </a:r>
            <a:r>
              <a:rPr lang="en-IE" dirty="0"/>
              <a:t> </a:t>
            </a:r>
            <a:r>
              <a:rPr lang="en-IE" dirty="0" err="1">
                <a:solidFill>
                  <a:srgbClr val="0070C0"/>
                </a:solidFill>
              </a:rPr>
              <a:t>breis</a:t>
            </a:r>
            <a:r>
              <a:rPr lang="en-IE" dirty="0">
                <a:solidFill>
                  <a:srgbClr val="0070C0"/>
                </a:solidFill>
              </a:rPr>
              <a:t> </a:t>
            </a:r>
            <a:r>
              <a:rPr lang="en-IE" dirty="0" err="1">
                <a:solidFill>
                  <a:srgbClr val="0070C0"/>
                </a:solidFill>
              </a:rPr>
              <a:t>aeir</a:t>
            </a:r>
            <a:r>
              <a:rPr lang="en-IE" dirty="0">
                <a:solidFill>
                  <a:srgbClr val="0070C0"/>
                </a:solidFill>
              </a:rPr>
              <a:t> </a:t>
            </a:r>
            <a:r>
              <a:rPr lang="en-IE" dirty="0"/>
              <a:t>a</a:t>
            </a:r>
            <a:r>
              <a:rPr lang="en-IE" dirty="0">
                <a:solidFill>
                  <a:srgbClr val="0070C0"/>
                </a:solidFill>
              </a:rPr>
              <a:t> </a:t>
            </a:r>
            <a:r>
              <a:rPr lang="en-IE" dirty="0" err="1"/>
              <a:t>ligean</a:t>
            </a:r>
            <a:r>
              <a:rPr lang="en-IE" dirty="0"/>
              <a:t> </a:t>
            </a:r>
            <a:r>
              <a:rPr lang="en-IE" dirty="0" err="1"/>
              <a:t>isteach</a:t>
            </a:r>
            <a:endParaRPr lang="en-IE" dirty="0"/>
          </a:p>
          <a:p>
            <a:r>
              <a:rPr lang="en-IE" dirty="0" err="1"/>
              <a:t>Méadaíonn</a:t>
            </a:r>
            <a:r>
              <a:rPr lang="en-IE" dirty="0"/>
              <a:t> </a:t>
            </a:r>
            <a:r>
              <a:rPr lang="en-IE" dirty="0" err="1">
                <a:solidFill>
                  <a:srgbClr val="0070C0"/>
                </a:solidFill>
              </a:rPr>
              <a:t>leibhéal</a:t>
            </a:r>
            <a:r>
              <a:rPr lang="en-IE" dirty="0">
                <a:solidFill>
                  <a:srgbClr val="0070C0"/>
                </a:solidFill>
              </a:rPr>
              <a:t> an </a:t>
            </a:r>
            <a:r>
              <a:rPr lang="en-IE" dirty="0" err="1">
                <a:solidFill>
                  <a:srgbClr val="0070C0"/>
                </a:solidFill>
              </a:rPr>
              <a:t>ghlúcóis</a:t>
            </a:r>
            <a:r>
              <a:rPr lang="en-IE" dirty="0">
                <a:solidFill>
                  <a:srgbClr val="0070C0"/>
                </a:solidFill>
              </a:rPr>
              <a:t> </a:t>
            </a:r>
            <a:r>
              <a:rPr lang="en-IE" dirty="0"/>
              <a:t>san </a:t>
            </a:r>
            <a:r>
              <a:rPr lang="en-IE" dirty="0" err="1"/>
              <a:t>fhuil</a:t>
            </a:r>
            <a:r>
              <a:rPr lang="en-IE" dirty="0"/>
              <a:t>.</a:t>
            </a:r>
          </a:p>
          <a:p>
            <a:r>
              <a:rPr lang="en-IE" dirty="0" err="1"/>
              <a:t>Méadaíonn</a:t>
            </a:r>
            <a:r>
              <a:rPr lang="en-IE" dirty="0"/>
              <a:t> </a:t>
            </a:r>
            <a:r>
              <a:rPr lang="en-IE" dirty="0" err="1">
                <a:solidFill>
                  <a:srgbClr val="0070C0"/>
                </a:solidFill>
              </a:rPr>
              <a:t>ráta</a:t>
            </a:r>
            <a:r>
              <a:rPr lang="en-IE" dirty="0">
                <a:solidFill>
                  <a:srgbClr val="0070C0"/>
                </a:solidFill>
              </a:rPr>
              <a:t> </a:t>
            </a:r>
            <a:r>
              <a:rPr lang="en-IE" dirty="0" err="1">
                <a:solidFill>
                  <a:srgbClr val="0070C0"/>
                </a:solidFill>
              </a:rPr>
              <a:t>na</a:t>
            </a:r>
            <a:r>
              <a:rPr lang="en-IE" dirty="0">
                <a:solidFill>
                  <a:srgbClr val="0070C0"/>
                </a:solidFill>
              </a:rPr>
              <a:t> </a:t>
            </a:r>
            <a:r>
              <a:rPr lang="en-IE" dirty="0" err="1">
                <a:solidFill>
                  <a:srgbClr val="0070C0"/>
                </a:solidFill>
              </a:rPr>
              <a:t>cuisle</a:t>
            </a:r>
            <a:r>
              <a:rPr lang="en-IE" dirty="0">
                <a:solidFill>
                  <a:srgbClr val="0070C0"/>
                </a:solidFill>
              </a:rPr>
              <a:t>.</a:t>
            </a:r>
          </a:p>
          <a:p>
            <a:pPr marL="457200" lvl="1" indent="0">
              <a:buNone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Na </a:t>
            </a:r>
          </a:p>
        </p:txBody>
      </p:sp>
      <p:pic>
        <p:nvPicPr>
          <p:cNvPr id="6" name="Picture 2" descr="kidneys with adrenal gl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90" y="1700808"/>
            <a:ext cx="293312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7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IE" b="1" u="sng" dirty="0"/>
              <a:t>8. An </a:t>
            </a:r>
            <a:r>
              <a:rPr lang="en-IE" b="1" u="sng" dirty="0" err="1"/>
              <a:t>Paincréas</a:t>
            </a:r>
            <a:r>
              <a:rPr lang="en-IE" dirty="0"/>
              <a:t>: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5624264" cy="52565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E" dirty="0" err="1">
                <a:solidFill>
                  <a:srgbClr val="FF0000"/>
                </a:solidFill>
              </a:rPr>
              <a:t>Suíomh</a:t>
            </a:r>
            <a:r>
              <a:rPr lang="en-IE" dirty="0">
                <a:solidFill>
                  <a:srgbClr val="FF0000"/>
                </a:solidFill>
              </a:rPr>
              <a:t>: </a:t>
            </a:r>
            <a:r>
              <a:rPr lang="en-IE" b="1" dirty="0">
                <a:solidFill>
                  <a:srgbClr val="0070C0"/>
                </a:solidFill>
              </a:rPr>
              <a:t>Suite </a:t>
            </a:r>
            <a:r>
              <a:rPr lang="en-IE" b="1" dirty="0" err="1">
                <a:solidFill>
                  <a:srgbClr val="0070C0"/>
                </a:solidFill>
              </a:rPr>
              <a:t>faoin</a:t>
            </a:r>
            <a:r>
              <a:rPr lang="en-IE" b="1" dirty="0">
                <a:solidFill>
                  <a:srgbClr val="0070C0"/>
                </a:solidFill>
              </a:rPr>
              <a:t> </a:t>
            </a:r>
            <a:r>
              <a:rPr lang="en-IE" b="1" dirty="0" err="1">
                <a:solidFill>
                  <a:srgbClr val="0070C0"/>
                </a:solidFill>
              </a:rPr>
              <a:t>ngoile</a:t>
            </a:r>
            <a:r>
              <a:rPr lang="en-IE" dirty="0"/>
              <a:t>. </a:t>
            </a:r>
            <a:r>
              <a:rPr lang="en-IE" i="1" dirty="0"/>
              <a:t>Is </a:t>
            </a:r>
            <a:r>
              <a:rPr lang="en-IE" i="1" dirty="0" err="1"/>
              <a:t>faireog</a:t>
            </a:r>
            <a:r>
              <a:rPr lang="en-IE" i="1" dirty="0"/>
              <a:t> </a:t>
            </a:r>
            <a:r>
              <a:rPr lang="en-IE" i="1" dirty="0" err="1"/>
              <a:t>eischríneach</a:t>
            </a:r>
            <a:r>
              <a:rPr lang="en-IE" i="1" dirty="0"/>
              <a:t> &amp; </a:t>
            </a:r>
            <a:r>
              <a:rPr lang="en-IE" i="1" dirty="0" err="1"/>
              <a:t>inchríneach</a:t>
            </a:r>
            <a:r>
              <a:rPr lang="en-IE" i="1" dirty="0"/>
              <a:t> é.</a:t>
            </a:r>
          </a:p>
          <a:p>
            <a:pPr marL="0" indent="0">
              <a:buNone/>
            </a:pPr>
            <a:r>
              <a:rPr lang="en-IE" dirty="0">
                <a:solidFill>
                  <a:srgbClr val="00B050"/>
                </a:solidFill>
              </a:rPr>
              <a:t>(a)</a:t>
            </a:r>
            <a:r>
              <a:rPr lang="en-IE" dirty="0" err="1">
                <a:solidFill>
                  <a:srgbClr val="00B050"/>
                </a:solidFill>
              </a:rPr>
              <a:t>Feidhm</a:t>
            </a:r>
            <a:r>
              <a:rPr lang="en-IE" dirty="0">
                <a:solidFill>
                  <a:srgbClr val="00B050"/>
                </a:solidFill>
              </a:rPr>
              <a:t> </a:t>
            </a:r>
            <a:r>
              <a:rPr lang="en-IE" dirty="0" err="1">
                <a:solidFill>
                  <a:srgbClr val="00B050"/>
                </a:solidFill>
              </a:rPr>
              <a:t>inchríneach</a:t>
            </a:r>
            <a:r>
              <a:rPr lang="en-IE" dirty="0">
                <a:solidFill>
                  <a:srgbClr val="00B050"/>
                </a:solidFill>
              </a:rPr>
              <a:t> </a:t>
            </a:r>
            <a:r>
              <a:rPr lang="en-IE" dirty="0"/>
              <a:t>– </a:t>
            </a:r>
            <a:r>
              <a:rPr lang="en-IE" dirty="0" err="1"/>
              <a:t>sna</a:t>
            </a:r>
            <a:r>
              <a:rPr lang="en-IE" dirty="0"/>
              <a:t> </a:t>
            </a:r>
            <a:r>
              <a:rPr lang="en-IE" dirty="0" err="1"/>
              <a:t>h</a:t>
            </a:r>
            <a:r>
              <a:rPr lang="en-IE" b="1" dirty="0" err="1"/>
              <a:t>insíní</a:t>
            </a:r>
            <a:r>
              <a:rPr lang="en-IE" b="1" dirty="0"/>
              <a:t> Langerhans - </a:t>
            </a:r>
            <a:r>
              <a:rPr lang="en-IE" dirty="0"/>
              <a:t> </a:t>
            </a:r>
            <a:r>
              <a:rPr lang="en-IE" dirty="0" err="1"/>
              <a:t>táltar</a:t>
            </a:r>
            <a:r>
              <a:rPr lang="en-IE" dirty="0"/>
              <a:t> </a:t>
            </a:r>
            <a:r>
              <a:rPr lang="en-IE" b="1" dirty="0" err="1">
                <a:solidFill>
                  <a:srgbClr val="7030A0"/>
                </a:solidFill>
              </a:rPr>
              <a:t>inslin</a:t>
            </a:r>
            <a:r>
              <a:rPr lang="en-IE" dirty="0"/>
              <a:t>. </a:t>
            </a:r>
          </a:p>
          <a:p>
            <a:r>
              <a:rPr lang="en-IE" dirty="0" err="1"/>
              <a:t>Rialaíonn</a:t>
            </a:r>
            <a:r>
              <a:rPr lang="en-IE" dirty="0"/>
              <a:t> </a:t>
            </a:r>
            <a:r>
              <a:rPr lang="en-IE" dirty="0" err="1"/>
              <a:t>sé</a:t>
            </a:r>
            <a:r>
              <a:rPr lang="en-IE" dirty="0"/>
              <a:t> </a:t>
            </a:r>
            <a:r>
              <a:rPr lang="en-IE" dirty="0" err="1"/>
              <a:t>leibhéal</a:t>
            </a:r>
            <a:r>
              <a:rPr lang="en-IE" dirty="0"/>
              <a:t> an </a:t>
            </a:r>
            <a:r>
              <a:rPr lang="en-IE" dirty="0" err="1"/>
              <a:t>tsiúcra</a:t>
            </a:r>
            <a:r>
              <a:rPr lang="en-IE" dirty="0"/>
              <a:t> san </a:t>
            </a:r>
            <a:r>
              <a:rPr lang="en-IE" dirty="0" err="1"/>
              <a:t>fhuil</a:t>
            </a:r>
            <a:r>
              <a:rPr lang="en-IE" dirty="0"/>
              <a:t>  (</a:t>
            </a:r>
            <a:r>
              <a:rPr lang="en-IE" dirty="0" err="1"/>
              <a:t>íslíonn</a:t>
            </a:r>
            <a:r>
              <a:rPr lang="en-IE" dirty="0"/>
              <a:t> </a:t>
            </a:r>
            <a:r>
              <a:rPr lang="en-IE" dirty="0" err="1"/>
              <a:t>sé</a:t>
            </a:r>
            <a:r>
              <a:rPr lang="en-IE" dirty="0"/>
              <a:t> </a:t>
            </a:r>
            <a:r>
              <a:rPr lang="en-IE" dirty="0" err="1"/>
              <a:t>méid</a:t>
            </a:r>
            <a:r>
              <a:rPr lang="en-IE" dirty="0"/>
              <a:t> an </a:t>
            </a:r>
            <a:r>
              <a:rPr lang="en-IE" dirty="0" err="1"/>
              <a:t>tsiúcra</a:t>
            </a:r>
            <a:r>
              <a:rPr lang="en-IE" dirty="0"/>
              <a:t> &amp; </a:t>
            </a:r>
            <a:r>
              <a:rPr lang="en-IE" dirty="0" err="1"/>
              <a:t>ardaítear</a:t>
            </a:r>
            <a:r>
              <a:rPr lang="en-IE" dirty="0"/>
              <a:t> </a:t>
            </a:r>
            <a:r>
              <a:rPr lang="en-IE" dirty="0" err="1"/>
              <a:t>méid</a:t>
            </a:r>
            <a:r>
              <a:rPr lang="en-IE" dirty="0"/>
              <a:t> an </a:t>
            </a:r>
            <a:r>
              <a:rPr lang="en-IE" dirty="0" err="1"/>
              <a:t>ghlúcóis</a:t>
            </a:r>
            <a:r>
              <a:rPr lang="en-IE" dirty="0"/>
              <a:t> a </a:t>
            </a:r>
            <a:r>
              <a:rPr lang="en-IE" dirty="0" err="1"/>
              <a:t>stóráiltear</a:t>
            </a:r>
            <a:r>
              <a:rPr lang="en-IE" dirty="0"/>
              <a:t>.)</a:t>
            </a:r>
          </a:p>
          <a:p>
            <a:r>
              <a:rPr lang="en-IE" b="1" dirty="0" err="1">
                <a:solidFill>
                  <a:srgbClr val="7030A0"/>
                </a:solidFill>
              </a:rPr>
              <a:t>Glúcagón</a:t>
            </a:r>
            <a:r>
              <a:rPr lang="en-IE" dirty="0"/>
              <a:t> – </a:t>
            </a:r>
            <a:r>
              <a:rPr lang="en-IE" dirty="0" err="1"/>
              <a:t>ardaíonn</a:t>
            </a:r>
            <a:r>
              <a:rPr lang="en-IE" dirty="0"/>
              <a:t> </a:t>
            </a:r>
            <a:r>
              <a:rPr lang="en-IE" dirty="0" err="1"/>
              <a:t>sé</a:t>
            </a:r>
            <a:r>
              <a:rPr lang="en-IE" dirty="0"/>
              <a:t> </a:t>
            </a:r>
            <a:r>
              <a:rPr lang="en-IE" dirty="0" err="1"/>
              <a:t>leibhéal</a:t>
            </a:r>
            <a:r>
              <a:rPr lang="en-IE" dirty="0"/>
              <a:t> an </a:t>
            </a:r>
            <a:r>
              <a:rPr lang="en-IE" dirty="0" err="1"/>
              <a:t>ghlúcóis</a:t>
            </a:r>
            <a:r>
              <a:rPr lang="en-IE" dirty="0"/>
              <a:t> </a:t>
            </a:r>
            <a:r>
              <a:rPr lang="en-IE" dirty="0" err="1"/>
              <a:t>tríd</a:t>
            </a:r>
            <a:r>
              <a:rPr lang="en-IE" dirty="0"/>
              <a:t> é a </a:t>
            </a:r>
            <a:r>
              <a:rPr lang="en-IE" dirty="0" err="1"/>
              <a:t>scaoileadh</a:t>
            </a:r>
            <a:r>
              <a:rPr lang="en-IE" dirty="0"/>
              <a:t> </a:t>
            </a:r>
            <a:r>
              <a:rPr lang="en-IE" dirty="0" err="1"/>
              <a:t>ón</a:t>
            </a:r>
            <a:r>
              <a:rPr lang="en-IE" dirty="0"/>
              <a:t> </a:t>
            </a:r>
            <a:r>
              <a:rPr lang="en-IE" dirty="0" err="1"/>
              <a:t>nglicigin</a:t>
            </a:r>
            <a:r>
              <a:rPr lang="en-IE" dirty="0"/>
              <a:t> san ae &amp; san </a:t>
            </a:r>
            <a:r>
              <a:rPr lang="en-IE" dirty="0" err="1"/>
              <a:t>fhíochán</a:t>
            </a:r>
            <a:r>
              <a:rPr lang="en-IE" dirty="0"/>
              <a:t> </a:t>
            </a:r>
            <a:r>
              <a:rPr lang="en-IE" dirty="0" err="1"/>
              <a:t>saille</a:t>
            </a:r>
            <a:endParaRPr lang="en-IE" dirty="0"/>
          </a:p>
          <a:p>
            <a:pPr marL="0" indent="0">
              <a:buNone/>
            </a:pPr>
            <a:r>
              <a:rPr lang="en-IE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2" descr="Zoom out human pancr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96192"/>
            <a:ext cx="314517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160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4032448" cy="4907721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en-IE" dirty="0" err="1">
                <a:solidFill>
                  <a:srgbClr val="00B050"/>
                </a:solidFill>
              </a:rPr>
              <a:t>Feidhm</a:t>
            </a:r>
            <a:r>
              <a:rPr lang="en-IE" dirty="0">
                <a:solidFill>
                  <a:srgbClr val="00B050"/>
                </a:solidFill>
              </a:rPr>
              <a:t> </a:t>
            </a:r>
            <a:r>
              <a:rPr lang="en-IE" dirty="0" err="1">
                <a:solidFill>
                  <a:srgbClr val="00B050"/>
                </a:solidFill>
              </a:rPr>
              <a:t>eiscríneach</a:t>
            </a:r>
            <a:r>
              <a:rPr lang="en-IE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IE" dirty="0">
                <a:solidFill>
                  <a:srgbClr val="00B050"/>
                </a:solidFill>
              </a:rPr>
              <a:t>      an </a:t>
            </a:r>
            <a:r>
              <a:rPr lang="en-IE" dirty="0" err="1">
                <a:solidFill>
                  <a:srgbClr val="00B050"/>
                </a:solidFill>
              </a:rPr>
              <a:t>phaincréis</a:t>
            </a:r>
            <a:r>
              <a:rPr lang="en-IE" dirty="0">
                <a:solidFill>
                  <a:srgbClr val="00B050"/>
                </a:solidFill>
              </a:rPr>
              <a:t>:</a:t>
            </a:r>
          </a:p>
          <a:p>
            <a:pPr marL="0" indent="0">
              <a:buNone/>
            </a:pPr>
            <a:r>
              <a:rPr lang="en-IE" dirty="0" err="1"/>
              <a:t>Tálann</a:t>
            </a:r>
            <a:r>
              <a:rPr lang="en-IE" dirty="0"/>
              <a:t> </a:t>
            </a:r>
            <a:r>
              <a:rPr lang="en-IE" dirty="0" err="1"/>
              <a:t>sé</a:t>
            </a:r>
            <a:r>
              <a:rPr lang="en-IE" dirty="0"/>
              <a:t> </a:t>
            </a:r>
            <a:r>
              <a:rPr lang="en-IE" dirty="0" err="1"/>
              <a:t>einsímí</a:t>
            </a:r>
            <a:r>
              <a:rPr lang="en-IE" dirty="0"/>
              <a:t> m.sh. </a:t>
            </a:r>
          </a:p>
          <a:p>
            <a:pPr marL="0" indent="0">
              <a:buNone/>
            </a:pPr>
            <a:r>
              <a:rPr lang="en-IE" dirty="0"/>
              <a:t>*</a:t>
            </a:r>
          </a:p>
          <a:p>
            <a:pPr marL="0" indent="0">
              <a:buNone/>
            </a:pPr>
            <a:r>
              <a:rPr lang="en-IE" dirty="0"/>
              <a:t>*</a:t>
            </a:r>
          </a:p>
          <a:p>
            <a:pPr marL="0" indent="0">
              <a:buNone/>
            </a:pPr>
            <a:r>
              <a:rPr lang="en-IE" dirty="0"/>
              <a:t>*</a:t>
            </a:r>
          </a:p>
          <a:p>
            <a:pPr marL="0" indent="0">
              <a:buNone/>
            </a:pPr>
            <a:r>
              <a:rPr lang="en-IE" dirty="0"/>
              <a:t>&amp; </a:t>
            </a:r>
            <a:r>
              <a:rPr lang="en-IE" dirty="0" err="1"/>
              <a:t>ceimiceáin</a:t>
            </a:r>
            <a:r>
              <a:rPr lang="en-IE" dirty="0"/>
              <a:t> m.sh.</a:t>
            </a:r>
          </a:p>
          <a:p>
            <a:pPr marL="0" indent="0">
              <a:buNone/>
            </a:pPr>
            <a:r>
              <a:rPr lang="en-IE" dirty="0"/>
              <a:t>*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532440" y="4869160"/>
            <a:ext cx="0" cy="10981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" name="Picture 2" descr="Zoom out human pancr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65874"/>
            <a:ext cx="4210719" cy="366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197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5760"/>
            <a:ext cx="6840760" cy="1143000"/>
          </a:xfrm>
        </p:spPr>
        <p:txBody>
          <a:bodyPr/>
          <a:lstStyle/>
          <a:p>
            <a:pPr algn="l"/>
            <a:r>
              <a:rPr lang="en-IE" b="1" u="sng" dirty="0">
                <a:solidFill>
                  <a:srgbClr val="FF0000"/>
                </a:solidFill>
              </a:rPr>
              <a:t>9(a) Na </a:t>
            </a:r>
            <a:r>
              <a:rPr lang="en-IE" b="1" u="sng" dirty="0" err="1">
                <a:solidFill>
                  <a:srgbClr val="FF0000"/>
                </a:solidFill>
              </a:rPr>
              <a:t>hUbhagáin</a:t>
            </a:r>
            <a:r>
              <a:rPr lang="en-IE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089" y="1277774"/>
            <a:ext cx="3600400" cy="53732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b="1" u="sng" dirty="0" err="1"/>
              <a:t>Ubhagán</a:t>
            </a:r>
            <a:r>
              <a:rPr lang="en-IE" dirty="0"/>
              <a:t>: Suite san </a:t>
            </a:r>
            <a:r>
              <a:rPr lang="en-IE" dirty="0" err="1">
                <a:solidFill>
                  <a:srgbClr val="0070C0"/>
                </a:solidFill>
              </a:rPr>
              <a:t>abdóman</a:t>
            </a:r>
            <a:r>
              <a:rPr lang="en-IE" dirty="0">
                <a:solidFill>
                  <a:srgbClr val="0070C0"/>
                </a:solidFill>
              </a:rPr>
              <a:t>,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mná</a:t>
            </a:r>
            <a:r>
              <a:rPr lang="en-IE" dirty="0"/>
              <a:t>.</a:t>
            </a:r>
          </a:p>
          <a:p>
            <a:r>
              <a:rPr lang="en-IE" dirty="0" err="1"/>
              <a:t>Gnéas-hormóin</a:t>
            </a:r>
            <a:r>
              <a:rPr lang="en-IE" dirty="0"/>
              <a:t> - </a:t>
            </a:r>
            <a:r>
              <a:rPr lang="en-IE" dirty="0" err="1">
                <a:solidFill>
                  <a:srgbClr val="FF0000"/>
                </a:solidFill>
              </a:rPr>
              <a:t>éastraigin</a:t>
            </a:r>
            <a:r>
              <a:rPr lang="en-IE" dirty="0"/>
              <a:t> (</a:t>
            </a:r>
            <a:r>
              <a:rPr lang="en-IE" dirty="0" err="1"/>
              <a:t>déanta</a:t>
            </a:r>
            <a:r>
              <a:rPr lang="en-IE" dirty="0"/>
              <a:t> san </a:t>
            </a:r>
            <a:r>
              <a:rPr lang="en-IE" dirty="0" err="1"/>
              <a:t>fhíochán</a:t>
            </a:r>
            <a:r>
              <a:rPr lang="en-IE" dirty="0"/>
              <a:t> </a:t>
            </a:r>
            <a:r>
              <a:rPr lang="en-IE" dirty="0" err="1"/>
              <a:t>saille</a:t>
            </a:r>
            <a:r>
              <a:rPr lang="en-IE" dirty="0"/>
              <a:t> </a:t>
            </a:r>
            <a:r>
              <a:rPr lang="en-IE" dirty="0" err="1"/>
              <a:t>freisin</a:t>
            </a:r>
            <a:r>
              <a:rPr lang="en-IE" dirty="0"/>
              <a:t>) &amp; </a:t>
            </a:r>
            <a:r>
              <a:rPr lang="en-IE" dirty="0" err="1">
                <a:solidFill>
                  <a:srgbClr val="FF0000"/>
                </a:solidFill>
              </a:rPr>
              <a:t>próigeistéarón</a:t>
            </a:r>
            <a:r>
              <a:rPr lang="en-IE" dirty="0"/>
              <a:t> a </a:t>
            </a:r>
            <a:r>
              <a:rPr lang="en-IE" dirty="0" err="1"/>
              <a:t>dhéanamh</a:t>
            </a:r>
            <a:r>
              <a:rPr lang="en-IE" dirty="0"/>
              <a:t>.</a:t>
            </a:r>
          </a:p>
          <a:p>
            <a:r>
              <a:rPr lang="en-IE" dirty="0" err="1"/>
              <a:t>Forbairt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dtréithe</a:t>
            </a:r>
            <a:r>
              <a:rPr lang="en-IE" dirty="0"/>
              <a:t> </a:t>
            </a:r>
            <a:r>
              <a:rPr lang="en-IE" dirty="0" err="1"/>
              <a:t>tánaisteacha</a:t>
            </a:r>
            <a:r>
              <a:rPr lang="en-IE" dirty="0"/>
              <a:t> </a:t>
            </a:r>
            <a:r>
              <a:rPr lang="en-IE" dirty="0" err="1"/>
              <a:t>gnéis</a:t>
            </a:r>
            <a:r>
              <a:rPr lang="en-IE" dirty="0"/>
              <a:t> &amp; </a:t>
            </a:r>
            <a:r>
              <a:rPr lang="en-IE" dirty="0" err="1"/>
              <a:t>rialú</a:t>
            </a:r>
            <a:r>
              <a:rPr lang="en-IE" dirty="0"/>
              <a:t> an </a:t>
            </a:r>
            <a:r>
              <a:rPr lang="en-IE" dirty="0" err="1"/>
              <a:t>timthrialla</a:t>
            </a:r>
            <a:r>
              <a:rPr lang="en-IE" dirty="0"/>
              <a:t> </a:t>
            </a:r>
            <a:r>
              <a:rPr lang="en-IE" dirty="0" err="1"/>
              <a:t>mhíosta</a:t>
            </a:r>
            <a:r>
              <a:rPr lang="en-IE" dirty="0"/>
              <a:t>.</a:t>
            </a:r>
          </a:p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6156176" y="1268760"/>
            <a:ext cx="115212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1400" dirty="0" err="1"/>
              <a:t>Feadáin</a:t>
            </a:r>
            <a:r>
              <a:rPr lang="en-IE" sz="1400" dirty="0"/>
              <a:t> </a:t>
            </a:r>
          </a:p>
          <a:p>
            <a:r>
              <a:rPr lang="en-IE" sz="1400" dirty="0" err="1"/>
              <a:t>fhallópacha</a:t>
            </a:r>
            <a:endParaRPr lang="en-IE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899489" y="3964414"/>
            <a:ext cx="108012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An </a:t>
            </a:r>
            <a:r>
              <a:rPr lang="en-IE" dirty="0" err="1"/>
              <a:t>fhaighin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3953106" y="2975839"/>
            <a:ext cx="108012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An t-</a:t>
            </a:r>
            <a:r>
              <a:rPr lang="en-IE" dirty="0" err="1"/>
              <a:t>ubhagán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8063880" y="3305969"/>
            <a:ext cx="97261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An </a:t>
            </a:r>
            <a:r>
              <a:rPr lang="en-IE" dirty="0" err="1"/>
              <a:t>bhroinn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7957446" y="2621811"/>
            <a:ext cx="108012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An t-</a:t>
            </a:r>
            <a:r>
              <a:rPr lang="en-IE" dirty="0" err="1"/>
              <a:t>ubhagán</a:t>
            </a:r>
            <a:endParaRPr lang="en-IE" dirty="0"/>
          </a:p>
        </p:txBody>
      </p:sp>
      <p:pic>
        <p:nvPicPr>
          <p:cNvPr id="11" name="Picture 2" descr="illustration of the female  ute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896" y="1268760"/>
            <a:ext cx="5035599" cy="501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293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584" y="420875"/>
            <a:ext cx="8229600" cy="1143000"/>
          </a:xfrm>
        </p:spPr>
        <p:txBody>
          <a:bodyPr/>
          <a:lstStyle/>
          <a:p>
            <a:pPr algn="l"/>
            <a:r>
              <a:rPr lang="en-IE" b="1" u="sng" dirty="0">
                <a:solidFill>
                  <a:srgbClr val="FF0000"/>
                </a:solidFill>
              </a:rPr>
              <a:t>9(b) Na </a:t>
            </a:r>
            <a:r>
              <a:rPr lang="en-IE" b="1" u="sng" dirty="0" err="1">
                <a:solidFill>
                  <a:srgbClr val="FF0000"/>
                </a:solidFill>
              </a:rPr>
              <a:t>hUiríocha</a:t>
            </a:r>
            <a:r>
              <a:rPr lang="en-IE" u="sng" dirty="0">
                <a:solidFill>
                  <a:srgbClr val="FF0000"/>
                </a:solidFill>
              </a:rPr>
              <a:t>: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89989"/>
            <a:ext cx="4176464" cy="5400600"/>
          </a:xfrm>
        </p:spPr>
        <p:txBody>
          <a:bodyPr>
            <a:normAutofit/>
          </a:bodyPr>
          <a:lstStyle/>
          <a:p>
            <a:r>
              <a:rPr lang="en-IE" dirty="0"/>
              <a:t>Suite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>
                <a:solidFill>
                  <a:srgbClr val="0070C0"/>
                </a:solidFill>
              </a:rPr>
              <a:t>chadairne</a:t>
            </a:r>
            <a:r>
              <a:rPr lang="en-IE" sz="1600" dirty="0"/>
              <a:t> </a:t>
            </a:r>
            <a:r>
              <a:rPr lang="en-IE" dirty="0"/>
              <a:t>,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bhfir</a:t>
            </a:r>
            <a:r>
              <a:rPr lang="en-IE" dirty="0"/>
              <a:t>.</a:t>
            </a:r>
          </a:p>
          <a:p>
            <a:r>
              <a:rPr lang="en-IE" dirty="0" err="1"/>
              <a:t>Gnéas-hormóin</a:t>
            </a:r>
            <a:r>
              <a:rPr lang="en-IE" dirty="0"/>
              <a:t> - </a:t>
            </a:r>
            <a:r>
              <a:rPr lang="en-IE" dirty="0" err="1">
                <a:solidFill>
                  <a:srgbClr val="FF0000"/>
                </a:solidFill>
              </a:rPr>
              <a:t>téististéarón</a:t>
            </a:r>
            <a:r>
              <a:rPr lang="en-IE" dirty="0"/>
              <a:t> – a </a:t>
            </a:r>
            <a:r>
              <a:rPr lang="en-IE" dirty="0" err="1"/>
              <a:t>dhéanamh</a:t>
            </a:r>
            <a:r>
              <a:rPr lang="en-IE" dirty="0"/>
              <a:t>.</a:t>
            </a:r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3" name="Picture 2" descr="Male Reproductive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48880"/>
            <a:ext cx="3409307" cy="353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355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Mí-ord</a:t>
            </a:r>
            <a:r>
              <a:rPr lang="en-GB" b="1" dirty="0"/>
              <a:t> </a:t>
            </a:r>
            <a:r>
              <a:rPr lang="en-GB" b="1" dirty="0" err="1"/>
              <a:t>sa</a:t>
            </a:r>
            <a:r>
              <a:rPr lang="en-GB" b="1" dirty="0"/>
              <a:t> </a:t>
            </a:r>
            <a:r>
              <a:rPr lang="en-GB" b="1" dirty="0" err="1"/>
              <a:t>Chóras</a:t>
            </a:r>
            <a:r>
              <a:rPr lang="en-GB" b="1" dirty="0"/>
              <a:t> </a:t>
            </a:r>
            <a:r>
              <a:rPr lang="en-GB" b="1" dirty="0" err="1"/>
              <a:t>Inchríneach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>
                <a:solidFill>
                  <a:srgbClr val="00B050"/>
                </a:solidFill>
              </a:rPr>
              <a:t>1. An </a:t>
            </a:r>
            <a:r>
              <a:rPr lang="en-GB" u="sng" dirty="0" err="1">
                <a:solidFill>
                  <a:srgbClr val="00B050"/>
                </a:solidFill>
              </a:rPr>
              <a:t>Fhaireog</a:t>
            </a:r>
            <a:r>
              <a:rPr lang="en-GB" u="sng" dirty="0">
                <a:solidFill>
                  <a:srgbClr val="00B050"/>
                </a:solidFill>
              </a:rPr>
              <a:t> </a:t>
            </a:r>
            <a:r>
              <a:rPr lang="en-GB" u="sng" dirty="0" err="1">
                <a:solidFill>
                  <a:srgbClr val="00B050"/>
                </a:solidFill>
              </a:rPr>
              <a:t>Thíoróideach</a:t>
            </a:r>
            <a:r>
              <a:rPr lang="en-GB" u="sng" dirty="0">
                <a:solidFill>
                  <a:srgbClr val="00B050"/>
                </a:solidFill>
              </a:rPr>
              <a:t> </a:t>
            </a:r>
            <a:r>
              <a:rPr lang="en-GB" sz="1600" u="sng" dirty="0">
                <a:solidFill>
                  <a:srgbClr val="00B050"/>
                </a:solidFill>
              </a:rPr>
              <a:t>(</a:t>
            </a:r>
            <a:r>
              <a:rPr lang="en-GB" sz="1600" u="sng" dirty="0" err="1">
                <a:solidFill>
                  <a:srgbClr val="00B050"/>
                </a:solidFill>
              </a:rPr>
              <a:t>róghníomhach</a:t>
            </a:r>
            <a:r>
              <a:rPr lang="en-GB" sz="1600" u="sng" dirty="0">
                <a:solidFill>
                  <a:srgbClr val="00B050"/>
                </a:solidFill>
              </a:rPr>
              <a:t> </a:t>
            </a:r>
            <a:r>
              <a:rPr lang="en-GB" sz="1600" u="sng" dirty="0" err="1">
                <a:solidFill>
                  <a:srgbClr val="00B050"/>
                </a:solidFill>
              </a:rPr>
              <a:t>nó</a:t>
            </a:r>
            <a:r>
              <a:rPr lang="en-GB" sz="1600" u="sng" dirty="0">
                <a:solidFill>
                  <a:srgbClr val="00B050"/>
                </a:solidFill>
              </a:rPr>
              <a:t> </a:t>
            </a:r>
            <a:r>
              <a:rPr lang="en-GB" sz="1600" u="sng" dirty="0" err="1">
                <a:solidFill>
                  <a:srgbClr val="00B050"/>
                </a:solidFill>
              </a:rPr>
              <a:t>tearcghníomhach</a:t>
            </a:r>
            <a:r>
              <a:rPr lang="en-GB" sz="1600" u="sng" dirty="0">
                <a:solidFill>
                  <a:srgbClr val="00B050"/>
                </a:solidFill>
              </a:rPr>
              <a:t>)</a:t>
            </a:r>
            <a:r>
              <a:rPr lang="en-GB" sz="1600" dirty="0">
                <a:solidFill>
                  <a:srgbClr val="00B050"/>
                </a:solidFill>
              </a:rPr>
              <a:t>:</a:t>
            </a:r>
            <a:r>
              <a:rPr lang="en-GB" sz="1600" dirty="0"/>
              <a:t> </a:t>
            </a:r>
            <a:endParaRPr lang="en-IE" sz="1600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GB" sz="2400" dirty="0" err="1">
                <a:solidFill>
                  <a:srgbClr val="FF0000"/>
                </a:solidFill>
              </a:rPr>
              <a:t>Leibhéal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íseal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tíorocsaín</a:t>
            </a:r>
            <a:r>
              <a:rPr lang="en-GB" sz="2400" dirty="0">
                <a:solidFill>
                  <a:srgbClr val="FF0000"/>
                </a:solidFill>
              </a:rPr>
              <a:t> = </a:t>
            </a:r>
            <a:r>
              <a:rPr lang="en-GB" sz="2400" dirty="0"/>
              <a:t> </a:t>
            </a:r>
            <a:r>
              <a:rPr lang="en-GB" sz="2400" dirty="0" err="1"/>
              <a:t>ráta</a:t>
            </a:r>
            <a:r>
              <a:rPr lang="en-GB" sz="2400" dirty="0"/>
              <a:t> </a:t>
            </a:r>
            <a:r>
              <a:rPr lang="en-GB" sz="2400" dirty="0" err="1"/>
              <a:t>meitibileachta</a:t>
            </a:r>
            <a:r>
              <a:rPr lang="en-GB" sz="2400" dirty="0"/>
              <a:t> </a:t>
            </a:r>
            <a:r>
              <a:rPr lang="en-GB" sz="2400" dirty="0" err="1"/>
              <a:t>íseal</a:t>
            </a:r>
            <a:endParaRPr lang="en-GB" sz="2400" dirty="0"/>
          </a:p>
          <a:p>
            <a:pPr marL="0" indent="0">
              <a:buNone/>
            </a:pPr>
            <a:r>
              <a:rPr lang="en-GB" sz="2400" b="1" dirty="0" err="1">
                <a:solidFill>
                  <a:srgbClr val="0070C0"/>
                </a:solidFill>
              </a:rPr>
              <a:t>Siomptóm</a:t>
            </a:r>
            <a:r>
              <a:rPr lang="en-GB" sz="2400" b="1" dirty="0">
                <a:solidFill>
                  <a:srgbClr val="0070C0"/>
                </a:solidFill>
              </a:rPr>
              <a:t>: </a:t>
            </a:r>
            <a:r>
              <a:rPr lang="en-GB" sz="2400" dirty="0" err="1"/>
              <a:t>meáchan</a:t>
            </a:r>
            <a:r>
              <a:rPr lang="en-GB" sz="2400" dirty="0"/>
              <a:t> </a:t>
            </a:r>
            <a:r>
              <a:rPr lang="en-GB" sz="2400" dirty="0" err="1"/>
              <a:t>méadaithe</a:t>
            </a:r>
            <a:r>
              <a:rPr lang="en-GB" sz="2400" dirty="0"/>
              <a:t>, </a:t>
            </a:r>
            <a:r>
              <a:rPr lang="en-GB" sz="2400" dirty="0" err="1"/>
              <a:t>easpa</a:t>
            </a:r>
            <a:r>
              <a:rPr lang="en-GB" sz="2400" dirty="0"/>
              <a:t> </a:t>
            </a:r>
            <a:r>
              <a:rPr lang="en-GB" sz="2400" dirty="0" err="1"/>
              <a:t>fuinnimh</a:t>
            </a:r>
            <a:r>
              <a:rPr lang="en-GB" sz="2400" dirty="0"/>
              <a:t> …</a:t>
            </a:r>
          </a:p>
          <a:p>
            <a:pPr marL="0" indent="0">
              <a:buNone/>
            </a:pPr>
            <a:r>
              <a:rPr lang="en-GB" sz="2600" b="1" dirty="0" err="1">
                <a:solidFill>
                  <a:srgbClr val="0070C0"/>
                </a:solidFill>
              </a:rPr>
              <a:t>Cóireáil</a:t>
            </a:r>
            <a:r>
              <a:rPr lang="en-GB" sz="2600" b="1" dirty="0">
                <a:solidFill>
                  <a:srgbClr val="0070C0"/>
                </a:solidFill>
              </a:rPr>
              <a:t> </a:t>
            </a:r>
            <a:r>
              <a:rPr lang="en-GB" sz="1200" dirty="0">
                <a:solidFill>
                  <a:srgbClr val="0070C0"/>
                </a:solidFill>
              </a:rPr>
              <a:t>(treatment)</a:t>
            </a:r>
            <a:r>
              <a:rPr lang="en-GB" sz="2600" b="1" dirty="0">
                <a:solidFill>
                  <a:srgbClr val="0070C0"/>
                </a:solidFill>
              </a:rPr>
              <a:t> </a:t>
            </a:r>
            <a:r>
              <a:rPr lang="en-GB" sz="2600" dirty="0"/>
              <a:t>: </a:t>
            </a:r>
            <a:r>
              <a:rPr lang="en-GB" sz="2600" dirty="0" err="1"/>
              <a:t>taibléad</a:t>
            </a:r>
            <a:r>
              <a:rPr lang="en-GB" sz="2600" dirty="0"/>
              <a:t> </a:t>
            </a:r>
            <a:r>
              <a:rPr lang="en-GB" sz="2600" dirty="0" err="1"/>
              <a:t>laethúil</a:t>
            </a:r>
            <a:r>
              <a:rPr lang="en-GB" sz="2600" dirty="0"/>
              <a:t> </a:t>
            </a:r>
            <a:r>
              <a:rPr lang="en-GB" sz="2600" dirty="0" err="1"/>
              <a:t>ina</a:t>
            </a:r>
            <a:r>
              <a:rPr lang="en-GB" sz="2600" dirty="0"/>
              <a:t> </a:t>
            </a:r>
            <a:r>
              <a:rPr lang="en-GB" sz="2600" dirty="0" err="1"/>
              <a:t>bhfuil</a:t>
            </a:r>
            <a:r>
              <a:rPr lang="en-GB" sz="2600" dirty="0"/>
              <a:t> </a:t>
            </a:r>
            <a:r>
              <a:rPr lang="en-GB" sz="2600" dirty="0" err="1"/>
              <a:t>tíorocsaín</a:t>
            </a:r>
            <a:r>
              <a:rPr lang="en-GB" sz="2600" dirty="0"/>
              <a:t>.</a:t>
            </a:r>
            <a:endParaRPr lang="en-IE" sz="2600" dirty="0"/>
          </a:p>
          <a:p>
            <a:pPr lvl="0"/>
            <a:r>
              <a:rPr lang="en-GB" sz="2600" dirty="0" err="1"/>
              <a:t>Tugtar</a:t>
            </a:r>
            <a:r>
              <a:rPr lang="en-GB" sz="2600" dirty="0"/>
              <a:t> </a:t>
            </a:r>
            <a:r>
              <a:rPr lang="en-GB" sz="2600" dirty="0" err="1">
                <a:solidFill>
                  <a:srgbClr val="0070C0"/>
                </a:solidFill>
              </a:rPr>
              <a:t>forlíonadh</a:t>
            </a:r>
            <a:r>
              <a:rPr lang="en-GB" sz="2600" dirty="0">
                <a:solidFill>
                  <a:srgbClr val="0070C0"/>
                </a:solidFill>
              </a:rPr>
              <a:t> </a:t>
            </a:r>
            <a:r>
              <a:rPr lang="en-GB" sz="2600" dirty="0" err="1">
                <a:solidFill>
                  <a:srgbClr val="0070C0"/>
                </a:solidFill>
              </a:rPr>
              <a:t>hormónach</a:t>
            </a:r>
            <a:r>
              <a:rPr lang="en-GB" sz="2600" dirty="0">
                <a:solidFill>
                  <a:srgbClr val="0070C0"/>
                </a:solidFill>
              </a:rPr>
              <a:t> </a:t>
            </a:r>
            <a:r>
              <a:rPr lang="en-GB" sz="1200" dirty="0"/>
              <a:t>(hormone supplement) </a:t>
            </a:r>
            <a:r>
              <a:rPr lang="en-GB" sz="2600" dirty="0"/>
              <a:t>air </a:t>
            </a:r>
            <a:r>
              <a:rPr lang="en-GB" sz="2600" dirty="0" err="1"/>
              <a:t>seo</a:t>
            </a:r>
            <a:r>
              <a:rPr lang="en-GB" sz="2600" dirty="0"/>
              <a:t>. </a:t>
            </a:r>
            <a:endParaRPr lang="en-IE" sz="26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GB" sz="2400" dirty="0" err="1">
                <a:solidFill>
                  <a:srgbClr val="FF0000"/>
                </a:solidFill>
              </a:rPr>
              <a:t>Méadú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ar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leibhéal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tíorocsaín</a:t>
            </a:r>
            <a:r>
              <a:rPr lang="en-GB" sz="2400" dirty="0">
                <a:solidFill>
                  <a:srgbClr val="FF0000"/>
                </a:solidFill>
              </a:rPr>
              <a:t> = </a:t>
            </a:r>
            <a:r>
              <a:rPr lang="en-GB" sz="2400" dirty="0" err="1">
                <a:solidFill>
                  <a:srgbClr val="FF0000"/>
                </a:solidFill>
              </a:rPr>
              <a:t>ardú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/>
              <a:t>sa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/>
              <a:t>ráta</a:t>
            </a:r>
            <a:r>
              <a:rPr lang="en-GB" sz="2400" dirty="0"/>
              <a:t> </a:t>
            </a:r>
            <a:r>
              <a:rPr lang="en-GB" sz="2400" dirty="0" err="1"/>
              <a:t>meitibileachta</a:t>
            </a:r>
            <a:endParaRPr lang="en-GB" sz="2400" dirty="0"/>
          </a:p>
          <a:p>
            <a:pPr marL="0" lvl="0" indent="0">
              <a:buNone/>
            </a:pPr>
            <a:r>
              <a:rPr lang="en-GB" sz="2400" b="1" dirty="0" err="1">
                <a:solidFill>
                  <a:srgbClr val="0070C0"/>
                </a:solidFill>
              </a:rPr>
              <a:t>Siomptóm</a:t>
            </a:r>
            <a:r>
              <a:rPr lang="en-GB" sz="2400" b="1" dirty="0">
                <a:solidFill>
                  <a:srgbClr val="0070C0"/>
                </a:solidFill>
              </a:rPr>
              <a:t>:</a:t>
            </a:r>
            <a:r>
              <a:rPr lang="en-GB" sz="2400" dirty="0"/>
              <a:t> </a:t>
            </a:r>
            <a:r>
              <a:rPr lang="en-GB" sz="2400" dirty="0" err="1"/>
              <a:t>cailliúint</a:t>
            </a:r>
            <a:r>
              <a:rPr lang="en-GB" sz="2400" dirty="0"/>
              <a:t> </a:t>
            </a:r>
            <a:r>
              <a:rPr lang="en-GB" sz="2400" dirty="0" err="1"/>
              <a:t>meáchain</a:t>
            </a:r>
            <a:r>
              <a:rPr lang="en-GB" sz="2400" dirty="0"/>
              <a:t>, </a:t>
            </a:r>
            <a:r>
              <a:rPr lang="en-GB" sz="2400" dirty="0" err="1"/>
              <a:t>easpa</a:t>
            </a:r>
            <a:r>
              <a:rPr lang="en-GB" sz="2400" dirty="0"/>
              <a:t> </a:t>
            </a:r>
            <a:r>
              <a:rPr lang="en-GB" sz="2400" dirty="0" err="1"/>
              <a:t>codlata</a:t>
            </a:r>
            <a:endParaRPr lang="en-IE" sz="2400" dirty="0"/>
          </a:p>
          <a:p>
            <a:pPr marL="0" lvl="0" indent="0">
              <a:buNone/>
            </a:pPr>
            <a:r>
              <a:rPr lang="en-GB" sz="2400" b="1" dirty="0" err="1">
                <a:solidFill>
                  <a:srgbClr val="0070C0"/>
                </a:solidFill>
              </a:rPr>
              <a:t>Cóireáil</a:t>
            </a:r>
            <a:r>
              <a:rPr lang="en-GB" sz="2400" dirty="0">
                <a:solidFill>
                  <a:srgbClr val="0070C0"/>
                </a:solidFill>
              </a:rPr>
              <a:t>: </a:t>
            </a:r>
            <a:r>
              <a:rPr lang="en-GB" sz="2400" dirty="0" err="1"/>
              <a:t>Gearrtar</a:t>
            </a:r>
            <a:r>
              <a:rPr lang="en-GB" sz="2400" dirty="0"/>
              <a:t> </a:t>
            </a:r>
            <a:r>
              <a:rPr lang="en-GB" sz="2400" dirty="0" err="1"/>
              <a:t>amach</a:t>
            </a:r>
            <a:r>
              <a:rPr lang="en-GB" sz="2400" dirty="0"/>
              <a:t> </a:t>
            </a:r>
            <a:r>
              <a:rPr lang="en-GB" sz="2400" dirty="0" err="1"/>
              <a:t>cuid</a:t>
            </a:r>
            <a:r>
              <a:rPr lang="en-GB" sz="2400" dirty="0"/>
              <a:t> den </a:t>
            </a:r>
            <a:r>
              <a:rPr lang="en-GB" sz="2400" dirty="0" err="1"/>
              <a:t>fhaireog</a:t>
            </a:r>
            <a:r>
              <a:rPr lang="en-GB" sz="2400" dirty="0"/>
              <a:t> </a:t>
            </a:r>
            <a:r>
              <a:rPr lang="en-GB" sz="2400" dirty="0" err="1"/>
              <a:t>chun</a:t>
            </a:r>
            <a:r>
              <a:rPr lang="en-GB" sz="2400" dirty="0"/>
              <a:t> an </a:t>
            </a:r>
            <a:r>
              <a:rPr lang="en-GB" sz="2400" dirty="0" err="1"/>
              <a:t>méid</a:t>
            </a:r>
            <a:r>
              <a:rPr lang="en-GB" sz="2400" dirty="0"/>
              <a:t> </a:t>
            </a:r>
            <a:r>
              <a:rPr lang="en-GB" sz="2400" dirty="0" err="1"/>
              <a:t>tíorocsaín</a:t>
            </a:r>
            <a:r>
              <a:rPr lang="en-GB" sz="2400" dirty="0"/>
              <a:t> </a:t>
            </a:r>
            <a:r>
              <a:rPr lang="en-GB" sz="2400" dirty="0" err="1"/>
              <a:t>atá</a:t>
            </a:r>
            <a:r>
              <a:rPr lang="en-GB" sz="2400" dirty="0"/>
              <a:t> á </a:t>
            </a:r>
            <a:r>
              <a:rPr lang="en-GB" sz="2400" dirty="0" err="1"/>
              <a:t>scaoileadh</a:t>
            </a:r>
            <a:r>
              <a:rPr lang="en-GB" sz="2400" dirty="0"/>
              <a:t> a </a:t>
            </a:r>
            <a:r>
              <a:rPr lang="en-GB" sz="2400" dirty="0" err="1"/>
              <a:t>laghdú</a:t>
            </a:r>
            <a:r>
              <a:rPr lang="en-GB" sz="2400" dirty="0"/>
              <a:t>.</a:t>
            </a:r>
            <a:endParaRPr lang="en-IE" sz="2400" dirty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8793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en-IE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16" y="260648"/>
            <a:ext cx="4232060" cy="63367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u="sng" dirty="0">
                <a:solidFill>
                  <a:srgbClr val="00B050"/>
                </a:solidFill>
              </a:rPr>
              <a:t>2. An </a:t>
            </a:r>
            <a:r>
              <a:rPr lang="en-GB" u="sng" dirty="0" err="1">
                <a:solidFill>
                  <a:srgbClr val="00B050"/>
                </a:solidFill>
              </a:rPr>
              <a:t>Paincréas</a:t>
            </a:r>
            <a:r>
              <a:rPr lang="en-GB" dirty="0">
                <a:solidFill>
                  <a:srgbClr val="00B050"/>
                </a:solidFill>
              </a:rPr>
              <a:t>:</a:t>
            </a:r>
            <a:endParaRPr lang="en-IE" dirty="0">
              <a:solidFill>
                <a:srgbClr val="00B050"/>
              </a:solidFill>
            </a:endParaRPr>
          </a:p>
          <a:p>
            <a:pPr lvl="0"/>
            <a:r>
              <a:rPr lang="en-GB" dirty="0" err="1"/>
              <a:t>Ní</a:t>
            </a:r>
            <a:r>
              <a:rPr lang="en-GB" dirty="0"/>
              <a:t> </a:t>
            </a:r>
            <a:r>
              <a:rPr lang="en-GB" dirty="0" err="1"/>
              <a:t>bhíonn</a:t>
            </a:r>
            <a:r>
              <a:rPr lang="en-GB" dirty="0"/>
              <a:t> an </a:t>
            </a:r>
            <a:r>
              <a:rPr lang="en-GB" dirty="0" err="1"/>
              <a:t>paincréas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ndaoine</a:t>
            </a:r>
            <a:r>
              <a:rPr lang="en-GB" dirty="0"/>
              <a:t> </a:t>
            </a:r>
            <a:r>
              <a:rPr lang="en-GB" dirty="0" err="1"/>
              <a:t>áirithe</a:t>
            </a:r>
            <a:r>
              <a:rPr lang="en-GB" dirty="0"/>
              <a:t> </a:t>
            </a:r>
            <a:r>
              <a:rPr lang="en-GB" dirty="0" err="1"/>
              <a:t>ábalta</a:t>
            </a:r>
            <a:r>
              <a:rPr lang="en-GB" dirty="0"/>
              <a:t> </a:t>
            </a:r>
            <a:r>
              <a:rPr lang="en-GB" dirty="0" err="1"/>
              <a:t>inslin</a:t>
            </a:r>
            <a:r>
              <a:rPr lang="en-GB" dirty="0"/>
              <a:t> a </a:t>
            </a:r>
            <a:r>
              <a:rPr lang="en-GB" dirty="0" err="1"/>
              <a:t>thál</a:t>
            </a:r>
            <a:r>
              <a:rPr lang="en-GB" dirty="0"/>
              <a:t>.</a:t>
            </a:r>
            <a:endParaRPr lang="en-IE" dirty="0"/>
          </a:p>
          <a:p>
            <a:pPr lvl="0"/>
            <a:r>
              <a:rPr lang="en-GB" dirty="0"/>
              <a:t>Is </a:t>
            </a:r>
            <a:r>
              <a:rPr lang="en-GB" dirty="0" err="1"/>
              <a:t>cúis</a:t>
            </a:r>
            <a:r>
              <a:rPr lang="en-GB" dirty="0"/>
              <a:t> é </a:t>
            </a:r>
            <a:r>
              <a:rPr lang="en-GB" dirty="0" err="1"/>
              <a:t>seo</a:t>
            </a:r>
            <a:r>
              <a:rPr lang="en-GB" dirty="0"/>
              <a:t> leis an </a:t>
            </a:r>
            <a:r>
              <a:rPr lang="en-GB" dirty="0" err="1"/>
              <a:t>ngalar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diabetes mellitus</a:t>
            </a:r>
            <a:r>
              <a:rPr lang="en-GB" dirty="0">
                <a:solidFill>
                  <a:srgbClr val="FF0000"/>
                </a:solidFill>
              </a:rPr>
              <a:t>.</a:t>
            </a:r>
            <a:endParaRPr lang="en-IE" dirty="0">
              <a:solidFill>
                <a:srgbClr val="FF0000"/>
              </a:solidFill>
            </a:endParaRPr>
          </a:p>
          <a:p>
            <a:pPr lvl="0"/>
            <a:r>
              <a:rPr lang="en-GB" dirty="0" err="1"/>
              <a:t>Ní</a:t>
            </a:r>
            <a:r>
              <a:rPr lang="en-GB" dirty="0"/>
              <a:t> </a:t>
            </a:r>
            <a:r>
              <a:rPr lang="en-GB" dirty="0" err="1"/>
              <a:t>bhíonn</a:t>
            </a:r>
            <a:r>
              <a:rPr lang="en-GB" dirty="0"/>
              <a:t> </a:t>
            </a:r>
            <a:r>
              <a:rPr lang="en-GB" dirty="0" err="1"/>
              <a:t>glúcós</a:t>
            </a:r>
            <a:r>
              <a:rPr lang="en-GB" dirty="0"/>
              <a:t> </a:t>
            </a:r>
            <a:r>
              <a:rPr lang="en-GB" dirty="0" err="1"/>
              <a:t>ábalta</a:t>
            </a:r>
            <a:r>
              <a:rPr lang="en-GB" dirty="0"/>
              <a:t> </a:t>
            </a:r>
            <a:r>
              <a:rPr lang="en-GB" dirty="0" err="1"/>
              <a:t>dul</a:t>
            </a:r>
            <a:r>
              <a:rPr lang="en-GB" dirty="0"/>
              <a:t> </a:t>
            </a:r>
            <a:r>
              <a:rPr lang="en-GB" dirty="0" err="1"/>
              <a:t>isteach</a:t>
            </a:r>
            <a:r>
              <a:rPr lang="en-GB" dirty="0"/>
              <a:t> </a:t>
            </a:r>
            <a:r>
              <a:rPr lang="en-GB" dirty="0" err="1"/>
              <a:t>sna</a:t>
            </a:r>
            <a:r>
              <a:rPr lang="en-GB" dirty="0"/>
              <a:t> </a:t>
            </a:r>
            <a:r>
              <a:rPr lang="en-GB" dirty="0" err="1"/>
              <a:t>cealla</a:t>
            </a:r>
            <a:r>
              <a:rPr lang="en-GB" dirty="0"/>
              <a:t> &amp; </a:t>
            </a:r>
            <a:r>
              <a:rPr lang="en-GB" dirty="0" err="1"/>
              <a:t>teipeann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an </a:t>
            </a:r>
            <a:r>
              <a:rPr lang="en-GB" dirty="0" err="1"/>
              <a:t>ráta</a:t>
            </a:r>
            <a:r>
              <a:rPr lang="en-GB" dirty="0"/>
              <a:t> </a:t>
            </a:r>
            <a:r>
              <a:rPr lang="en-GB" dirty="0" err="1" smtClean="0"/>
              <a:t>meitibileach</a:t>
            </a:r>
            <a:r>
              <a:rPr lang="en-GB" dirty="0" smtClean="0"/>
              <a:t>.</a:t>
            </a:r>
            <a:endParaRPr lang="en-IE" dirty="0"/>
          </a:p>
          <a:p>
            <a:pPr lvl="0"/>
            <a:r>
              <a:rPr lang="en-GB" dirty="0"/>
              <a:t>Sa </a:t>
            </a:r>
            <a:r>
              <a:rPr lang="en-GB" dirty="0" err="1"/>
              <a:t>chás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, </a:t>
            </a:r>
            <a:r>
              <a:rPr lang="en-GB" dirty="0" err="1"/>
              <a:t>tugtar</a:t>
            </a:r>
            <a:r>
              <a:rPr lang="en-GB" dirty="0"/>
              <a:t> </a:t>
            </a:r>
            <a:r>
              <a:rPr lang="en-GB" dirty="0" err="1"/>
              <a:t>instealladh</a:t>
            </a:r>
            <a:r>
              <a:rPr lang="en-GB" dirty="0"/>
              <a:t> </a:t>
            </a:r>
            <a:r>
              <a:rPr lang="en-GB" dirty="0" err="1"/>
              <a:t>laethúil</a:t>
            </a:r>
            <a:r>
              <a:rPr lang="en-GB" dirty="0"/>
              <a:t> </a:t>
            </a:r>
            <a:r>
              <a:rPr lang="en-GB" dirty="0" err="1"/>
              <a:t>insline</a:t>
            </a:r>
            <a:r>
              <a:rPr lang="en-GB" dirty="0"/>
              <a:t> (</a:t>
            </a:r>
            <a:r>
              <a:rPr lang="en-GB" dirty="0" err="1"/>
              <a:t>forlíonadh</a:t>
            </a:r>
            <a:r>
              <a:rPr lang="en-GB" dirty="0"/>
              <a:t> </a:t>
            </a:r>
            <a:r>
              <a:rPr lang="en-GB" dirty="0" err="1"/>
              <a:t>hormónach</a:t>
            </a:r>
            <a:r>
              <a:rPr lang="en-GB" dirty="0"/>
              <a:t>) </a:t>
            </a:r>
            <a:r>
              <a:rPr lang="en-GB" dirty="0" err="1"/>
              <a:t>chun</a:t>
            </a:r>
            <a:r>
              <a:rPr lang="en-GB" dirty="0"/>
              <a:t> </a:t>
            </a:r>
            <a:r>
              <a:rPr lang="en-GB" dirty="0" err="1"/>
              <a:t>leibhéal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hinsline</a:t>
            </a:r>
            <a:r>
              <a:rPr lang="en-GB" dirty="0"/>
              <a:t> a </a:t>
            </a:r>
            <a:r>
              <a:rPr lang="en-GB" dirty="0" err="1"/>
              <a:t>ardú</a:t>
            </a:r>
            <a:r>
              <a:rPr lang="en-GB" dirty="0"/>
              <a:t>.</a:t>
            </a:r>
            <a:endParaRPr lang="en-IE" dirty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2" descr="Glucose level blood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4762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46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34082"/>
          </a:xfrm>
        </p:spPr>
        <p:txBody>
          <a:bodyPr>
            <a:noAutofit/>
          </a:bodyPr>
          <a:lstStyle/>
          <a:p>
            <a:r>
              <a:rPr lang="en-IE" sz="4000" u="sng" dirty="0" err="1">
                <a:solidFill>
                  <a:srgbClr val="0070C0"/>
                </a:solidFill>
              </a:rPr>
              <a:t>Cuspóirí</a:t>
            </a:r>
            <a:r>
              <a:rPr lang="en-IE" sz="4000" u="sng" dirty="0">
                <a:solidFill>
                  <a:srgbClr val="0070C0"/>
                </a:solidFill>
              </a:rPr>
              <a:t> </a:t>
            </a:r>
            <a:r>
              <a:rPr lang="en-IE" sz="4000" u="sng" dirty="0" err="1">
                <a:solidFill>
                  <a:srgbClr val="0070C0"/>
                </a:solidFill>
              </a:rPr>
              <a:t>foghlama</a:t>
            </a:r>
            <a:r>
              <a:rPr lang="en-IE" sz="4000" u="sng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r>
              <a:rPr lang="en-IE" dirty="0"/>
              <a:t>Cad is HORMÓN </a:t>
            </a:r>
            <a:r>
              <a:rPr lang="en-IE" dirty="0" err="1"/>
              <a:t>ann</a:t>
            </a:r>
            <a:r>
              <a:rPr lang="en-IE" dirty="0"/>
              <a:t>?</a:t>
            </a:r>
          </a:p>
          <a:p>
            <a:r>
              <a:rPr lang="en-IE" dirty="0" err="1"/>
              <a:t>Aithin</a:t>
            </a:r>
            <a:r>
              <a:rPr lang="en-IE" dirty="0"/>
              <a:t> GACH </a:t>
            </a:r>
            <a:r>
              <a:rPr lang="en-IE" dirty="0" err="1"/>
              <a:t>faireog</a:t>
            </a:r>
            <a:r>
              <a:rPr lang="en-IE" dirty="0"/>
              <a:t> </a:t>
            </a:r>
            <a:r>
              <a:rPr lang="en-IE" dirty="0" err="1"/>
              <a:t>inchríneach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chorp</a:t>
            </a:r>
            <a:r>
              <a:rPr lang="en-IE" dirty="0"/>
              <a:t> (9 </a:t>
            </a:r>
            <a:r>
              <a:rPr lang="en-IE" dirty="0" err="1"/>
              <a:t>gcinn</a:t>
            </a:r>
            <a:r>
              <a:rPr lang="en-IE" dirty="0"/>
              <a:t>).</a:t>
            </a:r>
          </a:p>
          <a:p>
            <a:r>
              <a:rPr lang="en-IE" dirty="0" err="1"/>
              <a:t>Ainmnigh</a:t>
            </a:r>
            <a:r>
              <a:rPr lang="en-IE" dirty="0"/>
              <a:t> 1 </a:t>
            </a:r>
            <a:r>
              <a:rPr lang="en-IE" dirty="0" err="1"/>
              <a:t>hormón</a:t>
            </a:r>
            <a:r>
              <a:rPr lang="en-IE" dirty="0"/>
              <a:t> </a:t>
            </a:r>
            <a:r>
              <a:rPr lang="en-IE" dirty="0" err="1"/>
              <a:t>amháin</a:t>
            </a:r>
            <a:r>
              <a:rPr lang="en-IE" dirty="0"/>
              <a:t> a </a:t>
            </a:r>
            <a:r>
              <a:rPr lang="en-IE" dirty="0" err="1"/>
              <a:t>tháltar</a:t>
            </a:r>
            <a:r>
              <a:rPr lang="en-IE" dirty="0"/>
              <a:t> as </a:t>
            </a:r>
            <a:r>
              <a:rPr lang="en-IE" dirty="0" err="1"/>
              <a:t>gach</a:t>
            </a:r>
            <a:r>
              <a:rPr lang="en-IE" dirty="0"/>
              <a:t> </a:t>
            </a:r>
            <a:r>
              <a:rPr lang="en-IE" dirty="0" err="1"/>
              <a:t>faireog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 smtClean="0"/>
              <a:t>leith</a:t>
            </a:r>
            <a:r>
              <a:rPr lang="en-IE" dirty="0" smtClean="0"/>
              <a:t>.</a:t>
            </a:r>
            <a:endParaRPr lang="en-IE" dirty="0"/>
          </a:p>
          <a:p>
            <a:r>
              <a:rPr lang="en-IE" dirty="0" err="1"/>
              <a:t>Ainmnigh</a:t>
            </a:r>
            <a:r>
              <a:rPr lang="en-IE" dirty="0"/>
              <a:t> </a:t>
            </a:r>
            <a:r>
              <a:rPr lang="en-IE" dirty="0" err="1"/>
              <a:t>easpacht</a:t>
            </a:r>
            <a:r>
              <a:rPr lang="en-IE" dirty="0"/>
              <a:t> </a:t>
            </a:r>
            <a:r>
              <a:rPr lang="en-IE" dirty="0" err="1"/>
              <a:t>amháin</a:t>
            </a:r>
            <a:r>
              <a:rPr lang="en-IE" dirty="0"/>
              <a:t> a </a:t>
            </a:r>
            <a:r>
              <a:rPr lang="en-IE" dirty="0" err="1"/>
              <a:t>bhaineann</a:t>
            </a:r>
            <a:r>
              <a:rPr lang="en-IE" dirty="0"/>
              <a:t> le </a:t>
            </a:r>
            <a:r>
              <a:rPr lang="en-IE" dirty="0" err="1"/>
              <a:t>gach</a:t>
            </a:r>
            <a:r>
              <a:rPr lang="en-IE" dirty="0"/>
              <a:t> </a:t>
            </a:r>
            <a:r>
              <a:rPr lang="en-IE" dirty="0" err="1"/>
              <a:t>ceann</a:t>
            </a:r>
            <a:r>
              <a:rPr lang="en-IE" dirty="0"/>
              <a:t> &amp; </a:t>
            </a:r>
            <a:r>
              <a:rPr lang="en-IE" dirty="0" err="1"/>
              <a:t>conas</a:t>
            </a:r>
            <a:r>
              <a:rPr lang="en-IE" dirty="0"/>
              <a:t> an </a:t>
            </a:r>
            <a:r>
              <a:rPr lang="en-IE" dirty="0" err="1"/>
              <a:t>easpacht</a:t>
            </a:r>
            <a:r>
              <a:rPr lang="en-IE" dirty="0"/>
              <a:t> a </a:t>
            </a:r>
            <a:r>
              <a:rPr lang="en-IE" dirty="0" err="1"/>
              <a:t>réiteach</a:t>
            </a:r>
            <a:r>
              <a:rPr lang="en-IE" dirty="0"/>
              <a:t>.</a:t>
            </a:r>
          </a:p>
          <a:p>
            <a:r>
              <a:rPr lang="en-IE" dirty="0"/>
              <a:t>2 </a:t>
            </a:r>
            <a:r>
              <a:rPr lang="en-IE" dirty="0" err="1"/>
              <a:t>úsáid</a:t>
            </a:r>
            <a:r>
              <a:rPr lang="en-IE" dirty="0"/>
              <a:t> a </a:t>
            </a:r>
            <a:r>
              <a:rPr lang="en-IE" dirty="0" err="1"/>
              <a:t>bhaineann</a:t>
            </a:r>
            <a:r>
              <a:rPr lang="en-IE" dirty="0"/>
              <a:t> </a:t>
            </a:r>
            <a:r>
              <a:rPr lang="en-IE" dirty="0" err="1"/>
              <a:t>daoine</a:t>
            </a:r>
            <a:r>
              <a:rPr lang="en-IE" dirty="0"/>
              <a:t> as </a:t>
            </a:r>
            <a:r>
              <a:rPr lang="en-IE" dirty="0" err="1"/>
              <a:t>forlíonadh</a:t>
            </a:r>
            <a:r>
              <a:rPr lang="en-IE" dirty="0"/>
              <a:t> </a:t>
            </a:r>
            <a:r>
              <a:rPr lang="en-IE" dirty="0" err="1" smtClean="0"/>
              <a:t>hormónach</a:t>
            </a:r>
            <a:r>
              <a:rPr lang="en-IE" dirty="0" smtClean="0"/>
              <a:t>.</a:t>
            </a:r>
            <a:endParaRPr lang="en-IE" dirty="0"/>
          </a:p>
          <a:p>
            <a:r>
              <a:rPr lang="en-IE" dirty="0"/>
              <a:t>(</a:t>
            </a:r>
            <a:r>
              <a:rPr lang="en-IE" dirty="0" err="1"/>
              <a:t>Ardl</a:t>
            </a:r>
            <a:r>
              <a:rPr lang="en-IE" dirty="0"/>
              <a:t>.) Cur </a:t>
            </a:r>
            <a:r>
              <a:rPr lang="en-IE" dirty="0" err="1"/>
              <a:t>síos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aischothú</a:t>
            </a:r>
            <a:r>
              <a:rPr lang="en-IE" dirty="0"/>
              <a:t> </a:t>
            </a:r>
            <a:r>
              <a:rPr lang="en-IE" dirty="0" err="1"/>
              <a:t>diúltach</a:t>
            </a:r>
            <a:r>
              <a:rPr lang="en-IE" dirty="0"/>
              <a:t> </a:t>
            </a:r>
            <a:r>
              <a:rPr lang="en-IE" dirty="0" err="1"/>
              <a:t>aon</a:t>
            </a:r>
            <a:r>
              <a:rPr lang="en-IE" dirty="0"/>
              <a:t> </a:t>
            </a:r>
            <a:r>
              <a:rPr lang="en-IE" dirty="0" err="1"/>
              <a:t>cheann</a:t>
            </a:r>
            <a:r>
              <a:rPr lang="en-IE" dirty="0"/>
              <a:t> de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hormóin</a:t>
            </a:r>
            <a:r>
              <a:rPr lang="en-IE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8246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8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8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4752528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>
                <a:solidFill>
                  <a:srgbClr val="00B050"/>
                </a:solidFill>
              </a:rPr>
              <a:t>3. Na </a:t>
            </a:r>
            <a:r>
              <a:rPr lang="en-GB" sz="4092" u="sng" dirty="0" err="1">
                <a:solidFill>
                  <a:srgbClr val="00B050"/>
                </a:solidFill>
              </a:rPr>
              <a:t>hUbhagáin</a:t>
            </a:r>
            <a:r>
              <a:rPr lang="en-GB" dirty="0">
                <a:solidFill>
                  <a:srgbClr val="00B050"/>
                </a:solidFill>
              </a:rPr>
              <a:t>:</a:t>
            </a:r>
            <a:endParaRPr lang="en-IE" dirty="0">
              <a:solidFill>
                <a:srgbClr val="00B050"/>
              </a:solidFill>
            </a:endParaRPr>
          </a:p>
          <a:p>
            <a:endParaRPr lang="en-IE" dirty="0"/>
          </a:p>
          <a:p>
            <a:pPr lvl="0"/>
            <a:r>
              <a:rPr lang="en-GB" dirty="0" err="1"/>
              <a:t>Cuireann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hubhagáin</a:t>
            </a:r>
            <a:r>
              <a:rPr lang="en-GB" dirty="0"/>
              <a:t> </a:t>
            </a:r>
            <a:r>
              <a:rPr lang="en-GB" dirty="0" err="1"/>
              <a:t>éastraigin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IE" dirty="0" err="1"/>
              <a:t>próigeistéarón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fáil</a:t>
            </a:r>
            <a:r>
              <a:rPr lang="en-GB" dirty="0"/>
              <a:t>.</a:t>
            </a:r>
            <a:endParaRPr lang="en-IE" dirty="0"/>
          </a:p>
          <a:p>
            <a:pPr lvl="0"/>
            <a:r>
              <a:rPr lang="en-GB" dirty="0"/>
              <a:t>I </a:t>
            </a:r>
            <a:r>
              <a:rPr lang="en-GB" dirty="0" err="1"/>
              <a:t>gcás</a:t>
            </a:r>
            <a:r>
              <a:rPr lang="en-GB" dirty="0"/>
              <a:t> </a:t>
            </a:r>
            <a:r>
              <a:rPr lang="en-GB" dirty="0" err="1"/>
              <a:t>frithghiniúnaigh</a:t>
            </a:r>
            <a:r>
              <a:rPr lang="en-GB" dirty="0"/>
              <a:t> </a:t>
            </a:r>
            <a:r>
              <a:rPr lang="en-GB" dirty="0" err="1"/>
              <a:t>bhéil</a:t>
            </a:r>
            <a:r>
              <a:rPr lang="en-GB" sz="1400" dirty="0"/>
              <a:t>, </a:t>
            </a:r>
            <a:r>
              <a:rPr lang="en-GB" dirty="0" err="1"/>
              <a:t>tógtar</a:t>
            </a:r>
            <a:r>
              <a:rPr lang="en-GB" dirty="0"/>
              <a:t> </a:t>
            </a:r>
            <a:r>
              <a:rPr lang="en-GB" dirty="0" err="1"/>
              <a:t>piollaire</a:t>
            </a:r>
            <a:r>
              <a:rPr lang="en-GB" dirty="0"/>
              <a:t> </a:t>
            </a:r>
            <a:r>
              <a:rPr lang="en-GB" dirty="0" err="1"/>
              <a:t>ina</a:t>
            </a:r>
            <a:r>
              <a:rPr lang="en-GB" dirty="0"/>
              <a:t> </a:t>
            </a:r>
            <a:r>
              <a:rPr lang="en-GB" dirty="0" err="1"/>
              <a:t>bhfuil</a:t>
            </a:r>
            <a:r>
              <a:rPr lang="en-GB" dirty="0"/>
              <a:t> </a:t>
            </a:r>
            <a:r>
              <a:rPr lang="en-GB" dirty="0" err="1"/>
              <a:t>éastraigin</a:t>
            </a:r>
            <a:r>
              <a:rPr lang="en-GB" dirty="0"/>
              <a:t> &amp; </a:t>
            </a:r>
            <a:r>
              <a:rPr lang="en-IE" dirty="0" err="1"/>
              <a:t>próigeistéarón</a:t>
            </a:r>
            <a:r>
              <a:rPr lang="en-GB" dirty="0"/>
              <a:t> </a:t>
            </a:r>
            <a:r>
              <a:rPr lang="en-GB" dirty="0" err="1"/>
              <a:t>breise</a:t>
            </a:r>
            <a:r>
              <a:rPr lang="en-GB" dirty="0"/>
              <a:t> (</a:t>
            </a:r>
            <a:r>
              <a:rPr lang="en-GB" dirty="0" err="1"/>
              <a:t>forlíonadh</a:t>
            </a:r>
            <a:r>
              <a:rPr lang="en-GB" dirty="0"/>
              <a:t> </a:t>
            </a:r>
            <a:r>
              <a:rPr lang="en-GB" dirty="0" err="1"/>
              <a:t>hormónach</a:t>
            </a:r>
            <a:r>
              <a:rPr lang="en-GB" dirty="0"/>
              <a:t>) </a:t>
            </a:r>
            <a:r>
              <a:rPr lang="en-GB" dirty="0" err="1"/>
              <a:t>chun</a:t>
            </a:r>
            <a:r>
              <a:rPr lang="en-GB" dirty="0"/>
              <a:t> </a:t>
            </a:r>
            <a:r>
              <a:rPr lang="en-GB" dirty="0" err="1"/>
              <a:t>toircheas</a:t>
            </a:r>
            <a:r>
              <a:rPr lang="en-GB" dirty="0"/>
              <a:t> a </a:t>
            </a:r>
            <a:r>
              <a:rPr lang="en-GB" dirty="0" err="1"/>
              <a:t>chosc</a:t>
            </a:r>
            <a:r>
              <a:rPr lang="en-GB" dirty="0"/>
              <a:t>.</a:t>
            </a:r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2" descr="Young woman looking at her contraceptive p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240" y="1080992"/>
            <a:ext cx="4537060" cy="303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951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856984" cy="724942"/>
          </a:xfrm>
        </p:spPr>
        <p:txBody>
          <a:bodyPr>
            <a:normAutofit fontScale="90000"/>
          </a:bodyPr>
          <a:lstStyle/>
          <a:p>
            <a:r>
              <a:rPr lang="en-IE" dirty="0" err="1"/>
              <a:t>Ardl</a:t>
            </a:r>
            <a:r>
              <a:rPr lang="en-IE" dirty="0"/>
              <a:t>.: </a:t>
            </a:r>
            <a:r>
              <a:rPr lang="en-IE" b="1" u="sng" dirty="0" err="1"/>
              <a:t>Meicníocht</a:t>
            </a:r>
            <a:r>
              <a:rPr lang="en-IE" b="1" u="sng" dirty="0"/>
              <a:t>/</a:t>
            </a:r>
            <a:r>
              <a:rPr lang="en-IE" b="1" u="sng" dirty="0" err="1"/>
              <a:t>Sás</a:t>
            </a:r>
            <a:r>
              <a:rPr lang="en-IE" b="1" u="sng" dirty="0"/>
              <a:t> </a:t>
            </a:r>
            <a:r>
              <a:rPr lang="en-IE" b="1" u="sng" dirty="0" err="1"/>
              <a:t>Aischothaithe</a:t>
            </a:r>
            <a:r>
              <a:rPr lang="en-IE" b="1" u="sng" dirty="0"/>
              <a:t> </a:t>
            </a:r>
            <a:r>
              <a:rPr lang="en-IE" b="1" u="sng" dirty="0" err="1"/>
              <a:t>chun</a:t>
            </a:r>
            <a:r>
              <a:rPr lang="en-IE" b="1" u="sng" dirty="0"/>
              <a:t> </a:t>
            </a:r>
            <a:r>
              <a:rPr lang="en-IE" b="1" u="sng" dirty="0" err="1"/>
              <a:t>hormón</a:t>
            </a:r>
            <a:r>
              <a:rPr lang="en-IE" b="1" u="sng" dirty="0"/>
              <a:t> a </a:t>
            </a:r>
            <a:r>
              <a:rPr lang="en-IE" b="1" u="sng" dirty="0" err="1"/>
              <a:t>rialú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468052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dirty="0"/>
              <a:t>Chun go n-</a:t>
            </a:r>
            <a:r>
              <a:rPr lang="en-IE" sz="2800" dirty="0" err="1"/>
              <a:t>oibreodh</a:t>
            </a:r>
            <a:r>
              <a:rPr lang="en-IE" sz="2800" dirty="0"/>
              <a:t> </a:t>
            </a:r>
            <a:r>
              <a:rPr lang="en-IE" sz="2800" dirty="0" err="1"/>
              <a:t>siad</a:t>
            </a:r>
            <a:r>
              <a:rPr lang="en-IE" sz="2800" dirty="0"/>
              <a:t> </a:t>
            </a:r>
            <a:r>
              <a:rPr lang="en-IE" sz="2800" dirty="0" err="1"/>
              <a:t>i</a:t>
            </a:r>
            <a:r>
              <a:rPr lang="en-IE" sz="2800" dirty="0"/>
              <a:t> </a:t>
            </a:r>
            <a:r>
              <a:rPr lang="en-IE" sz="2800" dirty="0" err="1"/>
              <a:t>gceart</a:t>
            </a:r>
            <a:r>
              <a:rPr lang="en-IE" sz="2800" dirty="0"/>
              <a:t>, </a:t>
            </a:r>
            <a:r>
              <a:rPr lang="en-IE" sz="2800" dirty="0" err="1"/>
              <a:t>tá</a:t>
            </a:r>
            <a:r>
              <a:rPr lang="en-IE" sz="2800" dirty="0"/>
              <a:t> </a:t>
            </a:r>
            <a:r>
              <a:rPr lang="en-IE" sz="2800" dirty="0" err="1"/>
              <a:t>sé</a:t>
            </a:r>
            <a:r>
              <a:rPr lang="en-IE" sz="2800" dirty="0"/>
              <a:t> </a:t>
            </a:r>
            <a:r>
              <a:rPr lang="en-IE" sz="2800" dirty="0" err="1"/>
              <a:t>tábhachtach</a:t>
            </a:r>
            <a:r>
              <a:rPr lang="en-IE" sz="2800" dirty="0"/>
              <a:t> go </a:t>
            </a:r>
            <a:r>
              <a:rPr lang="en-IE" sz="2800" dirty="0" err="1"/>
              <a:t>rialaítear</a:t>
            </a:r>
            <a:r>
              <a:rPr lang="en-IE" sz="2800" dirty="0"/>
              <a:t> </a:t>
            </a:r>
            <a:r>
              <a:rPr lang="en-IE" sz="2800" dirty="0" err="1"/>
              <a:t>leibhéal</a:t>
            </a:r>
            <a:r>
              <a:rPr lang="en-IE" sz="2800" dirty="0"/>
              <a:t> </a:t>
            </a:r>
            <a:r>
              <a:rPr lang="en-IE" sz="2800" dirty="0" err="1"/>
              <a:t>na</a:t>
            </a:r>
            <a:r>
              <a:rPr lang="en-IE" sz="2800" dirty="0"/>
              <a:t> </a:t>
            </a:r>
            <a:r>
              <a:rPr lang="en-IE" sz="2800" dirty="0" err="1"/>
              <a:t>hormón</a:t>
            </a:r>
            <a:r>
              <a:rPr lang="en-IE" sz="2800" dirty="0"/>
              <a:t> san </a:t>
            </a:r>
            <a:r>
              <a:rPr lang="en-IE" sz="2800" dirty="0" err="1"/>
              <a:t>fhuil</a:t>
            </a:r>
            <a:r>
              <a:rPr lang="en-IE" sz="2800" dirty="0"/>
              <a:t>.</a:t>
            </a:r>
          </a:p>
          <a:p>
            <a:r>
              <a:rPr lang="en-IE" sz="2800" dirty="0" err="1"/>
              <a:t>Rialaíonn</a:t>
            </a:r>
            <a:r>
              <a:rPr lang="en-IE" sz="2800" dirty="0"/>
              <a:t> </a:t>
            </a:r>
            <a:r>
              <a:rPr lang="en-IE" sz="2800" dirty="0" err="1"/>
              <a:t>hormóin</a:t>
            </a:r>
            <a:r>
              <a:rPr lang="en-IE" sz="2800" dirty="0"/>
              <a:t> </a:t>
            </a:r>
            <a:r>
              <a:rPr lang="en-IE" sz="2800" dirty="0" err="1"/>
              <a:t>ar</a:t>
            </a:r>
            <a:r>
              <a:rPr lang="en-IE" sz="2800" dirty="0"/>
              <a:t> a </a:t>
            </a:r>
            <a:r>
              <a:rPr lang="en-IE" sz="2800" dirty="0" err="1"/>
              <a:t>dtugtar</a:t>
            </a:r>
            <a:r>
              <a:rPr lang="en-IE" sz="2800" dirty="0"/>
              <a:t> </a:t>
            </a:r>
            <a:r>
              <a:rPr lang="en-IE" sz="2800" dirty="0" err="1"/>
              <a:t>hormóin</a:t>
            </a:r>
            <a:r>
              <a:rPr lang="en-IE" sz="2800" dirty="0"/>
              <a:t> </a:t>
            </a:r>
            <a:r>
              <a:rPr lang="en-IE" sz="2800" dirty="0" err="1"/>
              <a:t>trófacha</a:t>
            </a:r>
            <a:r>
              <a:rPr lang="en-IE" sz="2800" dirty="0"/>
              <a:t> </a:t>
            </a:r>
            <a:r>
              <a:rPr lang="en-IE" sz="2800" dirty="0" err="1"/>
              <a:t>gníomhachtaí</a:t>
            </a:r>
            <a:r>
              <a:rPr lang="en-IE" sz="2800" dirty="0"/>
              <a:t> </a:t>
            </a:r>
            <a:r>
              <a:rPr lang="en-IE" sz="2800" dirty="0" err="1"/>
              <a:t>na</a:t>
            </a:r>
            <a:r>
              <a:rPr lang="en-IE" sz="2800" dirty="0"/>
              <a:t> </a:t>
            </a:r>
            <a:r>
              <a:rPr lang="en-IE" sz="2800" dirty="0" err="1"/>
              <a:t>bhfaireog</a:t>
            </a:r>
            <a:r>
              <a:rPr lang="en-IE" sz="2800" dirty="0"/>
              <a:t> </a:t>
            </a:r>
            <a:r>
              <a:rPr lang="en-IE" sz="2800" dirty="0" err="1"/>
              <a:t>inchríneach</a:t>
            </a:r>
            <a:r>
              <a:rPr lang="en-IE" sz="2800" dirty="0"/>
              <a:t> </a:t>
            </a:r>
            <a:r>
              <a:rPr lang="en-IE" sz="2800" dirty="0" err="1"/>
              <a:t>tríd</a:t>
            </a:r>
            <a:r>
              <a:rPr lang="en-IE" sz="2800" dirty="0"/>
              <a:t> an </a:t>
            </a:r>
            <a:r>
              <a:rPr lang="en-IE" sz="2800" dirty="0" err="1"/>
              <a:t>néarchóras</a:t>
            </a:r>
            <a:r>
              <a:rPr lang="en-IE" sz="2800" dirty="0"/>
              <a:t> &amp; an </a:t>
            </a:r>
            <a:r>
              <a:rPr lang="en-IE" sz="2800" dirty="0" err="1"/>
              <a:t>mheicníocht</a:t>
            </a:r>
            <a:r>
              <a:rPr lang="en-IE" sz="2800" dirty="0"/>
              <a:t> </a:t>
            </a:r>
            <a:r>
              <a:rPr lang="en-IE" sz="2800" dirty="0" err="1"/>
              <a:t>aischothaithe</a:t>
            </a:r>
            <a:r>
              <a:rPr lang="en-IE" sz="2800" dirty="0"/>
              <a:t>.</a:t>
            </a:r>
          </a:p>
          <a:p>
            <a:endParaRPr lang="en-IE" sz="2800" dirty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812132"/>
            <a:ext cx="3840879" cy="431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05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928992" cy="65973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E" b="1" dirty="0" err="1"/>
              <a:t>Aischothú</a:t>
            </a:r>
            <a:r>
              <a:rPr lang="en-IE" b="1" dirty="0"/>
              <a:t> </a:t>
            </a:r>
            <a:r>
              <a:rPr lang="en-IE" b="1" dirty="0" err="1"/>
              <a:t>deimhneach</a:t>
            </a:r>
            <a:r>
              <a:rPr lang="en-IE" dirty="0"/>
              <a:t> – </a:t>
            </a:r>
            <a:r>
              <a:rPr lang="en-IE" dirty="0" err="1"/>
              <a:t>nuair</a:t>
            </a:r>
            <a:r>
              <a:rPr lang="en-IE" dirty="0"/>
              <a:t> a </a:t>
            </a:r>
            <a:r>
              <a:rPr lang="en-IE" dirty="0" err="1"/>
              <a:t>ardaíonn</a:t>
            </a:r>
            <a:r>
              <a:rPr lang="en-IE" dirty="0"/>
              <a:t> an </a:t>
            </a:r>
            <a:r>
              <a:rPr lang="en-IE" dirty="0" err="1"/>
              <a:t>fhreagairt</a:t>
            </a:r>
            <a:r>
              <a:rPr lang="en-IE" dirty="0"/>
              <a:t> </a:t>
            </a:r>
            <a:r>
              <a:rPr lang="en-IE" dirty="0" err="1"/>
              <a:t>neart</a:t>
            </a:r>
            <a:r>
              <a:rPr lang="en-IE" dirty="0"/>
              <a:t> an </a:t>
            </a:r>
            <a:r>
              <a:rPr lang="en-IE" dirty="0" err="1"/>
              <a:t>spreagtha</a:t>
            </a:r>
            <a:r>
              <a:rPr lang="en-IE" dirty="0"/>
              <a:t>. </a:t>
            </a:r>
          </a:p>
          <a:p>
            <a:pPr marL="0" indent="0">
              <a:buNone/>
            </a:pPr>
            <a:r>
              <a:rPr lang="en-IE" dirty="0"/>
              <a:t>m.sh. </a:t>
            </a:r>
            <a:r>
              <a:rPr lang="en-IE" dirty="0" err="1"/>
              <a:t>Scaoiltear</a:t>
            </a:r>
            <a:r>
              <a:rPr lang="en-IE" dirty="0"/>
              <a:t> </a:t>
            </a:r>
            <a:r>
              <a:rPr lang="en-IE" dirty="0" err="1">
                <a:solidFill>
                  <a:srgbClr val="FF0000"/>
                </a:solidFill>
              </a:rPr>
              <a:t>ocsatóicin</a:t>
            </a:r>
            <a:r>
              <a:rPr lang="en-IE" dirty="0"/>
              <a:t>; mar </a:t>
            </a:r>
            <a:r>
              <a:rPr lang="en-IE" dirty="0" err="1"/>
              <a:t>thoradh</a:t>
            </a:r>
            <a:r>
              <a:rPr lang="en-IE" dirty="0"/>
              <a:t>, </a:t>
            </a:r>
            <a:r>
              <a:rPr lang="en-IE" dirty="0" err="1"/>
              <a:t>crapann</a:t>
            </a:r>
            <a:r>
              <a:rPr lang="en-IE" dirty="0"/>
              <a:t> an t-</a:t>
            </a:r>
            <a:r>
              <a:rPr lang="en-IE" dirty="0" err="1"/>
              <a:t>útaras</a:t>
            </a:r>
            <a:r>
              <a:rPr lang="en-IE" dirty="0"/>
              <a:t> le </a:t>
            </a:r>
            <a:r>
              <a:rPr lang="en-IE" dirty="0" err="1"/>
              <a:t>linn</a:t>
            </a:r>
            <a:r>
              <a:rPr lang="en-IE" dirty="0"/>
              <a:t> </a:t>
            </a:r>
            <a:r>
              <a:rPr lang="en-IE" dirty="0" err="1"/>
              <a:t>breith</a:t>
            </a:r>
            <a:r>
              <a:rPr lang="en-IE" dirty="0"/>
              <a:t> </a:t>
            </a:r>
            <a:r>
              <a:rPr lang="en-IE" dirty="0" err="1"/>
              <a:t>linbh</a:t>
            </a:r>
            <a:r>
              <a:rPr lang="en-IE" dirty="0"/>
              <a:t>.  De </a:t>
            </a:r>
            <a:r>
              <a:rPr lang="en-IE" dirty="0" err="1"/>
              <a:t>bharr</a:t>
            </a:r>
            <a:r>
              <a:rPr lang="en-IE" dirty="0"/>
              <a:t> an </a:t>
            </a:r>
            <a:r>
              <a:rPr lang="en-IE" dirty="0" err="1"/>
              <a:t>chraptha</a:t>
            </a:r>
            <a:r>
              <a:rPr lang="en-IE" dirty="0"/>
              <a:t> </a:t>
            </a:r>
            <a:r>
              <a:rPr lang="en-IE" smtClean="0"/>
              <a:t>sin, scaoiltear</a:t>
            </a:r>
            <a:r>
              <a:rPr lang="en-IE" dirty="0" smtClean="0"/>
              <a:t> </a:t>
            </a:r>
            <a:r>
              <a:rPr lang="en-IE" dirty="0" err="1"/>
              <a:t>tuilleadh</a:t>
            </a:r>
            <a:r>
              <a:rPr lang="en-IE" dirty="0"/>
              <a:t> </a:t>
            </a:r>
            <a:r>
              <a:rPr lang="en-IE" dirty="0" err="1"/>
              <a:t>ocsatóicine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mar </a:t>
            </a:r>
            <a:r>
              <a:rPr lang="en-IE" dirty="0" err="1"/>
              <a:t>thoradh</a:t>
            </a:r>
            <a:r>
              <a:rPr lang="en-IE" dirty="0"/>
              <a:t>, </a:t>
            </a:r>
            <a:r>
              <a:rPr lang="en-IE" dirty="0" err="1"/>
              <a:t>crapann</a:t>
            </a:r>
            <a:r>
              <a:rPr lang="en-IE" dirty="0"/>
              <a:t> an t-</a:t>
            </a:r>
            <a:r>
              <a:rPr lang="en-IE" dirty="0" err="1"/>
              <a:t>útaras</a:t>
            </a:r>
            <a:r>
              <a:rPr lang="en-IE" dirty="0"/>
              <a:t> </a:t>
            </a:r>
            <a:r>
              <a:rPr lang="en-IE" dirty="0" err="1"/>
              <a:t>níos</a:t>
            </a:r>
            <a:r>
              <a:rPr lang="en-IE" dirty="0"/>
              <a:t> </a:t>
            </a:r>
            <a:r>
              <a:rPr lang="en-IE" dirty="0" err="1"/>
              <a:t>déine</a:t>
            </a:r>
            <a:r>
              <a:rPr lang="en-IE" dirty="0"/>
              <a:t>.</a:t>
            </a:r>
          </a:p>
          <a:p>
            <a:pPr marL="0" indent="0">
              <a:buNone/>
            </a:pPr>
            <a:r>
              <a:rPr lang="en-IE" dirty="0"/>
              <a:t> </a:t>
            </a:r>
          </a:p>
          <a:p>
            <a:pPr marL="0" indent="0">
              <a:buNone/>
            </a:pPr>
            <a:r>
              <a:rPr lang="en-IE" b="1" dirty="0" err="1"/>
              <a:t>Aischothú</a:t>
            </a:r>
            <a:r>
              <a:rPr lang="en-IE" b="1" dirty="0"/>
              <a:t> </a:t>
            </a:r>
            <a:r>
              <a:rPr lang="en-IE" b="1" dirty="0" err="1"/>
              <a:t>diúltach</a:t>
            </a:r>
            <a:r>
              <a:rPr lang="en-IE" dirty="0"/>
              <a:t> – </a:t>
            </a:r>
            <a:r>
              <a:rPr lang="en-IE" dirty="0" err="1"/>
              <a:t>laghdaíonn</a:t>
            </a:r>
            <a:r>
              <a:rPr lang="en-IE" dirty="0"/>
              <a:t> an </a:t>
            </a:r>
            <a:r>
              <a:rPr lang="en-IE" dirty="0" err="1"/>
              <a:t>fhreagairt</a:t>
            </a:r>
            <a:r>
              <a:rPr lang="en-IE" dirty="0"/>
              <a:t> </a:t>
            </a:r>
            <a:r>
              <a:rPr lang="en-IE" dirty="0" err="1"/>
              <a:t>neart</a:t>
            </a:r>
            <a:r>
              <a:rPr lang="en-IE" dirty="0"/>
              <a:t> an </a:t>
            </a:r>
            <a:r>
              <a:rPr lang="en-IE" dirty="0" err="1"/>
              <a:t>spreagtha</a:t>
            </a:r>
            <a:r>
              <a:rPr lang="en-IE" dirty="0"/>
              <a:t>.</a:t>
            </a:r>
          </a:p>
          <a:p>
            <a:pPr marL="0" indent="0">
              <a:buNone/>
            </a:pPr>
            <a:r>
              <a:rPr lang="en-IE" dirty="0"/>
              <a:t>m.sh. </a:t>
            </a:r>
            <a:r>
              <a:rPr lang="en-IE" b="1" dirty="0" err="1">
                <a:solidFill>
                  <a:srgbClr val="FF0000"/>
                </a:solidFill>
              </a:rPr>
              <a:t>Tíorocsaín</a:t>
            </a:r>
            <a:r>
              <a:rPr lang="en-IE" b="1" dirty="0">
                <a:solidFill>
                  <a:srgbClr val="FF0000"/>
                </a:solidFill>
              </a:rPr>
              <a:t>.</a:t>
            </a:r>
            <a:r>
              <a:rPr lang="en-IE" dirty="0">
                <a:solidFill>
                  <a:srgbClr val="FF0000"/>
                </a:solidFill>
              </a:rPr>
              <a:t> </a:t>
            </a:r>
          </a:p>
          <a:p>
            <a:r>
              <a:rPr lang="en-IE" dirty="0" err="1"/>
              <a:t>Scaoileann</a:t>
            </a:r>
            <a:r>
              <a:rPr lang="en-IE" dirty="0"/>
              <a:t> an </a:t>
            </a:r>
            <a:r>
              <a:rPr lang="en-IE" dirty="0" err="1"/>
              <a:t>hipeatalamas</a:t>
            </a:r>
            <a:r>
              <a:rPr lang="en-IE" dirty="0"/>
              <a:t> </a:t>
            </a:r>
            <a:r>
              <a:rPr lang="en-IE" b="1" dirty="0" err="1"/>
              <a:t>hormón</a:t>
            </a:r>
            <a:r>
              <a:rPr lang="en-IE" b="1" dirty="0"/>
              <a:t> </a:t>
            </a:r>
            <a:r>
              <a:rPr lang="en-IE" b="1" dirty="0" err="1"/>
              <a:t>scaoilte</a:t>
            </a:r>
            <a:r>
              <a:rPr lang="en-IE" b="1" dirty="0"/>
              <a:t> </a:t>
            </a:r>
            <a:r>
              <a:rPr lang="en-IE" b="1" dirty="0" err="1"/>
              <a:t>tíreatróifine</a:t>
            </a:r>
            <a:r>
              <a:rPr lang="en-IE" b="1" dirty="0"/>
              <a:t> </a:t>
            </a:r>
            <a:r>
              <a:rPr lang="en-IE" dirty="0"/>
              <a:t>(TRH) </a:t>
            </a:r>
            <a:r>
              <a:rPr lang="en-IE" dirty="0" err="1"/>
              <a:t>nuair</a:t>
            </a:r>
            <a:r>
              <a:rPr lang="en-IE" dirty="0"/>
              <a:t> </a:t>
            </a:r>
            <a:r>
              <a:rPr lang="en-IE" dirty="0" err="1"/>
              <a:t>atá</a:t>
            </a:r>
            <a:r>
              <a:rPr lang="en-IE" dirty="0"/>
              <a:t> </a:t>
            </a:r>
            <a:r>
              <a:rPr lang="en-IE" dirty="0" err="1"/>
              <a:t>tíorocsaín</a:t>
            </a:r>
            <a:r>
              <a:rPr lang="en-IE" dirty="0"/>
              <a:t> ag </a:t>
            </a:r>
            <a:r>
              <a:rPr lang="en-IE" dirty="0" err="1"/>
              <a:t>teastáil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chorp</a:t>
            </a:r>
            <a:r>
              <a:rPr lang="en-IE" dirty="0"/>
              <a:t>.</a:t>
            </a:r>
          </a:p>
          <a:p>
            <a:r>
              <a:rPr lang="en-IE" dirty="0" err="1"/>
              <a:t>Téann</a:t>
            </a:r>
            <a:r>
              <a:rPr lang="en-IE" dirty="0"/>
              <a:t> an TRH go </a:t>
            </a:r>
            <a:r>
              <a:rPr lang="en-IE" dirty="0" err="1"/>
              <a:t>dtí</a:t>
            </a:r>
            <a:r>
              <a:rPr lang="en-IE" dirty="0"/>
              <a:t> an </a:t>
            </a:r>
            <a:r>
              <a:rPr lang="en-IE" dirty="0" err="1"/>
              <a:t>fhaireog</a:t>
            </a:r>
            <a:r>
              <a:rPr lang="en-IE" dirty="0"/>
              <a:t> </a:t>
            </a:r>
            <a:r>
              <a:rPr lang="en-IE" dirty="0" err="1"/>
              <a:t>phiotútach</a:t>
            </a:r>
            <a:r>
              <a:rPr lang="en-IE" dirty="0"/>
              <a:t>, </a:t>
            </a:r>
            <a:r>
              <a:rPr lang="en-IE" dirty="0" err="1"/>
              <a:t>áit</a:t>
            </a:r>
            <a:r>
              <a:rPr lang="en-IE" dirty="0"/>
              <a:t> a </a:t>
            </a:r>
            <a:r>
              <a:rPr lang="en-IE" dirty="0" err="1"/>
              <a:t>spreagann</a:t>
            </a:r>
            <a:r>
              <a:rPr lang="en-IE" dirty="0"/>
              <a:t> </a:t>
            </a:r>
            <a:r>
              <a:rPr lang="en-IE" dirty="0" err="1"/>
              <a:t>sé</a:t>
            </a:r>
            <a:r>
              <a:rPr lang="en-IE" dirty="0"/>
              <a:t> </a:t>
            </a:r>
            <a:r>
              <a:rPr lang="en-IE" dirty="0" err="1"/>
              <a:t>déantús</a:t>
            </a:r>
            <a:r>
              <a:rPr lang="en-IE" dirty="0"/>
              <a:t> </a:t>
            </a:r>
            <a:r>
              <a:rPr lang="en-US" dirty="0"/>
              <a:t>TSH (</a:t>
            </a:r>
            <a:r>
              <a:rPr lang="en-US" b="1" dirty="0" err="1"/>
              <a:t>hormón</a:t>
            </a:r>
            <a:r>
              <a:rPr lang="en-US" b="1" dirty="0"/>
              <a:t> </a:t>
            </a:r>
            <a:r>
              <a:rPr lang="en-US" b="1" dirty="0" err="1"/>
              <a:t>tíoróidspreagthach</a:t>
            </a:r>
            <a:r>
              <a:rPr lang="en-US" dirty="0"/>
              <a:t>).</a:t>
            </a:r>
            <a:endParaRPr lang="en-IE" dirty="0"/>
          </a:p>
          <a:p>
            <a:r>
              <a:rPr lang="en-US" dirty="0" err="1"/>
              <a:t>Spreagann</a:t>
            </a:r>
            <a:r>
              <a:rPr lang="en-US" dirty="0"/>
              <a:t> an TSH </a:t>
            </a:r>
            <a:r>
              <a:rPr lang="en-US" dirty="0" err="1"/>
              <a:t>scaoileadh</a:t>
            </a:r>
            <a:r>
              <a:rPr lang="en-US" dirty="0"/>
              <a:t> </a:t>
            </a:r>
            <a:r>
              <a:rPr lang="en-US" b="1" dirty="0" err="1"/>
              <a:t>tíorocsaín</a:t>
            </a:r>
            <a:r>
              <a:rPr lang="en-US" b="1" dirty="0"/>
              <a:t> </a:t>
            </a:r>
            <a:r>
              <a:rPr lang="en-US" dirty="0" err="1"/>
              <a:t>ón</a:t>
            </a:r>
            <a:r>
              <a:rPr lang="en-US" dirty="0"/>
              <a:t> </a:t>
            </a:r>
            <a:r>
              <a:rPr lang="en-US" dirty="0" err="1"/>
              <a:t>bhfaireog</a:t>
            </a:r>
            <a:r>
              <a:rPr lang="en-US" dirty="0"/>
              <a:t> </a:t>
            </a:r>
            <a:r>
              <a:rPr lang="en-US" dirty="0" err="1"/>
              <a:t>thíoróideach</a:t>
            </a:r>
            <a:r>
              <a:rPr lang="en-US" dirty="0"/>
              <a:t>.</a:t>
            </a:r>
            <a:endParaRPr lang="en-IE" dirty="0"/>
          </a:p>
          <a:p>
            <a:r>
              <a:rPr lang="en-US" dirty="0" err="1"/>
              <a:t>Nuair</a:t>
            </a:r>
            <a:r>
              <a:rPr lang="en-US" dirty="0"/>
              <a:t> a </a:t>
            </a:r>
            <a:r>
              <a:rPr lang="en-US" dirty="0" err="1"/>
              <a:t>ardaíonn</a:t>
            </a:r>
            <a:r>
              <a:rPr lang="en-US" dirty="0"/>
              <a:t> </a:t>
            </a:r>
            <a:r>
              <a:rPr lang="en-US" dirty="0" err="1"/>
              <a:t>leibhéal</a:t>
            </a:r>
            <a:r>
              <a:rPr lang="en-US" dirty="0"/>
              <a:t> an </a:t>
            </a:r>
            <a:r>
              <a:rPr lang="en-US" dirty="0" err="1"/>
              <a:t>tíorocsaín</a:t>
            </a:r>
            <a:r>
              <a:rPr lang="en-US" dirty="0"/>
              <a:t>, </a:t>
            </a:r>
            <a:r>
              <a:rPr lang="en-US" dirty="0" err="1"/>
              <a:t>íslíonn</a:t>
            </a:r>
            <a:r>
              <a:rPr lang="en-US" dirty="0"/>
              <a:t> </a:t>
            </a:r>
            <a:r>
              <a:rPr lang="en-US" dirty="0" err="1"/>
              <a:t>déantús</a:t>
            </a:r>
            <a:r>
              <a:rPr lang="en-US" dirty="0"/>
              <a:t> TRH, &amp; </a:t>
            </a:r>
            <a:r>
              <a:rPr lang="en-US" dirty="0" err="1"/>
              <a:t>dá</a:t>
            </a:r>
            <a:r>
              <a:rPr lang="en-US" dirty="0"/>
              <a:t> </a:t>
            </a:r>
            <a:r>
              <a:rPr lang="en-US" dirty="0" err="1"/>
              <a:t>bharr</a:t>
            </a:r>
            <a:r>
              <a:rPr lang="en-US" dirty="0"/>
              <a:t> sin TSH &amp; </a:t>
            </a:r>
            <a:r>
              <a:rPr lang="en-US" dirty="0" err="1"/>
              <a:t>ina</a:t>
            </a:r>
            <a:r>
              <a:rPr lang="en-US" dirty="0"/>
              <a:t> </a:t>
            </a:r>
            <a:r>
              <a:rPr lang="en-US" dirty="0" err="1"/>
              <a:t>dhiaidh</a:t>
            </a:r>
            <a:r>
              <a:rPr lang="en-US" dirty="0"/>
              <a:t> sin </a:t>
            </a:r>
            <a:r>
              <a:rPr lang="en-US" dirty="0" err="1"/>
              <a:t>Tíorocsaín</a:t>
            </a:r>
            <a:r>
              <a:rPr lang="en-US" dirty="0"/>
              <a:t>. </a:t>
            </a:r>
            <a:endParaRPr lang="en-IE" dirty="0"/>
          </a:p>
          <a:p>
            <a:r>
              <a:rPr lang="en-US" dirty="0" err="1"/>
              <a:t>Íslíonn</a:t>
            </a:r>
            <a:r>
              <a:rPr lang="en-US" dirty="0"/>
              <a:t> </a:t>
            </a:r>
            <a:r>
              <a:rPr lang="en-US" dirty="0" err="1"/>
              <a:t>leibhéal</a:t>
            </a:r>
            <a:r>
              <a:rPr lang="en-US" dirty="0"/>
              <a:t> an </a:t>
            </a:r>
            <a:r>
              <a:rPr lang="en-US" dirty="0" err="1"/>
              <a:t>tíorocsaín</a:t>
            </a:r>
            <a:r>
              <a:rPr lang="en-US" dirty="0"/>
              <a:t>, </a:t>
            </a:r>
            <a:r>
              <a:rPr lang="en-IE" dirty="0" err="1"/>
              <a:t>rud</a:t>
            </a:r>
            <a:r>
              <a:rPr lang="en-IE" dirty="0"/>
              <a:t> a </a:t>
            </a:r>
            <a:r>
              <a:rPr lang="en-IE" dirty="0" err="1"/>
              <a:t>spreagann</a:t>
            </a:r>
            <a:r>
              <a:rPr lang="en-IE" dirty="0"/>
              <a:t> an </a:t>
            </a:r>
            <a:r>
              <a:rPr lang="en-IE" dirty="0" err="1"/>
              <a:t>hipeatalamas</a:t>
            </a:r>
            <a:r>
              <a:rPr lang="en-IE" dirty="0"/>
              <a:t> </a:t>
            </a:r>
            <a:r>
              <a:rPr lang="en-IE" dirty="0" err="1"/>
              <a:t>chun</a:t>
            </a:r>
            <a:r>
              <a:rPr lang="en-IE" dirty="0"/>
              <a:t> TRH a </a:t>
            </a:r>
            <a:r>
              <a:rPr lang="en-IE" dirty="0" err="1"/>
              <a:t>dhéanamh</a:t>
            </a:r>
            <a:r>
              <a:rPr lang="en-IE" dirty="0"/>
              <a:t> </a:t>
            </a:r>
            <a:r>
              <a:rPr lang="en-IE" dirty="0" err="1"/>
              <a:t>arís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tarlaíonn</a:t>
            </a:r>
            <a:r>
              <a:rPr lang="en-IE" dirty="0"/>
              <a:t> an </a:t>
            </a:r>
            <a:r>
              <a:rPr lang="en-IE" dirty="0" err="1"/>
              <a:t>próiseas</a:t>
            </a:r>
            <a:r>
              <a:rPr lang="en-IE" dirty="0"/>
              <a:t> </a:t>
            </a:r>
            <a:r>
              <a:rPr lang="en-IE" dirty="0" err="1"/>
              <a:t>arís</a:t>
            </a:r>
            <a:r>
              <a:rPr lang="en-IE" dirty="0"/>
              <a:t>.</a:t>
            </a:r>
          </a:p>
          <a:p>
            <a:endParaRPr lang="en-I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495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5688632" cy="633670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marL="514350" lvl="0" indent="-514350">
              <a:buAutoNum type="alphaLcParenBoth"/>
            </a:pPr>
            <a:r>
              <a:rPr lang="en-GB" b="1" dirty="0" err="1">
                <a:solidFill>
                  <a:srgbClr val="FF0000"/>
                </a:solidFill>
              </a:rPr>
              <a:t>Faireoga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inchríneacha</a:t>
            </a:r>
            <a:r>
              <a:rPr lang="en-GB" b="1" dirty="0">
                <a:solidFill>
                  <a:srgbClr val="FF0000"/>
                </a:solidFill>
              </a:rPr>
              <a:t> (9)</a:t>
            </a:r>
          </a:p>
          <a:p>
            <a:pPr marL="0" lvl="0" indent="0">
              <a:buNone/>
            </a:pPr>
            <a:r>
              <a:rPr lang="en-GB" dirty="0" err="1"/>
              <a:t>Faireoga</a:t>
            </a:r>
            <a:r>
              <a:rPr lang="en-GB" dirty="0"/>
              <a:t> </a:t>
            </a:r>
            <a:r>
              <a:rPr lang="en-GB" dirty="0" err="1">
                <a:solidFill>
                  <a:srgbClr val="0070C0"/>
                </a:solidFill>
              </a:rPr>
              <a:t>gan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duchtanna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/>
              <a:t>a </a:t>
            </a:r>
            <a:r>
              <a:rPr lang="en-GB" dirty="0" err="1"/>
              <a:t>thálann</a:t>
            </a:r>
            <a:r>
              <a:rPr lang="en-GB" dirty="0"/>
              <a:t> </a:t>
            </a:r>
            <a:r>
              <a:rPr lang="en-GB" b="1" dirty="0" err="1">
                <a:solidFill>
                  <a:srgbClr val="00B050"/>
                </a:solidFill>
              </a:rPr>
              <a:t>hormóin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GB" dirty="0"/>
              <a:t> </a:t>
            </a:r>
            <a:r>
              <a:rPr lang="en-GB" dirty="0" err="1"/>
              <a:t>córas</a:t>
            </a:r>
            <a:r>
              <a:rPr lang="en-GB" dirty="0"/>
              <a:t> </a:t>
            </a:r>
            <a:r>
              <a:rPr lang="en-GB" dirty="0" err="1"/>
              <a:t>fola</a:t>
            </a:r>
            <a:r>
              <a:rPr lang="en-GB" dirty="0"/>
              <a:t>.</a:t>
            </a:r>
            <a:endParaRPr lang="en-IE" dirty="0"/>
          </a:p>
          <a:p>
            <a:pPr marL="0" lv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(b) </a:t>
            </a:r>
            <a:r>
              <a:rPr lang="en-GB" b="1" dirty="0" err="1">
                <a:solidFill>
                  <a:srgbClr val="FF0000"/>
                </a:solidFill>
              </a:rPr>
              <a:t>Faireoga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eischríneacha</a:t>
            </a:r>
            <a:r>
              <a:rPr lang="en-GB" b="1" dirty="0">
                <a:solidFill>
                  <a:srgbClr val="FF0000"/>
                </a:solidFill>
              </a:rPr>
              <a:t> -</a:t>
            </a:r>
            <a:r>
              <a:rPr lang="en-GB" dirty="0"/>
              <a:t> </a:t>
            </a:r>
            <a:r>
              <a:rPr lang="en-GB" dirty="0" err="1"/>
              <a:t>Tá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duchtanna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/>
              <a:t>acu</a:t>
            </a:r>
            <a:r>
              <a:rPr lang="en-GB" dirty="0"/>
              <a:t> </a:t>
            </a:r>
            <a:r>
              <a:rPr lang="en-GB" dirty="0" err="1"/>
              <a:t>chun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substaintí</a:t>
            </a:r>
            <a:r>
              <a:rPr lang="en-GB" dirty="0"/>
              <a:t> a </a:t>
            </a:r>
            <a:r>
              <a:rPr lang="en-GB" dirty="0" err="1"/>
              <a:t>thálann</a:t>
            </a:r>
            <a:r>
              <a:rPr lang="en-GB" dirty="0"/>
              <a:t> </a:t>
            </a:r>
            <a:r>
              <a:rPr lang="en-GB" dirty="0" err="1"/>
              <a:t>siad</a:t>
            </a:r>
            <a:r>
              <a:rPr lang="en-GB" dirty="0"/>
              <a:t> a </a:t>
            </a:r>
            <a:r>
              <a:rPr lang="en-GB" dirty="0" err="1"/>
              <a:t>iompar</a:t>
            </a:r>
            <a:r>
              <a:rPr lang="en-GB" dirty="0"/>
              <a:t> </a:t>
            </a:r>
            <a:r>
              <a:rPr lang="en-GB" dirty="0" err="1"/>
              <a:t>m.s.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faireoga</a:t>
            </a:r>
            <a:r>
              <a:rPr lang="en-GB" dirty="0"/>
              <a:t> </a:t>
            </a:r>
            <a:r>
              <a:rPr lang="en-GB" dirty="0" err="1"/>
              <a:t>seile</a:t>
            </a:r>
            <a:r>
              <a:rPr lang="en-GB" dirty="0"/>
              <a:t> </a:t>
            </a:r>
            <a:r>
              <a:rPr lang="en-GB" dirty="0">
                <a:solidFill>
                  <a:srgbClr val="00B050"/>
                </a:solidFill>
              </a:rPr>
              <a:t>(</a:t>
            </a:r>
            <a:r>
              <a:rPr lang="en-GB" dirty="0" err="1">
                <a:solidFill>
                  <a:srgbClr val="00B050"/>
                </a:solidFill>
              </a:rPr>
              <a:t>ní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thálann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siad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hormóin</a:t>
            </a:r>
            <a:r>
              <a:rPr lang="en-GB" dirty="0">
                <a:solidFill>
                  <a:srgbClr val="00B050"/>
                </a:solidFill>
              </a:rPr>
              <a:t>.)</a:t>
            </a:r>
            <a:endParaRPr lang="en-IE" dirty="0">
              <a:solidFill>
                <a:srgbClr val="00B050"/>
              </a:solidFill>
            </a:endParaRPr>
          </a:p>
          <a:p>
            <a:endParaRPr lang="en-I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052736"/>
            <a:ext cx="2978101" cy="479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517632" cy="136815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/>
            <a:r>
              <a:rPr lang="en-GB" sz="3200" b="1" dirty="0" err="1">
                <a:solidFill>
                  <a:srgbClr val="0070C0"/>
                </a:solidFill>
              </a:rPr>
              <a:t>Hormóin</a:t>
            </a:r>
            <a:r>
              <a:rPr lang="en-GB" sz="3200" b="1" dirty="0">
                <a:solidFill>
                  <a:srgbClr val="0070C0"/>
                </a:solidFill>
              </a:rPr>
              <a:t> = </a:t>
            </a:r>
            <a:r>
              <a:rPr lang="en-GB" sz="3200" b="1" dirty="0" err="1">
                <a:solidFill>
                  <a:srgbClr val="0070C0"/>
                </a:solidFill>
              </a:rPr>
              <a:t>Teachtairí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ceimiceacha</a:t>
            </a:r>
            <a:r>
              <a:rPr lang="en-GB" sz="3200" dirty="0"/>
              <a:t>, </a:t>
            </a:r>
            <a:r>
              <a:rPr lang="en-GB" sz="3200" dirty="0" err="1"/>
              <a:t>tálta</a:t>
            </a:r>
            <a:r>
              <a:rPr lang="en-GB" sz="3200" dirty="0"/>
              <a:t> ag </a:t>
            </a:r>
            <a:r>
              <a:rPr lang="en-GB" sz="3200" dirty="0" err="1"/>
              <a:t>faireog</a:t>
            </a:r>
            <a:r>
              <a:rPr lang="en-GB" sz="3200" dirty="0"/>
              <a:t> &amp; </a:t>
            </a:r>
            <a:r>
              <a:rPr lang="en-GB" sz="3200" dirty="0" err="1"/>
              <a:t>scaoilte</a:t>
            </a:r>
            <a:r>
              <a:rPr lang="en-GB" sz="3200" dirty="0"/>
              <a:t> </a:t>
            </a:r>
            <a:r>
              <a:rPr lang="en-GB" sz="3200" dirty="0">
                <a:sym typeface="Wingdings" panose="05000000000000000000" pitchFamily="2" charset="2"/>
              </a:rPr>
              <a:t> </a:t>
            </a:r>
            <a:r>
              <a:rPr lang="en-GB" sz="3200" dirty="0" err="1"/>
              <a:t>córas</a:t>
            </a:r>
            <a:r>
              <a:rPr lang="en-GB" sz="3200" dirty="0"/>
              <a:t> </a:t>
            </a:r>
            <a:r>
              <a:rPr lang="en-GB" sz="3200" dirty="0" err="1"/>
              <a:t>fola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996952"/>
            <a:ext cx="8820472" cy="3600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i="1" u="sng" dirty="0" err="1">
                <a:solidFill>
                  <a:srgbClr val="00B050"/>
                </a:solidFill>
              </a:rPr>
              <a:t>Dhá</a:t>
            </a:r>
            <a:r>
              <a:rPr lang="en-GB" i="1" u="sng" dirty="0">
                <a:solidFill>
                  <a:srgbClr val="00B050"/>
                </a:solidFill>
              </a:rPr>
              <a:t> </a:t>
            </a:r>
            <a:r>
              <a:rPr lang="en-GB" i="1" u="sng" dirty="0" err="1">
                <a:solidFill>
                  <a:srgbClr val="00B050"/>
                </a:solidFill>
              </a:rPr>
              <a:t>chineál</a:t>
            </a:r>
            <a:r>
              <a:rPr lang="en-GB" i="1" u="sng" dirty="0">
                <a:solidFill>
                  <a:srgbClr val="00B050"/>
                </a:solidFill>
              </a:rPr>
              <a:t> </a:t>
            </a:r>
            <a:r>
              <a:rPr lang="en-GB" i="1" u="sng" dirty="0" err="1">
                <a:solidFill>
                  <a:srgbClr val="00B050"/>
                </a:solidFill>
              </a:rPr>
              <a:t>hormóin</a:t>
            </a:r>
            <a:r>
              <a:rPr lang="en-GB" i="1" u="sng" dirty="0">
                <a:solidFill>
                  <a:srgbClr val="00B050"/>
                </a:solidFill>
              </a:rPr>
              <a:t> a </a:t>
            </a:r>
            <a:r>
              <a:rPr lang="en-GB" i="1" u="sng" dirty="0" err="1">
                <a:solidFill>
                  <a:srgbClr val="00B050"/>
                </a:solidFill>
              </a:rPr>
              <a:t>bhíonn</a:t>
            </a:r>
            <a:r>
              <a:rPr lang="en-GB" i="1" u="sng" dirty="0">
                <a:solidFill>
                  <a:srgbClr val="00B050"/>
                </a:solidFill>
              </a:rPr>
              <a:t> </a:t>
            </a:r>
            <a:r>
              <a:rPr lang="en-GB" i="1" u="sng" dirty="0" err="1">
                <a:solidFill>
                  <a:srgbClr val="00B050"/>
                </a:solidFill>
              </a:rPr>
              <a:t>ann</a:t>
            </a:r>
            <a:r>
              <a:rPr lang="en-GB" dirty="0">
                <a:solidFill>
                  <a:srgbClr val="00B050"/>
                </a:solidFill>
              </a:rPr>
              <a:t>:</a:t>
            </a:r>
            <a:endParaRPr lang="en-IE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err="1">
                <a:solidFill>
                  <a:srgbClr val="FF0000"/>
                </a:solidFill>
              </a:rPr>
              <a:t>Hormóin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phróitéineacha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a </a:t>
            </a:r>
            <a:r>
              <a:rPr lang="en-GB" dirty="0" err="1"/>
              <a:t>nascann</a:t>
            </a:r>
            <a:r>
              <a:rPr lang="en-GB" dirty="0"/>
              <a:t> le </a:t>
            </a:r>
            <a:r>
              <a:rPr lang="en-GB" dirty="0" err="1"/>
              <a:t>próitéiní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dhromchla</a:t>
            </a:r>
            <a:r>
              <a:rPr lang="en-GB" dirty="0"/>
              <a:t> an </a:t>
            </a:r>
            <a:r>
              <a:rPr lang="en-GB" dirty="0" err="1"/>
              <a:t>chillscannáin</a:t>
            </a:r>
            <a:r>
              <a:rPr lang="en-GB" dirty="0"/>
              <a:t>. (</a:t>
            </a:r>
            <a:r>
              <a:rPr lang="en-GB" dirty="0" err="1"/>
              <a:t>éifeacht</a:t>
            </a:r>
            <a:r>
              <a:rPr lang="en-GB" dirty="0"/>
              <a:t> </a:t>
            </a:r>
            <a:r>
              <a:rPr lang="en-GB" dirty="0" err="1"/>
              <a:t>láithreach</a:t>
            </a:r>
            <a:r>
              <a:rPr lang="en-GB" dirty="0"/>
              <a:t>)</a:t>
            </a:r>
            <a:endParaRPr lang="en-IE" dirty="0"/>
          </a:p>
          <a:p>
            <a:pPr marL="514350" lvl="0" indent="-514350">
              <a:buFont typeface="+mj-lt"/>
              <a:buAutoNum type="arabicPeriod"/>
            </a:pPr>
            <a:r>
              <a:rPr lang="en-GB" b="1" dirty="0" err="1">
                <a:solidFill>
                  <a:srgbClr val="FF0000"/>
                </a:solidFill>
              </a:rPr>
              <a:t>Hormóin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stéaróideacha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a </a:t>
            </a:r>
            <a:r>
              <a:rPr lang="en-GB" dirty="0" err="1"/>
              <a:t>théann</a:t>
            </a:r>
            <a:r>
              <a:rPr lang="en-GB" dirty="0"/>
              <a:t> </a:t>
            </a:r>
            <a:r>
              <a:rPr lang="en-GB" dirty="0" err="1"/>
              <a:t>isteach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gcíteaplasma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cille</a:t>
            </a:r>
            <a:r>
              <a:rPr lang="en-GB" dirty="0"/>
              <a:t>; mar </a:t>
            </a:r>
            <a:r>
              <a:rPr lang="en-GB" dirty="0" err="1"/>
              <a:t>thoradh</a:t>
            </a:r>
            <a:r>
              <a:rPr lang="en-GB" dirty="0"/>
              <a:t>, </a:t>
            </a:r>
            <a:r>
              <a:rPr lang="en-GB" dirty="0" err="1"/>
              <a:t>déanann</a:t>
            </a:r>
            <a:r>
              <a:rPr lang="en-GB" dirty="0"/>
              <a:t> </a:t>
            </a:r>
            <a:r>
              <a:rPr lang="en-GB" dirty="0" smtClean="0"/>
              <a:t>an </a:t>
            </a:r>
            <a:r>
              <a:rPr lang="en-GB" dirty="0" err="1"/>
              <a:t>núicléas</a:t>
            </a:r>
            <a:r>
              <a:rPr lang="en-GB" dirty="0"/>
              <a:t> </a:t>
            </a:r>
            <a:r>
              <a:rPr lang="en-GB" b="1" dirty="0" err="1"/>
              <a:t>próitéiní</a:t>
            </a:r>
            <a:r>
              <a:rPr lang="en-GB" dirty="0"/>
              <a:t> </a:t>
            </a:r>
            <a:r>
              <a:rPr lang="en-GB" dirty="0" err="1"/>
              <a:t>nua</a:t>
            </a:r>
            <a:r>
              <a:rPr lang="en-GB" dirty="0"/>
              <a:t>.  (</a:t>
            </a:r>
            <a:r>
              <a:rPr lang="en-GB" dirty="0" err="1"/>
              <a:t>éifeacht</a:t>
            </a:r>
            <a:r>
              <a:rPr lang="en-GB" dirty="0"/>
              <a:t> </a:t>
            </a:r>
            <a:r>
              <a:rPr lang="en-GB" dirty="0" err="1"/>
              <a:t>mhall</a:t>
            </a:r>
            <a:r>
              <a:rPr lang="en-GB" dirty="0"/>
              <a:t>)</a:t>
            </a:r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458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940966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298553"/>
              </p:ext>
            </p:extLst>
          </p:nvPr>
        </p:nvGraphicFramePr>
        <p:xfrm>
          <a:off x="323529" y="332656"/>
          <a:ext cx="8352928" cy="63367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437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169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522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IE" sz="2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rgbClr val="FF0000"/>
                          </a:solidFill>
                          <a:effectLst/>
                        </a:rPr>
                        <a:t>Gníomhaíocht</a:t>
                      </a:r>
                      <a:r>
                        <a:rPr lang="en-GB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FF0000"/>
                          </a:solidFill>
                          <a:effectLst/>
                        </a:rPr>
                        <a:t>hormónach</a:t>
                      </a:r>
                      <a:endParaRPr lang="en-IE" sz="24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rgbClr val="FF0000"/>
                          </a:solidFill>
                          <a:effectLst/>
                        </a:rPr>
                        <a:t>Gníomhaíocht</a:t>
                      </a:r>
                      <a:r>
                        <a:rPr lang="en-GB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FF0000"/>
                          </a:solidFill>
                          <a:effectLst/>
                        </a:rPr>
                        <a:t>néarach</a:t>
                      </a:r>
                      <a:endParaRPr lang="en-IE" sz="24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0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solidFill>
                            <a:srgbClr val="FFFF00"/>
                          </a:solidFill>
                          <a:effectLst/>
                        </a:rPr>
                        <a:t>Spreagtar</a:t>
                      </a:r>
                      <a:r>
                        <a:rPr lang="en-GB" sz="2800" dirty="0">
                          <a:solidFill>
                            <a:srgbClr val="FFFF00"/>
                          </a:solidFill>
                          <a:effectLst/>
                        </a:rPr>
                        <a:t> i:</a:t>
                      </a:r>
                      <a:endParaRPr lang="en-IE" sz="28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</a:rPr>
                        <a:t>Faireog</a:t>
                      </a:r>
                      <a:endParaRPr lang="en-IE" sz="2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</a:rPr>
                        <a:t>Gabhdóir</a:t>
                      </a:r>
                      <a:endParaRPr lang="en-IE" sz="2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1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solidFill>
                            <a:srgbClr val="FFFF00"/>
                          </a:solidFill>
                          <a:effectLst/>
                        </a:rPr>
                        <a:t>Cineál</a:t>
                      </a:r>
                      <a:r>
                        <a:rPr lang="en-GB" sz="2800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FFFF00"/>
                          </a:solidFill>
                          <a:effectLst/>
                        </a:rPr>
                        <a:t>teachtaireachta</a:t>
                      </a:r>
                      <a:r>
                        <a:rPr lang="en-GB" sz="2800" dirty="0">
                          <a:solidFill>
                            <a:srgbClr val="FFFF00"/>
                          </a:solidFill>
                          <a:effectLst/>
                        </a:rPr>
                        <a:t>:</a:t>
                      </a:r>
                      <a:endParaRPr lang="en-IE" sz="28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</a:rPr>
                        <a:t>Ceimiceach</a:t>
                      </a:r>
                      <a:r>
                        <a:rPr lang="en-GB" sz="2400" dirty="0">
                          <a:effectLst/>
                        </a:rPr>
                        <a:t> </a:t>
                      </a:r>
                      <a:endParaRPr lang="en-IE" sz="2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</a:rPr>
                        <a:t>Leictreach</a:t>
                      </a:r>
                      <a:endParaRPr lang="en-IE" sz="2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0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solidFill>
                            <a:srgbClr val="FFFF00"/>
                          </a:solidFill>
                          <a:effectLst/>
                        </a:rPr>
                        <a:t>Cosán</a:t>
                      </a:r>
                      <a:r>
                        <a:rPr lang="en-GB" sz="2800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FFFF00"/>
                          </a:solidFill>
                          <a:effectLst/>
                        </a:rPr>
                        <a:t>iompair</a:t>
                      </a:r>
                      <a:r>
                        <a:rPr lang="en-GB" sz="2800" dirty="0">
                          <a:solidFill>
                            <a:srgbClr val="FFFF00"/>
                          </a:solidFill>
                          <a:effectLst/>
                        </a:rPr>
                        <a:t>:</a:t>
                      </a:r>
                      <a:endParaRPr lang="en-IE" sz="28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An </a:t>
                      </a:r>
                      <a:r>
                        <a:rPr lang="en-GB" sz="2400" dirty="0" err="1">
                          <a:effectLst/>
                        </a:rPr>
                        <a:t>córas</a:t>
                      </a:r>
                      <a:r>
                        <a:rPr lang="en-GB" sz="2400" dirty="0">
                          <a:effectLst/>
                        </a:rPr>
                        <a:t> </a:t>
                      </a:r>
                      <a:r>
                        <a:rPr lang="en-GB" sz="2400" dirty="0" err="1">
                          <a:effectLst/>
                        </a:rPr>
                        <a:t>fola</a:t>
                      </a:r>
                      <a:endParaRPr lang="en-IE" sz="2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</a:rPr>
                        <a:t>Néaróg</a:t>
                      </a:r>
                      <a:endParaRPr lang="en-IE" sz="2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522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solidFill>
                            <a:srgbClr val="FFFF00"/>
                          </a:solidFill>
                          <a:effectLst/>
                        </a:rPr>
                        <a:t>Feidhmíonn</a:t>
                      </a:r>
                      <a:r>
                        <a:rPr lang="en-GB" sz="2800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r>
                        <a:rPr lang="en-GB" sz="2800" dirty="0">
                          <a:solidFill>
                            <a:srgbClr val="FFFF00"/>
                          </a:solidFill>
                          <a:effectLst/>
                        </a:rPr>
                        <a:t> :</a:t>
                      </a:r>
                      <a:endParaRPr lang="en-IE" sz="28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</a:rPr>
                        <a:t>Spriocorgán</a:t>
                      </a:r>
                      <a:endParaRPr lang="en-IE" sz="2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</a:rPr>
                        <a:t>Éifeachtóir</a:t>
                      </a:r>
                      <a:r>
                        <a:rPr lang="en-GB" sz="2400" dirty="0">
                          <a:effectLst/>
                        </a:rPr>
                        <a:t> e.g. </a:t>
                      </a:r>
                      <a:r>
                        <a:rPr lang="en-GB" sz="2400" dirty="0" err="1">
                          <a:effectLst/>
                        </a:rPr>
                        <a:t>matán</a:t>
                      </a:r>
                      <a:endParaRPr lang="en-IE" sz="2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0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solidFill>
                            <a:srgbClr val="FFFF00"/>
                          </a:solidFill>
                          <a:effectLst/>
                        </a:rPr>
                        <a:t>Luas</a:t>
                      </a:r>
                      <a:r>
                        <a:rPr lang="en-GB" sz="2800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FFFF00"/>
                          </a:solidFill>
                          <a:effectLst/>
                        </a:rPr>
                        <a:t>freagartha</a:t>
                      </a:r>
                      <a:r>
                        <a:rPr lang="en-GB" sz="2800" dirty="0">
                          <a:solidFill>
                            <a:srgbClr val="FFFF00"/>
                          </a:solidFill>
                          <a:effectLst/>
                        </a:rPr>
                        <a:t>:</a:t>
                      </a:r>
                      <a:endParaRPr lang="en-IE" sz="28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Mall</a:t>
                      </a:r>
                      <a:endParaRPr lang="en-IE" sz="2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Tapa</a:t>
                      </a:r>
                      <a:endParaRPr lang="en-IE" sz="2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30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solidFill>
                            <a:srgbClr val="FFFF00"/>
                          </a:solidFill>
                          <a:effectLst/>
                        </a:rPr>
                        <a:t>Éifeacht</a:t>
                      </a:r>
                      <a:r>
                        <a:rPr lang="en-GB" sz="2800" dirty="0">
                          <a:solidFill>
                            <a:srgbClr val="FFFF00"/>
                          </a:solidFill>
                          <a:effectLst/>
                        </a:rPr>
                        <a:t>:</a:t>
                      </a:r>
                      <a:endParaRPr lang="en-IE" sz="2800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chemeClr val="tx1"/>
                          </a:solidFill>
                          <a:effectLst/>
                        </a:rPr>
                        <a:t>Forleathan</a:t>
                      </a:r>
                      <a:endParaRPr lang="en-IE" sz="2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</a:rPr>
                        <a:t>Suíomh</a:t>
                      </a:r>
                      <a:r>
                        <a:rPr lang="en-GB" sz="2400" dirty="0">
                          <a:effectLst/>
                        </a:rPr>
                        <a:t> </a:t>
                      </a:r>
                      <a:r>
                        <a:rPr lang="en-GB" sz="2400" dirty="0" err="1">
                          <a:effectLst/>
                        </a:rPr>
                        <a:t>amháin</a:t>
                      </a:r>
                      <a:endParaRPr lang="en-IE" sz="2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3199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0943"/>
            <a:ext cx="8229600" cy="940966"/>
          </a:xfrm>
        </p:spPr>
        <p:txBody>
          <a:bodyPr>
            <a:noAutofit/>
          </a:bodyPr>
          <a:lstStyle/>
          <a:p>
            <a:r>
              <a:rPr lang="en-GB" sz="4800" b="1" dirty="0"/>
              <a:t>Na </a:t>
            </a:r>
            <a:r>
              <a:rPr lang="en-GB" sz="4800" b="1" dirty="0" err="1"/>
              <a:t>Faireoga</a:t>
            </a:r>
            <a:r>
              <a:rPr lang="en-GB" sz="4800" b="1" dirty="0"/>
              <a:t> </a:t>
            </a:r>
            <a:r>
              <a:rPr lang="en-GB" sz="4800" b="1" dirty="0" err="1"/>
              <a:t>Inchríneacha</a:t>
            </a:r>
            <a:r>
              <a:rPr lang="en-GB" sz="4800" b="1" dirty="0"/>
              <a:t> (9*)</a:t>
            </a:r>
            <a:r>
              <a:rPr lang="en-IE" sz="4800" dirty="0"/>
              <a:t/>
            </a:r>
            <a:br>
              <a:rPr lang="en-IE" sz="4800" dirty="0"/>
            </a:br>
            <a:endParaRPr lang="en-IE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231740" y="4725144"/>
            <a:ext cx="1741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srgbClr val="00B050"/>
                </a:solidFill>
              </a:rPr>
              <a:t>9.an t-</a:t>
            </a:r>
            <a:r>
              <a:rPr lang="en-IE" sz="1600" dirty="0" err="1">
                <a:solidFill>
                  <a:srgbClr val="00B050"/>
                </a:solidFill>
              </a:rPr>
              <a:t>ubhagán</a:t>
            </a:r>
            <a:r>
              <a:rPr lang="en-IE" sz="1600" dirty="0">
                <a:solidFill>
                  <a:srgbClr val="00B050"/>
                </a:solidFill>
              </a:rPr>
              <a:t>/ </a:t>
            </a:r>
            <a:r>
              <a:rPr lang="en-IE" sz="1600" dirty="0" err="1">
                <a:solidFill>
                  <a:srgbClr val="00B050"/>
                </a:solidFill>
              </a:rPr>
              <a:t>na</a:t>
            </a:r>
            <a:r>
              <a:rPr lang="en-IE" sz="1600" dirty="0">
                <a:solidFill>
                  <a:srgbClr val="00B050"/>
                </a:solidFill>
              </a:rPr>
              <a:t> </a:t>
            </a:r>
            <a:r>
              <a:rPr lang="en-IE" sz="1600" dirty="0" err="1">
                <a:solidFill>
                  <a:srgbClr val="00B050"/>
                </a:solidFill>
              </a:rPr>
              <a:t>hubhagáin</a:t>
            </a:r>
            <a:r>
              <a:rPr lang="en-IE" sz="1600" dirty="0">
                <a:solidFill>
                  <a:srgbClr val="00B050"/>
                </a:solidFill>
              </a:rPr>
              <a:t>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8389" y="1545757"/>
            <a:ext cx="2196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>
                <a:solidFill>
                  <a:srgbClr val="FF0000"/>
                </a:solidFill>
              </a:rPr>
              <a:t>1.An </a:t>
            </a:r>
            <a:r>
              <a:rPr lang="en-IE" sz="1600" b="1" dirty="0" err="1">
                <a:solidFill>
                  <a:srgbClr val="FF0000"/>
                </a:solidFill>
              </a:rPr>
              <a:t>fhaireog</a:t>
            </a:r>
            <a:r>
              <a:rPr lang="en-IE" sz="1600" b="1" dirty="0">
                <a:solidFill>
                  <a:srgbClr val="FF0000"/>
                </a:solidFill>
              </a:rPr>
              <a:t> </a:t>
            </a:r>
            <a:r>
              <a:rPr lang="en-IE" sz="1600" b="1" dirty="0" err="1">
                <a:solidFill>
                  <a:srgbClr val="FF0000"/>
                </a:solidFill>
              </a:rPr>
              <a:t>ph</a:t>
            </a:r>
            <a:r>
              <a:rPr lang="ga-IE" sz="1600" b="1" dirty="0" err="1">
                <a:solidFill>
                  <a:srgbClr val="FF0000"/>
                </a:solidFill>
              </a:rPr>
              <a:t>iotútach</a:t>
            </a:r>
            <a:endParaRPr lang="en-IE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3220" y="1092931"/>
            <a:ext cx="2340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srgbClr val="FF0000"/>
                </a:solidFill>
              </a:rPr>
              <a:t>3.An </a:t>
            </a:r>
            <a:r>
              <a:rPr lang="en-IE" sz="1600" dirty="0" err="1">
                <a:solidFill>
                  <a:srgbClr val="FF0000"/>
                </a:solidFill>
              </a:rPr>
              <a:t>hipeatalamas</a:t>
            </a:r>
            <a:endParaRPr lang="en-IE" sz="1600" b="1" dirty="0">
              <a:solidFill>
                <a:srgbClr val="FF0000"/>
              </a:solidFill>
            </a:endParaRPr>
          </a:p>
          <a:p>
            <a:endParaRPr lang="en-IE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63626" y="2053478"/>
            <a:ext cx="2569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/>
              <a:t>4.An </a:t>
            </a:r>
            <a:r>
              <a:rPr lang="en-IE" sz="1600" dirty="0" err="1"/>
              <a:t>fhaireog</a:t>
            </a:r>
            <a:r>
              <a:rPr lang="en-IE" sz="1600" dirty="0"/>
              <a:t> </a:t>
            </a:r>
            <a:r>
              <a:rPr lang="en-IE" sz="1600" dirty="0" err="1"/>
              <a:t>pharaitíoróideach</a:t>
            </a:r>
            <a:endParaRPr lang="en-IE" sz="1600" b="1" dirty="0"/>
          </a:p>
          <a:p>
            <a:endParaRPr lang="en-IE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565184" y="1591925"/>
            <a:ext cx="2039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srgbClr val="FF0000"/>
                </a:solidFill>
              </a:rPr>
              <a:t>2.An </a:t>
            </a:r>
            <a:r>
              <a:rPr lang="en-IE" sz="1600" dirty="0" err="1">
                <a:solidFill>
                  <a:srgbClr val="FF0000"/>
                </a:solidFill>
              </a:rPr>
              <a:t>fhaireog</a:t>
            </a:r>
            <a:r>
              <a:rPr lang="en-IE" sz="1600" dirty="0">
                <a:solidFill>
                  <a:srgbClr val="FF0000"/>
                </a:solidFill>
              </a:rPr>
              <a:t> </a:t>
            </a:r>
            <a:r>
              <a:rPr lang="en-IE" sz="1600" dirty="0" err="1">
                <a:solidFill>
                  <a:srgbClr val="FF0000"/>
                </a:solidFill>
              </a:rPr>
              <a:t>phinéalach</a:t>
            </a:r>
            <a:endParaRPr lang="en-IE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1886" y="2558224"/>
            <a:ext cx="198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/>
              <a:t>5. An </a:t>
            </a:r>
            <a:r>
              <a:rPr lang="en-IE" sz="1600" dirty="0" err="1"/>
              <a:t>fhaireog</a:t>
            </a:r>
            <a:r>
              <a:rPr lang="en-IE" sz="1600" dirty="0"/>
              <a:t> </a:t>
            </a:r>
            <a:r>
              <a:rPr lang="en-IE" sz="1600" dirty="0" err="1"/>
              <a:t>thíoróideach</a:t>
            </a:r>
            <a:endParaRPr lang="en-IE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879083" y="3103670"/>
            <a:ext cx="159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6.An </a:t>
            </a:r>
            <a:r>
              <a:rPr lang="en-IE" dirty="0" err="1"/>
              <a:t>tímeas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2175020" y="3665171"/>
            <a:ext cx="217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/>
              <a:t>7.Na </a:t>
            </a:r>
            <a:r>
              <a:rPr lang="en-IE" sz="1600" dirty="0" err="1"/>
              <a:t>faireoga</a:t>
            </a:r>
            <a:r>
              <a:rPr lang="en-IE" sz="1600" dirty="0"/>
              <a:t> </a:t>
            </a:r>
            <a:r>
              <a:rPr lang="en-IE" sz="1600" dirty="0" err="1"/>
              <a:t>aidréineacha</a:t>
            </a:r>
            <a:endParaRPr lang="en-IE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783220" y="4267193"/>
            <a:ext cx="1788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/>
              <a:t>8.An </a:t>
            </a:r>
            <a:r>
              <a:rPr lang="en-IE" sz="1600" dirty="0" err="1"/>
              <a:t>paincréas</a:t>
            </a:r>
            <a:endParaRPr lang="en-IE" sz="1600" b="1" dirty="0"/>
          </a:p>
          <a:p>
            <a:endParaRPr lang="en-IE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31740" y="5446965"/>
            <a:ext cx="2132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srgbClr val="00B050"/>
                </a:solidFill>
              </a:rPr>
              <a:t>9.  </a:t>
            </a:r>
            <a:r>
              <a:rPr lang="en-IE" sz="1600" dirty="0" err="1">
                <a:solidFill>
                  <a:srgbClr val="00B050"/>
                </a:solidFill>
              </a:rPr>
              <a:t>na</a:t>
            </a:r>
            <a:r>
              <a:rPr lang="en-IE" sz="1600" dirty="0">
                <a:solidFill>
                  <a:srgbClr val="00B050"/>
                </a:solidFill>
              </a:rPr>
              <a:t> </a:t>
            </a:r>
            <a:r>
              <a:rPr lang="en-IE" sz="1600" dirty="0" err="1">
                <a:solidFill>
                  <a:srgbClr val="00B050"/>
                </a:solidFill>
              </a:rPr>
              <a:t>huiríocha</a:t>
            </a:r>
            <a:r>
              <a:rPr lang="en-IE" sz="1600" dirty="0">
                <a:solidFill>
                  <a:srgbClr val="00B050"/>
                </a:solidFill>
              </a:rPr>
              <a:t>*</a:t>
            </a:r>
          </a:p>
          <a:p>
            <a:endParaRPr lang="en-IE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66887"/>
            <a:ext cx="6928578" cy="556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9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9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9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26" y="285403"/>
            <a:ext cx="8684472" cy="1228998"/>
          </a:xfrm>
        </p:spPr>
        <p:txBody>
          <a:bodyPr>
            <a:normAutofit/>
          </a:bodyPr>
          <a:lstStyle/>
          <a:p>
            <a:pPr algn="l"/>
            <a:r>
              <a:rPr kumimoji="0" lang="en-IE" sz="2800" b="1" i="0" u="sng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1.An </a:t>
            </a:r>
            <a:r>
              <a:rPr kumimoji="0" lang="en-IE" sz="2800" b="1" i="0" u="sng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fhaireog</a:t>
            </a:r>
            <a:r>
              <a:rPr kumimoji="0" lang="en-IE" sz="2800" b="1" i="0" u="sng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IE" sz="2800" b="1" i="0" u="sng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phiotútach</a:t>
            </a:r>
            <a:r>
              <a:rPr kumimoji="0" lang="en-IE" sz="2800" b="1" i="0" u="sng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IE" sz="2800" dirty="0">
              <a:solidFill>
                <a:srgbClr val="00B05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0721" y="1853682"/>
            <a:ext cx="48600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2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28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Suíomh</a:t>
            </a:r>
            <a:r>
              <a:rPr kumimoji="0" lang="en-IE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IE" sz="2800" b="0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IE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faoin</a:t>
            </a:r>
            <a:r>
              <a:rPr kumimoji="0" lang="en-IE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IE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inchinn</a:t>
            </a:r>
            <a:r>
              <a:rPr kumimoji="0" lang="en-IE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IE" sz="2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52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0721" y="5368336"/>
            <a:ext cx="863311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GB" sz="2400" dirty="0" err="1"/>
              <a:t>Scaoileann</a:t>
            </a:r>
            <a:r>
              <a:rPr lang="en-GB" sz="2400" dirty="0"/>
              <a:t> an </a:t>
            </a:r>
            <a:r>
              <a:rPr lang="en-GB" sz="2400" dirty="0" err="1">
                <a:solidFill>
                  <a:srgbClr val="FF0000"/>
                </a:solidFill>
              </a:rPr>
              <a:t>fhaireog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phiotútach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u="sng" dirty="0" err="1"/>
              <a:t>hormóin</a:t>
            </a:r>
            <a:r>
              <a:rPr lang="en-GB" sz="2400" u="sng" dirty="0"/>
              <a:t> a </a:t>
            </a:r>
            <a:r>
              <a:rPr lang="en-GB" sz="2400" u="sng" dirty="0" err="1"/>
              <a:t>rialaíonn</a:t>
            </a:r>
            <a:r>
              <a:rPr lang="en-GB" sz="2400" u="sng" dirty="0"/>
              <a:t> </a:t>
            </a:r>
            <a:r>
              <a:rPr lang="en-GB" sz="2400" u="sng" dirty="0" err="1"/>
              <a:t>na</a:t>
            </a:r>
            <a:r>
              <a:rPr lang="en-GB" sz="2400" u="sng" dirty="0"/>
              <a:t> </a:t>
            </a:r>
            <a:r>
              <a:rPr lang="en-GB" sz="2400" u="sng" dirty="0" err="1"/>
              <a:t>faireoga</a:t>
            </a:r>
            <a:r>
              <a:rPr lang="en-GB" sz="2400" u="sng" dirty="0"/>
              <a:t> </a:t>
            </a:r>
            <a:r>
              <a:rPr lang="en-GB" sz="2400" u="sng" dirty="0" err="1"/>
              <a:t>eile</a:t>
            </a:r>
            <a:r>
              <a:rPr lang="en-GB" sz="2400" dirty="0"/>
              <a:t>*  &amp; </a:t>
            </a:r>
            <a:r>
              <a:rPr lang="en-GB" sz="2400" dirty="0" err="1"/>
              <a:t>hormóin</a:t>
            </a:r>
            <a:r>
              <a:rPr lang="en-GB" sz="2400" dirty="0"/>
              <a:t> </a:t>
            </a:r>
            <a:r>
              <a:rPr lang="en-GB" sz="2400" dirty="0" err="1"/>
              <a:t>eile</a:t>
            </a:r>
            <a:r>
              <a:rPr lang="en-GB" sz="2400" dirty="0"/>
              <a:t> m.sh. </a:t>
            </a:r>
            <a:r>
              <a:rPr lang="en-GB" sz="2400" dirty="0" err="1"/>
              <a:t>hormón</a:t>
            </a:r>
            <a:r>
              <a:rPr lang="en-GB" sz="2400" dirty="0"/>
              <a:t> </a:t>
            </a:r>
            <a:r>
              <a:rPr lang="en-GB" sz="2400" dirty="0" err="1"/>
              <a:t>fáis</a:t>
            </a:r>
            <a:r>
              <a:rPr lang="en-GB" sz="2400" dirty="0"/>
              <a:t> </a:t>
            </a:r>
            <a:endParaRPr lang="en-IE" sz="2400" dirty="0"/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I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721" y="2413681"/>
            <a:ext cx="431655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E" sz="2400" dirty="0" err="1">
                <a:solidFill>
                  <a:srgbClr val="00B050"/>
                </a:solidFill>
                <a:latin typeface="Calibri" panose="020F0502020204030204" pitchFamily="34" charset="0"/>
              </a:rPr>
              <a:t>Táil</a:t>
            </a:r>
            <a:r>
              <a:rPr lang="en-IE" sz="2400" dirty="0">
                <a:solidFill>
                  <a:srgbClr val="00B050"/>
                </a:solidFill>
                <a:latin typeface="Calibri" panose="020F0502020204030204" pitchFamily="34" charset="0"/>
              </a:rPr>
              <a:t>:</a:t>
            </a:r>
            <a:r>
              <a:rPr lang="en-IE" sz="2400" dirty="0">
                <a:latin typeface="Calibri" panose="020F0502020204030204" pitchFamily="34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Hormón</a:t>
            </a:r>
            <a:r>
              <a:rPr lang="en-IE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E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tíoróidspreagthach</a:t>
            </a:r>
            <a:r>
              <a:rPr lang="en-IE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(TSH)</a:t>
            </a:r>
            <a:r>
              <a:rPr lang="en-IE" sz="2400" dirty="0">
                <a:latin typeface="Calibri" panose="020F0502020204030204" pitchFamily="34" charset="0"/>
              </a:rPr>
              <a:t> a </a:t>
            </a:r>
            <a:r>
              <a:rPr lang="en-IE" sz="2400" dirty="0" err="1">
                <a:latin typeface="Calibri" panose="020F0502020204030204" pitchFamily="34" charset="0"/>
              </a:rPr>
              <a:t>spreagann</a:t>
            </a:r>
            <a:r>
              <a:rPr lang="en-IE" sz="2400" dirty="0">
                <a:latin typeface="Calibri" panose="020F0502020204030204" pitchFamily="34" charset="0"/>
              </a:rPr>
              <a:t> an </a:t>
            </a:r>
            <a:r>
              <a:rPr lang="en-IE" sz="2400" dirty="0" err="1">
                <a:latin typeface="Calibri" panose="020F0502020204030204" pitchFamily="34" charset="0"/>
              </a:rPr>
              <a:t>fhaireog</a:t>
            </a:r>
            <a:r>
              <a:rPr lang="en-IE" sz="2400" dirty="0">
                <a:latin typeface="Calibri" panose="020F0502020204030204" pitchFamily="34" charset="0"/>
              </a:rPr>
              <a:t> </a:t>
            </a:r>
            <a:r>
              <a:rPr lang="en-IE" sz="2400" dirty="0" err="1">
                <a:latin typeface="Calibri" panose="020F0502020204030204" pitchFamily="34" charset="0"/>
              </a:rPr>
              <a:t>thíoróideach</a:t>
            </a:r>
            <a:r>
              <a:rPr lang="en-IE" sz="2400" dirty="0">
                <a:latin typeface="Calibri" panose="020F0502020204030204" pitchFamily="34" charset="0"/>
              </a:rPr>
              <a:t> </a:t>
            </a:r>
            <a:r>
              <a:rPr lang="en-IE" sz="2400" dirty="0" err="1">
                <a:latin typeface="Calibri" panose="020F0502020204030204" pitchFamily="34" charset="0"/>
              </a:rPr>
              <a:t>chun</a:t>
            </a:r>
            <a:r>
              <a:rPr lang="en-IE" sz="2400" dirty="0">
                <a:latin typeface="Calibri" panose="020F0502020204030204" pitchFamily="34" charset="0"/>
              </a:rPr>
              <a:t> </a:t>
            </a:r>
            <a:r>
              <a:rPr lang="en-IE" sz="2400" dirty="0" err="1">
                <a:solidFill>
                  <a:srgbClr val="7030A0"/>
                </a:solidFill>
                <a:latin typeface="Calibri" panose="020F0502020204030204" pitchFamily="34" charset="0"/>
              </a:rPr>
              <a:t>tíorocsaín</a:t>
            </a:r>
            <a:r>
              <a:rPr lang="en-IE" sz="2400" dirty="0">
                <a:latin typeface="Calibri" panose="020F0502020204030204" pitchFamily="34" charset="0"/>
              </a:rPr>
              <a:t> a </a:t>
            </a:r>
            <a:r>
              <a:rPr lang="en-IE" sz="2400" dirty="0" err="1">
                <a:latin typeface="Calibri" panose="020F0502020204030204" pitchFamily="34" charset="0"/>
              </a:rPr>
              <a:t>scaoileadh</a:t>
            </a:r>
            <a:r>
              <a:rPr lang="en-IE" sz="2400" dirty="0">
                <a:latin typeface="Calibri" panose="020F0502020204030204" pitchFamily="34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Hormón</a:t>
            </a:r>
            <a:r>
              <a:rPr lang="en-IE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E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fáis</a:t>
            </a:r>
            <a:r>
              <a:rPr lang="en-IE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E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daonna</a:t>
            </a:r>
            <a:r>
              <a:rPr lang="en-IE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(HGH)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E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Hormón</a:t>
            </a:r>
            <a:r>
              <a:rPr lang="en-IE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IE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antafhualach</a:t>
            </a:r>
            <a:r>
              <a:rPr lang="en-IE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(ADH) </a:t>
            </a:r>
            <a:r>
              <a:rPr kumimoji="0" lang="en-IE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….</a:t>
            </a:r>
            <a:endParaRPr kumimoji="0" lang="en-I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endParaRPr lang="en-IE" dirty="0">
              <a:latin typeface="Calibri" panose="020F050202020403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 rot="2133444">
            <a:off x="4787833" y="2123830"/>
            <a:ext cx="2092335" cy="2446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9" name="Picture 2" descr="ghiandola pituitar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59" t="13866" r="17059" b="14575"/>
          <a:stretch/>
        </p:blipFill>
        <p:spPr bwMode="auto">
          <a:xfrm>
            <a:off x="3839295" y="1273929"/>
            <a:ext cx="531592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8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9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8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IE" sz="3200" b="1" u="sng" dirty="0">
                <a:solidFill>
                  <a:srgbClr val="00B050"/>
                </a:solidFill>
                <a:latin typeface="Century Gothic" pitchFamily="34" charset="0"/>
              </a:rPr>
              <a:t>2. An </a:t>
            </a:r>
            <a:r>
              <a:rPr lang="en-IE" sz="3200" b="1" u="sng" dirty="0" err="1">
                <a:solidFill>
                  <a:srgbClr val="00B050"/>
                </a:solidFill>
                <a:latin typeface="Century Gothic" pitchFamily="34" charset="0"/>
              </a:rPr>
              <a:t>Hipeatalamas</a:t>
            </a:r>
            <a:r>
              <a:rPr lang="en-IE" sz="3200" b="1" u="sng" dirty="0">
                <a:solidFill>
                  <a:srgbClr val="00B050"/>
                </a:solidFill>
                <a:latin typeface="Century Gothic" pitchFamily="34" charset="0"/>
              </a:rPr>
              <a:t>:</a:t>
            </a:r>
            <a:endParaRPr lang="en-IE" sz="3200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6264696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sz="2800" dirty="0" err="1">
                <a:solidFill>
                  <a:srgbClr val="00B050"/>
                </a:solidFill>
                <a:latin typeface="Comic Sans MS" pitchFamily="66" charset="0"/>
              </a:rPr>
              <a:t>Suíomh</a:t>
            </a:r>
            <a:r>
              <a:rPr lang="en-IE" sz="2800" dirty="0">
                <a:solidFill>
                  <a:srgbClr val="00B050"/>
                </a:solidFill>
                <a:latin typeface="Comic Sans MS" pitchFamily="66" charset="0"/>
              </a:rPr>
              <a:t>:</a:t>
            </a:r>
            <a:r>
              <a:rPr lang="en-IE" sz="2800" dirty="0">
                <a:latin typeface="Comic Sans MS" pitchFamily="66" charset="0"/>
              </a:rPr>
              <a:t> san </a:t>
            </a:r>
            <a:r>
              <a:rPr lang="en-IE" sz="2800" dirty="0" err="1">
                <a:latin typeface="Comic Sans MS" pitchFamily="66" charset="0"/>
              </a:rPr>
              <a:t>inchinn</a:t>
            </a:r>
            <a:r>
              <a:rPr lang="en-IE" sz="2800" dirty="0">
                <a:latin typeface="Comic Sans MS" pitchFamily="66" charset="0"/>
              </a:rPr>
              <a:t> </a:t>
            </a:r>
            <a:r>
              <a:rPr lang="en-IE" sz="2800" dirty="0" err="1">
                <a:latin typeface="Comic Sans MS" pitchFamily="66" charset="0"/>
              </a:rPr>
              <a:t>lastuas</a:t>
            </a:r>
            <a:r>
              <a:rPr lang="en-IE" sz="2800" dirty="0">
                <a:latin typeface="Comic Sans MS" pitchFamily="66" charset="0"/>
              </a:rPr>
              <a:t> den </a:t>
            </a:r>
            <a:r>
              <a:rPr lang="en-IE" sz="2800" dirty="0" err="1">
                <a:latin typeface="Comic Sans MS" pitchFamily="66" charset="0"/>
              </a:rPr>
              <a:t>fhaireog</a:t>
            </a:r>
            <a:r>
              <a:rPr lang="en-IE" sz="2800" dirty="0">
                <a:latin typeface="Comic Sans MS" pitchFamily="66" charset="0"/>
              </a:rPr>
              <a:t> </a:t>
            </a:r>
            <a:r>
              <a:rPr lang="en-IE" sz="2800" dirty="0" err="1">
                <a:latin typeface="Comic Sans MS" pitchFamily="66" charset="0"/>
              </a:rPr>
              <a:t>phiotútach</a:t>
            </a:r>
            <a:endParaRPr lang="en-IE" sz="2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IE" sz="2800" dirty="0" err="1">
                <a:solidFill>
                  <a:srgbClr val="00B050"/>
                </a:solidFill>
                <a:latin typeface="Comic Sans MS" pitchFamily="66" charset="0"/>
              </a:rPr>
              <a:t>Táil</a:t>
            </a:r>
            <a:r>
              <a:rPr lang="en-IE" sz="2800" dirty="0">
                <a:solidFill>
                  <a:srgbClr val="00B050"/>
                </a:solidFill>
                <a:latin typeface="Comic Sans MS" pitchFamily="66" charset="0"/>
              </a:rPr>
              <a:t>: </a:t>
            </a:r>
            <a:r>
              <a:rPr lang="en-IE" sz="2800" dirty="0" err="1">
                <a:solidFill>
                  <a:srgbClr val="FF0000"/>
                </a:solidFill>
              </a:rPr>
              <a:t>hormón</a:t>
            </a:r>
            <a:r>
              <a:rPr lang="en-IE" sz="2800" dirty="0">
                <a:solidFill>
                  <a:srgbClr val="FF0000"/>
                </a:solidFill>
              </a:rPr>
              <a:t> </a:t>
            </a:r>
            <a:r>
              <a:rPr lang="en-IE" sz="2800" dirty="0" err="1">
                <a:solidFill>
                  <a:srgbClr val="FF0000"/>
                </a:solidFill>
              </a:rPr>
              <a:t>scaoilte</a:t>
            </a:r>
            <a:r>
              <a:rPr lang="en-IE" sz="2800" dirty="0">
                <a:solidFill>
                  <a:srgbClr val="FF0000"/>
                </a:solidFill>
              </a:rPr>
              <a:t> </a:t>
            </a:r>
            <a:r>
              <a:rPr lang="en-IE" sz="2800" dirty="0" err="1">
                <a:solidFill>
                  <a:srgbClr val="FF0000"/>
                </a:solidFill>
              </a:rPr>
              <a:t>tíreatróifine</a:t>
            </a:r>
            <a:r>
              <a:rPr lang="en-IE" sz="2800" dirty="0">
                <a:solidFill>
                  <a:srgbClr val="FF0000"/>
                </a:solidFill>
              </a:rPr>
              <a:t> </a:t>
            </a:r>
            <a:r>
              <a:rPr lang="en-IE" sz="2800" dirty="0">
                <a:solidFill>
                  <a:srgbClr val="FF0000"/>
                </a:solidFill>
                <a:latin typeface="Comic Sans MS" pitchFamily="66" charset="0"/>
              </a:rPr>
              <a:t>(TRH) </a:t>
            </a:r>
          </a:p>
          <a:p>
            <a:pPr marL="0" indent="0">
              <a:buNone/>
            </a:pPr>
            <a:endParaRPr lang="en-IE" sz="2000" dirty="0">
              <a:latin typeface="Comic Sans MS" pitchFamily="66" charset="0"/>
            </a:endParaRPr>
          </a:p>
          <a:p>
            <a:r>
              <a:rPr lang="en-IE" dirty="0" err="1">
                <a:solidFill>
                  <a:srgbClr val="0070C0"/>
                </a:solidFill>
              </a:rPr>
              <a:t>Rialaíonn</a:t>
            </a:r>
            <a:r>
              <a:rPr lang="en-IE" dirty="0">
                <a:solidFill>
                  <a:srgbClr val="0070C0"/>
                </a:solidFill>
              </a:rPr>
              <a:t> </a:t>
            </a:r>
            <a:r>
              <a:rPr lang="en-IE" dirty="0" err="1">
                <a:solidFill>
                  <a:srgbClr val="0070C0"/>
                </a:solidFill>
              </a:rPr>
              <a:t>sé</a:t>
            </a:r>
            <a:r>
              <a:rPr lang="en-IE" dirty="0">
                <a:solidFill>
                  <a:srgbClr val="0070C0"/>
                </a:solidFill>
              </a:rPr>
              <a:t> an </a:t>
            </a:r>
            <a:r>
              <a:rPr lang="en-IE" dirty="0" err="1">
                <a:solidFill>
                  <a:srgbClr val="0070C0"/>
                </a:solidFill>
              </a:rPr>
              <a:t>fhuil</a:t>
            </a:r>
            <a:r>
              <a:rPr lang="en-IE" dirty="0">
                <a:solidFill>
                  <a:srgbClr val="0070C0"/>
                </a:solidFill>
              </a:rPr>
              <a:t> </a:t>
            </a:r>
            <a:r>
              <a:rPr lang="en-IE" dirty="0"/>
              <a:t>(pH, </a:t>
            </a:r>
            <a:r>
              <a:rPr lang="en-IE" dirty="0" err="1"/>
              <a:t>teocht</a:t>
            </a:r>
            <a:r>
              <a:rPr lang="en-IE" dirty="0"/>
              <a:t>, </a:t>
            </a:r>
            <a:r>
              <a:rPr lang="en-IE" dirty="0" err="1"/>
              <a:t>leibhéal</a:t>
            </a:r>
            <a:r>
              <a:rPr lang="en-IE" dirty="0"/>
              <a:t> </a:t>
            </a:r>
            <a:r>
              <a:rPr lang="en-IE" dirty="0" err="1"/>
              <a:t>hormóin</a:t>
            </a:r>
            <a:r>
              <a:rPr lang="en-IE" dirty="0"/>
              <a:t>) &amp; </a:t>
            </a:r>
            <a:r>
              <a:rPr lang="en-IE" dirty="0" err="1"/>
              <a:t>scaoileann</a:t>
            </a:r>
            <a:r>
              <a:rPr lang="en-IE" dirty="0"/>
              <a:t> </a:t>
            </a:r>
            <a:r>
              <a:rPr lang="en-IE" dirty="0" err="1"/>
              <a:t>sé</a:t>
            </a:r>
            <a:r>
              <a:rPr lang="en-IE" dirty="0"/>
              <a:t> </a:t>
            </a:r>
            <a:r>
              <a:rPr lang="en-IE" dirty="0" err="1"/>
              <a:t>hormóin</a:t>
            </a:r>
            <a:r>
              <a:rPr lang="en-IE" dirty="0"/>
              <a:t>, m.sh. </a:t>
            </a:r>
            <a:r>
              <a:rPr lang="en-IE" dirty="0" err="1"/>
              <a:t>hormón</a:t>
            </a:r>
            <a:r>
              <a:rPr lang="en-IE" dirty="0"/>
              <a:t> </a:t>
            </a:r>
            <a:r>
              <a:rPr lang="en-IE" dirty="0" err="1"/>
              <a:t>scaoilte</a:t>
            </a:r>
            <a:r>
              <a:rPr lang="en-IE" dirty="0"/>
              <a:t> </a:t>
            </a:r>
            <a:r>
              <a:rPr lang="en-IE" dirty="0" err="1"/>
              <a:t>tíreatróifine</a:t>
            </a:r>
            <a:r>
              <a:rPr lang="en-IE" dirty="0"/>
              <a:t> (TRH) </a:t>
            </a:r>
          </a:p>
          <a:p>
            <a:r>
              <a:rPr lang="en-IE" dirty="0" err="1" smtClean="0"/>
              <a:t>Téann</a:t>
            </a:r>
            <a:r>
              <a:rPr lang="en-IE" dirty="0" smtClean="0"/>
              <a:t> </a:t>
            </a:r>
            <a:r>
              <a:rPr lang="en-IE" dirty="0" err="1"/>
              <a:t>siad</a:t>
            </a:r>
            <a:r>
              <a:rPr lang="en-IE" dirty="0"/>
              <a:t> </a:t>
            </a:r>
            <a:r>
              <a:rPr lang="en-IE" dirty="0" err="1"/>
              <a:t>chuig</a:t>
            </a:r>
            <a:r>
              <a:rPr lang="en-IE" dirty="0"/>
              <a:t> an </a:t>
            </a:r>
            <a:r>
              <a:rPr lang="en-IE" dirty="0" err="1"/>
              <a:t>bhf</a:t>
            </a:r>
            <a:r>
              <a:rPr lang="en-IE" dirty="0"/>
              <a:t>. </a:t>
            </a:r>
            <a:r>
              <a:rPr lang="en-IE" dirty="0" err="1"/>
              <a:t>phiotútach</a:t>
            </a:r>
            <a:r>
              <a:rPr lang="en-IE" dirty="0"/>
              <a:t>, </a:t>
            </a:r>
            <a:r>
              <a:rPr lang="en-IE" dirty="0" err="1"/>
              <a:t>áit</a:t>
            </a:r>
            <a:r>
              <a:rPr lang="en-IE" dirty="0"/>
              <a:t> </a:t>
            </a:r>
            <a:r>
              <a:rPr lang="en-IE" dirty="0" err="1"/>
              <a:t>ina</a:t>
            </a:r>
            <a:r>
              <a:rPr lang="en-IE" dirty="0"/>
              <a:t> </a:t>
            </a:r>
            <a:r>
              <a:rPr lang="en-IE" dirty="0" err="1"/>
              <a:t>scaoiltear</a:t>
            </a:r>
            <a:r>
              <a:rPr lang="en-IE" dirty="0"/>
              <a:t> </a:t>
            </a:r>
            <a:r>
              <a:rPr lang="en-IE" dirty="0" err="1"/>
              <a:t>hormóin</a:t>
            </a:r>
            <a:r>
              <a:rPr lang="en-IE" dirty="0"/>
              <a:t> </a:t>
            </a:r>
            <a:r>
              <a:rPr lang="en-IE" dirty="0" err="1"/>
              <a:t>eile</a:t>
            </a:r>
            <a:r>
              <a:rPr lang="en-IE" dirty="0"/>
              <a:t> </a:t>
            </a:r>
          </a:p>
          <a:p>
            <a:r>
              <a:rPr lang="en-IE" dirty="0" err="1"/>
              <a:t>Rialaíonn</a:t>
            </a:r>
            <a:r>
              <a:rPr lang="en-IE" dirty="0"/>
              <a:t> an </a:t>
            </a:r>
            <a:r>
              <a:rPr lang="en-IE" dirty="0" err="1"/>
              <a:t>hipeatalamas</a:t>
            </a:r>
            <a:r>
              <a:rPr lang="en-IE" dirty="0"/>
              <a:t> an </a:t>
            </a:r>
            <a:r>
              <a:rPr lang="en-IE" dirty="0" err="1"/>
              <a:t>fhaireog</a:t>
            </a:r>
            <a:r>
              <a:rPr lang="en-IE" dirty="0"/>
              <a:t> </a:t>
            </a:r>
            <a:r>
              <a:rPr lang="en-IE" dirty="0" err="1"/>
              <a:t>phiotútach</a:t>
            </a:r>
            <a:r>
              <a:rPr lang="en-IE" dirty="0"/>
              <a:t>, a </a:t>
            </a:r>
            <a:r>
              <a:rPr lang="en-IE" dirty="0" err="1"/>
              <a:t>fhreagraíonn</a:t>
            </a:r>
            <a:r>
              <a:rPr lang="en-IE" dirty="0"/>
              <a:t>, </a:t>
            </a:r>
            <a:r>
              <a:rPr lang="en-IE" dirty="0" err="1"/>
              <a:t>dá</a:t>
            </a:r>
            <a:r>
              <a:rPr lang="en-IE" dirty="0"/>
              <a:t> </a:t>
            </a:r>
            <a:r>
              <a:rPr lang="en-IE" dirty="0" err="1"/>
              <a:t>réir</a:t>
            </a:r>
            <a:r>
              <a:rPr lang="en-IE" dirty="0"/>
              <a:t> sin</a:t>
            </a:r>
            <a:r>
              <a:rPr lang="en-IE" dirty="0" smtClean="0"/>
              <a:t>, </a:t>
            </a:r>
            <a:r>
              <a:rPr lang="en-IE" dirty="0" err="1" smtClean="0"/>
              <a:t>teachtaireachtaí</a:t>
            </a:r>
            <a:r>
              <a:rPr lang="en-IE" dirty="0" smtClean="0"/>
              <a:t> </a:t>
            </a:r>
            <a:r>
              <a:rPr lang="en-IE" dirty="0" err="1"/>
              <a:t>ón</a:t>
            </a:r>
            <a:r>
              <a:rPr lang="en-IE" dirty="0"/>
              <a:t> </a:t>
            </a:r>
            <a:r>
              <a:rPr lang="en-IE" dirty="0" err="1"/>
              <a:t>inchinn</a:t>
            </a:r>
            <a:r>
              <a:rPr lang="en-IE" dirty="0"/>
              <a:t>.</a:t>
            </a:r>
          </a:p>
          <a:p>
            <a:endParaRPr lang="en-IE" dirty="0"/>
          </a:p>
        </p:txBody>
      </p:sp>
      <p:sp>
        <p:nvSpPr>
          <p:cNvPr id="5" name="Right Arrow 4"/>
          <p:cNvSpPr/>
          <p:nvPr/>
        </p:nvSpPr>
        <p:spPr>
          <a:xfrm rot="1814324" flipV="1">
            <a:off x="6342911" y="1453292"/>
            <a:ext cx="1224136" cy="1564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" name="Picture 2" descr="ghiandola pituitar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59" t="13866" r="17059" b="14575"/>
          <a:stretch/>
        </p:blipFill>
        <p:spPr bwMode="auto">
          <a:xfrm>
            <a:off x="5220072" y="1196752"/>
            <a:ext cx="4075896" cy="276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 rot="1339670">
            <a:off x="4532234" y="1387510"/>
            <a:ext cx="2520280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684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pPr algn="l"/>
            <a:r>
              <a:rPr lang="en-IE" b="1" dirty="0">
                <a:solidFill>
                  <a:srgbClr val="00B050"/>
                </a:solidFill>
              </a:rPr>
              <a:t>3. An </a:t>
            </a:r>
            <a:r>
              <a:rPr lang="en-IE" b="1" dirty="0" err="1">
                <a:solidFill>
                  <a:srgbClr val="00B050"/>
                </a:solidFill>
              </a:rPr>
              <a:t>Fhaireog</a:t>
            </a:r>
            <a:r>
              <a:rPr lang="en-IE" b="1" dirty="0">
                <a:solidFill>
                  <a:srgbClr val="00B050"/>
                </a:solidFill>
              </a:rPr>
              <a:t> </a:t>
            </a:r>
            <a:br>
              <a:rPr lang="en-IE" b="1" dirty="0">
                <a:solidFill>
                  <a:srgbClr val="00B050"/>
                </a:solidFill>
              </a:rPr>
            </a:br>
            <a:r>
              <a:rPr lang="en-IE" b="1" dirty="0" err="1">
                <a:solidFill>
                  <a:srgbClr val="00B050"/>
                </a:solidFill>
              </a:rPr>
              <a:t>Ph</a:t>
            </a:r>
            <a:r>
              <a:rPr lang="en-IE" b="1" u="sng" dirty="0" err="1">
                <a:solidFill>
                  <a:srgbClr val="00B050"/>
                </a:solidFill>
              </a:rPr>
              <a:t>inéalach</a:t>
            </a:r>
            <a:r>
              <a:rPr lang="en-IE" b="1" dirty="0">
                <a:solidFill>
                  <a:srgbClr val="00B050"/>
                </a:solidFill>
              </a:rPr>
              <a:t>: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pPr marL="0" indent="0">
              <a:buNone/>
            </a:pPr>
            <a:r>
              <a:rPr lang="en-IE" sz="2400" b="1" u="sng" dirty="0" err="1">
                <a:solidFill>
                  <a:srgbClr val="FF0000"/>
                </a:solidFill>
                <a:latin typeface="Comic Sans MS" pitchFamily="66" charset="0"/>
              </a:rPr>
              <a:t>Suíomh</a:t>
            </a:r>
            <a:r>
              <a:rPr lang="en-IE" sz="2400" b="1" u="sng" dirty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n-IE" sz="2400" dirty="0" err="1">
                <a:latin typeface="Comic Sans MS" pitchFamily="66" charset="0"/>
              </a:rPr>
              <a:t>Faireog</a:t>
            </a:r>
            <a:r>
              <a:rPr lang="en-IE" sz="2400" dirty="0">
                <a:latin typeface="Comic Sans MS" pitchFamily="66" charset="0"/>
              </a:rPr>
              <a:t> an-</a:t>
            </a:r>
            <a:r>
              <a:rPr lang="en-IE" sz="2400" dirty="0" err="1">
                <a:latin typeface="Comic Sans MS" pitchFamily="66" charset="0"/>
              </a:rPr>
              <a:t>bheag</a:t>
            </a:r>
            <a:r>
              <a:rPr lang="en-IE" sz="2400" dirty="0">
                <a:latin typeface="Comic Sans MS" pitchFamily="66" charset="0"/>
              </a:rPr>
              <a:t> </a:t>
            </a:r>
            <a:r>
              <a:rPr lang="en-IE" sz="2400" dirty="0" err="1">
                <a:latin typeface="Comic Sans MS" pitchFamily="66" charset="0"/>
              </a:rPr>
              <a:t>atá</a:t>
            </a:r>
            <a:r>
              <a:rPr lang="en-IE" sz="2400" dirty="0">
                <a:latin typeface="Comic Sans MS" pitchFamily="66" charset="0"/>
              </a:rPr>
              <a:t> suite san </a:t>
            </a:r>
            <a:r>
              <a:rPr lang="en-IE" sz="2400" dirty="0" err="1">
                <a:solidFill>
                  <a:srgbClr val="FF0000"/>
                </a:solidFill>
                <a:latin typeface="Comic Sans MS" pitchFamily="66" charset="0"/>
              </a:rPr>
              <a:t>inchinn</a:t>
            </a:r>
            <a:r>
              <a:rPr lang="en-IE" sz="2400" dirty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en-IE" sz="2400" dirty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en-IE" sz="2400" b="1" u="sng" dirty="0" err="1">
                <a:solidFill>
                  <a:srgbClr val="FF0000"/>
                </a:solidFill>
                <a:latin typeface="Comic Sans MS" pitchFamily="66" charset="0"/>
              </a:rPr>
              <a:t>Táil</a:t>
            </a:r>
            <a:r>
              <a:rPr lang="en-IE" sz="2400" b="1" u="sng" dirty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n-IE" sz="2400" dirty="0" err="1">
                <a:latin typeface="Comic Sans MS" pitchFamily="66" charset="0"/>
              </a:rPr>
              <a:t>Rialaíonn</a:t>
            </a:r>
            <a:r>
              <a:rPr lang="en-IE" sz="2400" dirty="0">
                <a:latin typeface="Comic Sans MS" pitchFamily="66" charset="0"/>
              </a:rPr>
              <a:t> </a:t>
            </a:r>
            <a:r>
              <a:rPr lang="en-IE" sz="2400" dirty="0" err="1">
                <a:latin typeface="Comic Sans MS" pitchFamily="66" charset="0"/>
              </a:rPr>
              <a:t>sí</a:t>
            </a:r>
            <a:r>
              <a:rPr lang="en-IE" sz="2400" dirty="0">
                <a:latin typeface="Comic Sans MS" pitchFamily="66" charset="0"/>
              </a:rPr>
              <a:t> </a:t>
            </a:r>
            <a:r>
              <a:rPr lang="en-IE" sz="2400" dirty="0" err="1">
                <a:latin typeface="Comic Sans MS" pitchFamily="66" charset="0"/>
              </a:rPr>
              <a:t>déantús</a:t>
            </a:r>
            <a:r>
              <a:rPr lang="en-IE" sz="2400" dirty="0">
                <a:latin typeface="Comic Sans MS" pitchFamily="66" charset="0"/>
              </a:rPr>
              <a:t> </a:t>
            </a:r>
            <a:r>
              <a:rPr lang="en-IE" sz="2400" dirty="0" err="1">
                <a:latin typeface="Comic Sans MS" pitchFamily="66" charset="0"/>
              </a:rPr>
              <a:t>hormóin</a:t>
            </a:r>
            <a:r>
              <a:rPr lang="en-IE" sz="2400" dirty="0">
                <a:latin typeface="Comic Sans MS" pitchFamily="66" charset="0"/>
              </a:rPr>
              <a:t>, m.sh. </a:t>
            </a:r>
          </a:p>
          <a:p>
            <a:r>
              <a:rPr lang="en-IE" sz="2400" b="1" dirty="0" err="1">
                <a:solidFill>
                  <a:srgbClr val="7030A0"/>
                </a:solidFill>
                <a:latin typeface="Comic Sans MS" pitchFamily="66" charset="0"/>
              </a:rPr>
              <a:t>Meileatoinin</a:t>
            </a:r>
            <a:r>
              <a:rPr lang="en-IE" sz="2400" dirty="0">
                <a:latin typeface="Comic Sans MS" pitchFamily="66" charset="0"/>
              </a:rPr>
              <a:t> (</a:t>
            </a:r>
            <a:r>
              <a:rPr lang="en-IE" sz="2400" dirty="0" err="1">
                <a:solidFill>
                  <a:srgbClr val="FF0000"/>
                </a:solidFill>
                <a:latin typeface="Comic Sans MS" pitchFamily="66" charset="0"/>
              </a:rPr>
              <a:t>bainteach</a:t>
            </a:r>
            <a:r>
              <a:rPr lang="en-IE" sz="2400" dirty="0">
                <a:solidFill>
                  <a:srgbClr val="FF0000"/>
                </a:solidFill>
                <a:latin typeface="Comic Sans MS" pitchFamily="66" charset="0"/>
              </a:rPr>
              <a:t> le </a:t>
            </a:r>
            <a:r>
              <a:rPr lang="en-IE" sz="2400" dirty="0" err="1">
                <a:solidFill>
                  <a:srgbClr val="FF0000"/>
                </a:solidFill>
                <a:latin typeface="Comic Sans MS" pitchFamily="66" charset="0"/>
              </a:rPr>
              <a:t>codladh</a:t>
            </a:r>
            <a:r>
              <a:rPr lang="en-IE" sz="2400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IE" sz="2400" dirty="0" smtClean="0">
              <a:latin typeface="Comic Sans MS" pitchFamily="66" charset="0"/>
            </a:endParaRPr>
          </a:p>
          <a:p>
            <a:r>
              <a:rPr lang="en-IE" sz="2400" dirty="0" smtClean="0">
                <a:latin typeface="Comic Sans MS" pitchFamily="66" charset="0"/>
              </a:rPr>
              <a:t> </a:t>
            </a:r>
            <a:r>
              <a:rPr lang="en-IE" sz="2400" dirty="0" err="1" smtClean="0">
                <a:latin typeface="Comic Sans MS" pitchFamily="66" charset="0"/>
              </a:rPr>
              <a:t>ubhsceitheadh</a:t>
            </a:r>
            <a:endParaRPr lang="en-IE" dirty="0"/>
          </a:p>
          <a:p>
            <a:endParaRPr lang="en-IE" dirty="0"/>
          </a:p>
        </p:txBody>
      </p:sp>
      <p:sp>
        <p:nvSpPr>
          <p:cNvPr id="5" name="Right Arrow 4"/>
          <p:cNvSpPr/>
          <p:nvPr/>
        </p:nvSpPr>
        <p:spPr>
          <a:xfrm rot="8127754">
            <a:off x="6786187" y="2554617"/>
            <a:ext cx="1656184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776" y="764704"/>
            <a:ext cx="3980975" cy="448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87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974</Words>
  <Application>Microsoft Office PowerPoint</Application>
  <PresentationFormat>On-screen Show (4:3)</PresentationFormat>
  <Paragraphs>156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Comic Sans MS</vt:lpstr>
      <vt:lpstr>Times New Roman</vt:lpstr>
      <vt:lpstr>Wingdings</vt:lpstr>
      <vt:lpstr>Office Theme</vt:lpstr>
      <vt:lpstr>An Córas Inchríneach </vt:lpstr>
      <vt:lpstr>Cuspóirí foghlama:</vt:lpstr>
      <vt:lpstr>PowerPoint Presentation</vt:lpstr>
      <vt:lpstr>Hormóin = Teachtairí ceimiceacha, tálta ag faireog &amp; scaoilte  córas fola</vt:lpstr>
      <vt:lpstr>. </vt:lpstr>
      <vt:lpstr>Na Faireoga Inchríneacha (9*) </vt:lpstr>
      <vt:lpstr>1.An fhaireog phiotútach:</vt:lpstr>
      <vt:lpstr>2. An Hipeatalamas:</vt:lpstr>
      <vt:lpstr>3. An Fhaireog  Phinéalach: </vt:lpstr>
      <vt:lpstr>4. An Fhaireog Thíoróideach: </vt:lpstr>
      <vt:lpstr>5. Na Faireoga Paraitíoróideacha </vt:lpstr>
      <vt:lpstr>6. An Tímeas: </vt:lpstr>
      <vt:lpstr>7. Na Faireoga Aidréineacha </vt:lpstr>
      <vt:lpstr>8. An Paincréas:</vt:lpstr>
      <vt:lpstr>PowerPoint Presentation</vt:lpstr>
      <vt:lpstr>9(a) Na hUbhagáin:</vt:lpstr>
      <vt:lpstr>9(b) Na hUiríocha:</vt:lpstr>
      <vt:lpstr>Mí-ord sa Chóras Inchríneach </vt:lpstr>
      <vt:lpstr> </vt:lpstr>
      <vt:lpstr>PowerPoint Presentation</vt:lpstr>
      <vt:lpstr>Ardl.: Meicníocht/Sás Aischothaithe chun hormón a rialú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Córas Inchríneach</dc:title>
  <dc:creator>Teacher</dc:creator>
  <cp:lastModifiedBy>user1</cp:lastModifiedBy>
  <cp:revision>276</cp:revision>
  <dcterms:created xsi:type="dcterms:W3CDTF">2012-02-07T14:05:00Z</dcterms:created>
  <dcterms:modified xsi:type="dcterms:W3CDTF">2016-08-24T07:37:40Z</dcterms:modified>
</cp:coreProperties>
</file>