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60" r:id="rId4"/>
    <p:sldId id="258" r:id="rId5"/>
    <p:sldId id="262" r:id="rId6"/>
    <p:sldId id="259" r:id="rId7"/>
  </p:sldIdLst>
  <p:sldSz cx="9144000" cy="5143500" type="screen16x9"/>
  <p:notesSz cx="6858000" cy="9144000"/>
  <p:embeddedFontLst>
    <p:embeddedFont>
      <p:font typeface="Maven Pro" panose="020B0604020202020204" charset="0"/>
      <p:regular r:id="rId9"/>
      <p:bold r:id="rId10"/>
    </p:embeddedFont>
    <p:embeddedFont>
      <p:font typeface="Nunito"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45" y="36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9541248deb_0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9541248deb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220081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9541248deb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9541248deb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2373982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9541248deb_0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9541248deb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owHF9iLyxic"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25"/>
            <a:ext cx="6683100" cy="1872900"/>
          </a:xfrm>
          <a:prstGeom prst="rect">
            <a:avLst/>
          </a:prstGeom>
        </p:spPr>
        <p:txBody>
          <a:bodyPr spcFirstLastPara="1" wrap="square" lIns="91425" tIns="91425" rIns="91425" bIns="91425" anchor="ctr" anchorCtr="0">
            <a:noAutofit/>
          </a:bodyPr>
          <a:lstStyle/>
          <a:p>
            <a:pPr lvl="0"/>
            <a:r>
              <a:rPr lang="en-GB" dirty="0"/>
              <a:t>Cad is Innealtóir ann?</a:t>
            </a:r>
            <a:endParaRPr dirty="0"/>
          </a:p>
        </p:txBody>
      </p:sp>
      <p:sp>
        <p:nvSpPr>
          <p:cNvPr id="278" name="Google Shape;278;p13"/>
          <p:cNvSpPr txBox="1">
            <a:spLocks noGrp="1"/>
          </p:cNvSpPr>
          <p:nvPr>
            <p:ph type="subTitle" idx="1"/>
          </p:nvPr>
        </p:nvSpPr>
        <p:spPr>
          <a:xfrm>
            <a:off x="824000" y="3596300"/>
            <a:ext cx="56892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An Innealtóireacht sa saol thart timpeall orainn - Fiosrú</a:t>
            </a:r>
            <a:endParaRPr dirty="0"/>
          </a:p>
        </p:txBody>
      </p:sp>
      <p:pic>
        <p:nvPicPr>
          <p:cNvPr id="3" name="Picture 2" descr="Diagram&#10;&#10;Description automatically generated">
            <a:extLst>
              <a:ext uri="{FF2B5EF4-FFF2-40B4-BE49-F238E27FC236}">
                <a16:creationId xmlns:a16="http://schemas.microsoft.com/office/drawing/2014/main" id="{728DBB51-C2A2-474B-A271-450D34D68896}"/>
              </a:ext>
            </a:extLst>
          </p:cNvPr>
          <p:cNvPicPr>
            <a:picLocks noChangeAspect="1"/>
          </p:cNvPicPr>
          <p:nvPr/>
        </p:nvPicPr>
        <p:blipFill rotWithShape="1">
          <a:blip r:embed="rId3"/>
          <a:srcRect l="10568" t="13537" r="8409" b="17379"/>
          <a:stretch/>
        </p:blipFill>
        <p:spPr>
          <a:xfrm>
            <a:off x="135082" y="147470"/>
            <a:ext cx="1693718" cy="7043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314906"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t>Cá háit ar féidir liom Innealtóireacht a fheiceáil?</a:t>
            </a:r>
            <a:endParaRPr sz="2400" dirty="0"/>
          </a:p>
        </p:txBody>
      </p:sp>
      <p:sp>
        <p:nvSpPr>
          <p:cNvPr id="284" name="Google Shape;284;p14"/>
          <p:cNvSpPr txBox="1">
            <a:spLocks noGrp="1"/>
          </p:cNvSpPr>
          <p:nvPr>
            <p:ph type="body" idx="1"/>
          </p:nvPr>
        </p:nvSpPr>
        <p:spPr>
          <a:xfrm>
            <a:off x="295275" y="1194425"/>
            <a:ext cx="8803800" cy="328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600" dirty="0">
                <a:latin typeface="+mj-lt"/>
              </a:rPr>
              <a:t>Tá </a:t>
            </a:r>
            <a:r>
              <a:rPr lang="ga-IE" sz="1600" dirty="0">
                <a:latin typeface="+mj-lt"/>
              </a:rPr>
              <a:t>an </a:t>
            </a:r>
            <a:r>
              <a:rPr lang="en-GB" sz="1600" dirty="0">
                <a:latin typeface="+mj-lt"/>
              </a:rPr>
              <a:t>Innealtóireacht le feiceáil i ngach áit. Dhear innealtóirí beagnach gach rud a fheiceann tú. </a:t>
            </a:r>
            <a:endParaRPr sz="1600" dirty="0">
              <a:latin typeface="+mj-lt"/>
            </a:endParaRPr>
          </a:p>
          <a:p>
            <a:pPr marL="457200" lvl="0" indent="-323850" algn="l" rtl="0">
              <a:lnSpc>
                <a:spcPct val="150000"/>
              </a:lnSpc>
              <a:spcBef>
                <a:spcPts val="1600"/>
              </a:spcBef>
              <a:spcAft>
                <a:spcPts val="0"/>
              </a:spcAft>
              <a:buSzPts val="1500"/>
              <a:buChar char="●"/>
            </a:pPr>
            <a:r>
              <a:rPr lang="en-GB" sz="1600" dirty="0">
                <a:latin typeface="+mj-lt"/>
              </a:rPr>
              <a:t>Gach táirge sa bhaile agus ar scoil</a:t>
            </a:r>
            <a:endParaRPr sz="1600" dirty="0">
              <a:latin typeface="+mj-lt"/>
            </a:endParaRPr>
          </a:p>
          <a:p>
            <a:pPr marL="457200" lvl="0" indent="-323850" algn="l" rtl="0">
              <a:lnSpc>
                <a:spcPct val="150000"/>
              </a:lnSpc>
              <a:spcBef>
                <a:spcPts val="0"/>
              </a:spcBef>
              <a:spcAft>
                <a:spcPts val="0"/>
              </a:spcAft>
              <a:buSzPts val="1500"/>
              <a:buChar char="●"/>
            </a:pPr>
            <a:r>
              <a:rPr lang="en-GB" sz="1600" dirty="0">
                <a:latin typeface="+mj-lt"/>
              </a:rPr>
              <a:t>Na foirgnimh ina bhfuil cónaí ort agus ina ndéanann tú obair agus staidéar</a:t>
            </a:r>
            <a:endParaRPr sz="1600" dirty="0">
              <a:latin typeface="+mj-lt"/>
            </a:endParaRPr>
          </a:p>
          <a:p>
            <a:pPr marL="457200" lvl="0" indent="-323850" algn="l" rtl="0">
              <a:lnSpc>
                <a:spcPct val="150000"/>
              </a:lnSpc>
              <a:spcBef>
                <a:spcPts val="0"/>
              </a:spcBef>
              <a:spcAft>
                <a:spcPts val="0"/>
              </a:spcAft>
              <a:buSzPts val="1500"/>
              <a:buChar char="●"/>
            </a:pPr>
            <a:r>
              <a:rPr lang="en-GB" sz="1600" dirty="0">
                <a:latin typeface="+mj-lt"/>
              </a:rPr>
              <a:t>Na gluaisteáin, na busanna, na traenacha agus na rothair lena dtaistealaíonn tú ó áit go háit</a:t>
            </a:r>
            <a:endParaRPr sz="1600" dirty="0">
              <a:latin typeface="+mj-lt"/>
            </a:endParaRPr>
          </a:p>
          <a:p>
            <a:pPr marL="457200" lvl="0" indent="-323850" algn="l" rtl="0">
              <a:lnSpc>
                <a:spcPct val="150000"/>
              </a:lnSpc>
              <a:spcBef>
                <a:spcPts val="0"/>
              </a:spcBef>
              <a:spcAft>
                <a:spcPts val="0"/>
              </a:spcAft>
              <a:buSzPts val="1500"/>
              <a:buChar char="●"/>
            </a:pPr>
            <a:r>
              <a:rPr lang="en-GB" sz="1600" dirty="0">
                <a:latin typeface="+mj-lt"/>
              </a:rPr>
              <a:t>Na heitleáin sa spéir, agus an trealamh ar fad lena rialaítear iad</a:t>
            </a:r>
            <a:endParaRPr sz="1600" dirty="0">
              <a:latin typeface="+mj-lt"/>
            </a:endParaRPr>
          </a:p>
          <a:p>
            <a:pPr marL="457200" lvl="0" indent="-323850" algn="l" rtl="0">
              <a:lnSpc>
                <a:spcPct val="150000"/>
              </a:lnSpc>
              <a:spcBef>
                <a:spcPts val="0"/>
              </a:spcBef>
              <a:spcAft>
                <a:spcPts val="0"/>
              </a:spcAft>
              <a:buSzPts val="1500"/>
              <a:buChar char="●"/>
            </a:pPr>
            <a:r>
              <a:rPr lang="en-GB" sz="1600" dirty="0">
                <a:latin typeface="+mj-lt"/>
              </a:rPr>
              <a:t>Na meaisíní agus na struchtúir lena ngintear leictreachas</a:t>
            </a:r>
            <a:endParaRPr sz="1600" dirty="0">
              <a:latin typeface="+mj-lt"/>
            </a:endParaRPr>
          </a:p>
          <a:p>
            <a:pPr marL="457200" lvl="0" indent="-323850" algn="l" rtl="0">
              <a:lnSpc>
                <a:spcPct val="150000"/>
              </a:lnSpc>
              <a:spcBef>
                <a:spcPts val="0"/>
              </a:spcBef>
              <a:spcAft>
                <a:spcPts val="0"/>
              </a:spcAft>
              <a:buSzPts val="1500"/>
              <a:buChar char="●"/>
            </a:pPr>
            <a:r>
              <a:rPr lang="en-GB" sz="1600" dirty="0">
                <a:latin typeface="+mj-lt"/>
              </a:rPr>
              <a:t>Na hábhair, leithéidí miotal agus plaisteach, a fheiceann tú thart timpeall ort, agus gnéithe áirithe de do chuid éadaí fiú</a:t>
            </a:r>
            <a:endParaRPr sz="1600" dirty="0">
              <a:latin typeface="+mj-lt"/>
            </a:endParaRPr>
          </a:p>
          <a:p>
            <a:pPr marL="0" lvl="0" indent="0" algn="l" rtl="0">
              <a:spcBef>
                <a:spcPts val="1600"/>
              </a:spcBef>
              <a:spcAft>
                <a:spcPts val="160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4">
                                            <p:txEl>
                                              <p:pRg st="0" end="0"/>
                                            </p:txEl>
                                          </p:spTgt>
                                        </p:tgtEl>
                                        <p:attrNameLst>
                                          <p:attrName>style.visibility</p:attrName>
                                        </p:attrNameLst>
                                      </p:cBhvr>
                                      <p:to>
                                        <p:strVal val="visible"/>
                                      </p:to>
                                    </p:set>
                                    <p:animEffect transition="in" filter="fade">
                                      <p:cBhvr>
                                        <p:cTn id="7" dur="1000"/>
                                        <p:tgtEl>
                                          <p:spTgt spid="2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4">
                                            <p:txEl>
                                              <p:pRg st="1" end="1"/>
                                            </p:txEl>
                                          </p:spTgt>
                                        </p:tgtEl>
                                        <p:attrNameLst>
                                          <p:attrName>style.visibility</p:attrName>
                                        </p:attrNameLst>
                                      </p:cBhvr>
                                      <p:to>
                                        <p:strVal val="visible"/>
                                      </p:to>
                                    </p:set>
                                    <p:animEffect transition="in" filter="fade">
                                      <p:cBhvr>
                                        <p:cTn id="12" dur="1000"/>
                                        <p:tgtEl>
                                          <p:spTgt spid="2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4">
                                            <p:txEl>
                                              <p:pRg st="2" end="2"/>
                                            </p:txEl>
                                          </p:spTgt>
                                        </p:tgtEl>
                                        <p:attrNameLst>
                                          <p:attrName>style.visibility</p:attrName>
                                        </p:attrNameLst>
                                      </p:cBhvr>
                                      <p:to>
                                        <p:strVal val="visible"/>
                                      </p:to>
                                    </p:set>
                                    <p:animEffect transition="in" filter="fade">
                                      <p:cBhvr>
                                        <p:cTn id="17" dur="1000"/>
                                        <p:tgtEl>
                                          <p:spTgt spid="2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4">
                                            <p:txEl>
                                              <p:pRg st="3" end="3"/>
                                            </p:txEl>
                                          </p:spTgt>
                                        </p:tgtEl>
                                        <p:attrNameLst>
                                          <p:attrName>style.visibility</p:attrName>
                                        </p:attrNameLst>
                                      </p:cBhvr>
                                      <p:to>
                                        <p:strVal val="visible"/>
                                      </p:to>
                                    </p:set>
                                    <p:animEffect transition="in" filter="fade">
                                      <p:cBhvr>
                                        <p:cTn id="22" dur="1000"/>
                                        <p:tgtEl>
                                          <p:spTgt spid="2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4">
                                            <p:txEl>
                                              <p:pRg st="4" end="4"/>
                                            </p:txEl>
                                          </p:spTgt>
                                        </p:tgtEl>
                                        <p:attrNameLst>
                                          <p:attrName>style.visibility</p:attrName>
                                        </p:attrNameLst>
                                      </p:cBhvr>
                                      <p:to>
                                        <p:strVal val="visible"/>
                                      </p:to>
                                    </p:set>
                                    <p:animEffect transition="in" filter="fade">
                                      <p:cBhvr>
                                        <p:cTn id="27" dur="1000"/>
                                        <p:tgtEl>
                                          <p:spTgt spid="2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4">
                                            <p:txEl>
                                              <p:pRg st="5" end="5"/>
                                            </p:txEl>
                                          </p:spTgt>
                                        </p:tgtEl>
                                        <p:attrNameLst>
                                          <p:attrName>style.visibility</p:attrName>
                                        </p:attrNameLst>
                                      </p:cBhvr>
                                      <p:to>
                                        <p:strVal val="visible"/>
                                      </p:to>
                                    </p:set>
                                    <p:animEffect transition="in" filter="fade">
                                      <p:cBhvr>
                                        <p:cTn id="32" dur="1000"/>
                                        <p:tgtEl>
                                          <p:spTgt spid="28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4">
                                            <p:txEl>
                                              <p:pRg st="6" end="6"/>
                                            </p:txEl>
                                          </p:spTgt>
                                        </p:tgtEl>
                                        <p:attrNameLst>
                                          <p:attrName>style.visibility</p:attrName>
                                        </p:attrNameLst>
                                      </p:cBhvr>
                                      <p:to>
                                        <p:strVal val="visible"/>
                                      </p:to>
                                    </p:set>
                                    <p:animEffect transition="in" filter="fade">
                                      <p:cBhvr>
                                        <p:cTn id="37" dur="1000"/>
                                        <p:tgtEl>
                                          <p:spTgt spid="28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DDE6-EAEF-4962-BDFB-0DAB16E82735}"/>
              </a:ext>
            </a:extLst>
          </p:cNvPr>
          <p:cNvSpPr>
            <a:spLocks noGrp="1"/>
          </p:cNvSpPr>
          <p:nvPr>
            <p:ph type="title"/>
          </p:nvPr>
        </p:nvSpPr>
        <p:spPr/>
        <p:txBody>
          <a:bodyPr/>
          <a:lstStyle/>
          <a:p>
            <a:r>
              <a:rPr lang="en-GB" dirty="0"/>
              <a:t>Féach ar an bhfíseán seo a leanas ar YouTube</a:t>
            </a:r>
            <a:endParaRPr lang="en-IE" dirty="0"/>
          </a:p>
        </p:txBody>
      </p:sp>
      <p:sp>
        <p:nvSpPr>
          <p:cNvPr id="3" name="Text Placeholder 2">
            <a:extLst>
              <a:ext uri="{FF2B5EF4-FFF2-40B4-BE49-F238E27FC236}">
                <a16:creationId xmlns:a16="http://schemas.microsoft.com/office/drawing/2014/main" id="{22DC137F-EBB1-4E1E-991D-E9740BAFF97F}"/>
              </a:ext>
            </a:extLst>
          </p:cNvPr>
          <p:cNvSpPr>
            <a:spLocks noGrp="1"/>
          </p:cNvSpPr>
          <p:nvPr>
            <p:ph type="body" idx="1"/>
          </p:nvPr>
        </p:nvSpPr>
        <p:spPr/>
        <p:txBody>
          <a:bodyPr/>
          <a:lstStyle/>
          <a:p>
            <a:r>
              <a:rPr lang="en-GB" sz="1600" dirty="0">
                <a:latin typeface="+mj-lt"/>
              </a:rPr>
              <a:t>Tabhair aird ar na rudaí seo a leanas agus tú ag féachaint ar an bhfíseán?</a:t>
            </a:r>
          </a:p>
          <a:p>
            <a:endParaRPr lang="en-GB" sz="1600" dirty="0">
              <a:latin typeface="+mj-lt"/>
            </a:endParaRPr>
          </a:p>
          <a:p>
            <a:r>
              <a:rPr lang="en-IE" sz="1600" dirty="0">
                <a:latin typeface="+mj-lt"/>
              </a:rPr>
              <a:t>Cé mhéad Gairm</a:t>
            </a:r>
            <a:r>
              <a:rPr lang="ga-IE" sz="1600" dirty="0">
                <a:latin typeface="+mj-lt"/>
              </a:rPr>
              <a:t> éagsúil</a:t>
            </a:r>
            <a:r>
              <a:rPr lang="en-IE" sz="1600" dirty="0">
                <a:latin typeface="+mj-lt"/>
              </a:rPr>
              <a:t> san Innealtóireacht a luaitear?</a:t>
            </a:r>
          </a:p>
          <a:p>
            <a:r>
              <a:rPr lang="en-IE" sz="1600" dirty="0">
                <a:latin typeface="+mj-lt"/>
              </a:rPr>
              <a:t>Ainmnigh Innealtóir cáiliúil amháin agus luaigh an rud a bhfuil cáil air/uirthi dá bharr.</a:t>
            </a:r>
          </a:p>
          <a:p>
            <a:r>
              <a:rPr lang="en-IE" sz="1600" dirty="0">
                <a:latin typeface="+mj-lt"/>
              </a:rPr>
              <a:t>Cén rud a mbíonn gach Innealtóir ag iarraidh réiteach a fháil air?</a:t>
            </a:r>
          </a:p>
        </p:txBody>
      </p:sp>
    </p:spTree>
    <p:extLst>
      <p:ext uri="{BB962C8B-B14F-4D97-AF65-F5344CB8AC3E}">
        <p14:creationId xmlns:p14="http://schemas.microsoft.com/office/powerpoint/2010/main" val="295965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288"/>
        <p:cNvGrpSpPr/>
        <p:nvPr/>
      </p:nvGrpSpPr>
      <p:grpSpPr>
        <a:xfrm>
          <a:off x="0" y="0"/>
          <a:ext cx="0" cy="0"/>
          <a:chOff x="0" y="0"/>
          <a:chExt cx="0" cy="0"/>
        </a:xfrm>
      </p:grpSpPr>
      <p:pic>
        <p:nvPicPr>
          <p:cNvPr id="289" name="Google Shape;289;p15" descr="You've heard of Engineers, I'm sure. But, what are Engineers? Well, it turns out that they're all kinds of people doing all kinds of neat work! Want to be one? Well, join Sabrina in this episode of Crash Course Kids where she talks about what they do and why they do it!  This first series is based on 5th grade science. We're super excited and hope you enjoy Crash Course Kids!  ///Standards Used in This Video/// 3-5-ETS1-1. Define a simple design problem reflecting a need or a want that includes specified criteria for success and constraints on materials, time, or cost.  Want to find Crash Course elsewhere on the internet? Crash Course Main Channel: https://www.youtube.com/crashcourse Facebook - https://www.facebook.com/YouTubeCrashCourse Twitter - http://www.twitter.com/thecrashcourse Tumblr - http://thecrashcourse.tumblr.com  Credits...  Executive Producers: John &amp; Hank Green Producer &amp; Editor: Nicholas Jenkins Cinematographer &amp; Director: Michael Aranda Host: Sabrina Cruz Script Supervisor: Mickie Halpern Writer: Kay Boatner Consultant: Shelby Alinsky Script Editor: Blake de Pastino  Thought Cafe Team: Stephanie Bailis Cody Brown Suzanna Brusikiewicz Jonathan Corbiere Nick Counter Kelsey Heinrichs Jack Kenedy Corey MacDonald Tyler Sammy Nikkie Stinchcombe  James Tuer Adam Winnik" title="What's an Engineer? Crash Course Kids #12.1">
            <a:hlinkClick r:id="rId3"/>
          </p:cNvPr>
          <p:cNvPicPr preferRelativeResize="0"/>
          <p:nvPr/>
        </p:nvPicPr>
        <p:blipFill>
          <a:blip r:embed="rId4">
            <a:alphaModFix/>
          </a:blip>
          <a:stretch>
            <a:fillRect/>
          </a:stretch>
        </p:blipFill>
        <p:spPr>
          <a:xfrm>
            <a:off x="1451875" y="241725"/>
            <a:ext cx="6062375" cy="4546775"/>
          </a:xfrm>
          <a:prstGeom prst="rect">
            <a:avLst/>
          </a:prstGeom>
          <a:noFill/>
          <a:ln>
            <a:noFill/>
          </a:ln>
        </p:spPr>
      </p:pic>
      <p:sp>
        <p:nvSpPr>
          <p:cNvPr id="4" name="TextBox 3">
            <a:extLst>
              <a:ext uri="{FF2B5EF4-FFF2-40B4-BE49-F238E27FC236}">
                <a16:creationId xmlns:a16="http://schemas.microsoft.com/office/drawing/2014/main" id="{04DEC79D-6205-44CE-A1D7-C8F7BE2897C4}"/>
              </a:ext>
            </a:extLst>
          </p:cNvPr>
          <p:cNvSpPr txBox="1"/>
          <p:nvPr/>
        </p:nvSpPr>
        <p:spPr>
          <a:xfrm>
            <a:off x="5228250" y="4788500"/>
            <a:ext cx="4572000" cy="307777"/>
          </a:xfrm>
          <a:prstGeom prst="rect">
            <a:avLst/>
          </a:prstGeom>
          <a:noFill/>
        </p:spPr>
        <p:txBody>
          <a:bodyPr wrap="square">
            <a:spAutoFit/>
          </a:bodyPr>
          <a:lstStyle/>
          <a:p>
            <a:r>
              <a:rPr lang="en-IE" dirty="0">
                <a:hlinkClick r:id="rId3"/>
              </a:rPr>
              <a:t>http://www.youtube.com/watch?v=owHF9iLyxic</a:t>
            </a:r>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DDE6-EAEF-4962-BDFB-0DAB16E82735}"/>
              </a:ext>
            </a:extLst>
          </p:cNvPr>
          <p:cNvSpPr>
            <a:spLocks noGrp="1"/>
          </p:cNvSpPr>
          <p:nvPr>
            <p:ph type="title"/>
          </p:nvPr>
        </p:nvSpPr>
        <p:spPr>
          <a:xfrm>
            <a:off x="1251060" y="180914"/>
            <a:ext cx="7030500" cy="999300"/>
          </a:xfrm>
        </p:spPr>
        <p:txBody>
          <a:bodyPr/>
          <a:lstStyle/>
          <a:p>
            <a:r>
              <a:rPr lang="en-GB" dirty="0"/>
              <a:t>Seiceáil do chuid freagraí:</a:t>
            </a:r>
            <a:endParaRPr lang="en-IE" dirty="0"/>
          </a:p>
        </p:txBody>
      </p:sp>
      <p:sp>
        <p:nvSpPr>
          <p:cNvPr id="3" name="Text Placeholder 2">
            <a:extLst>
              <a:ext uri="{FF2B5EF4-FFF2-40B4-BE49-F238E27FC236}">
                <a16:creationId xmlns:a16="http://schemas.microsoft.com/office/drawing/2014/main" id="{22DC137F-EBB1-4E1E-991D-E9740BAFF97F}"/>
              </a:ext>
            </a:extLst>
          </p:cNvPr>
          <p:cNvSpPr>
            <a:spLocks noGrp="1"/>
          </p:cNvSpPr>
          <p:nvPr>
            <p:ph type="body" idx="1"/>
          </p:nvPr>
        </p:nvSpPr>
        <p:spPr>
          <a:xfrm>
            <a:off x="68580" y="1004392"/>
            <a:ext cx="9006840" cy="3963286"/>
          </a:xfrm>
        </p:spPr>
        <p:txBody>
          <a:bodyPr/>
          <a:lstStyle/>
          <a:p>
            <a:pPr marL="146050" indent="0">
              <a:buNone/>
            </a:pPr>
            <a:endParaRPr lang="en-GB" sz="1600" dirty="0"/>
          </a:p>
          <a:p>
            <a:pPr>
              <a:lnSpc>
                <a:spcPct val="100000"/>
              </a:lnSpc>
            </a:pPr>
            <a:r>
              <a:rPr lang="en-IE" sz="1600" dirty="0"/>
              <a:t>Cé mhéad Gairm </a:t>
            </a:r>
            <a:r>
              <a:rPr lang="ga-IE" sz="1600" dirty="0"/>
              <a:t>éagsúil </a:t>
            </a:r>
            <a:r>
              <a:rPr lang="en-IE" sz="1600" dirty="0"/>
              <a:t>san Innealtóireacht a luaitear?  </a:t>
            </a:r>
          </a:p>
          <a:p>
            <a:pPr marL="146050" indent="0">
              <a:lnSpc>
                <a:spcPct val="100000"/>
              </a:lnSpc>
              <a:buNone/>
            </a:pPr>
            <a:endParaRPr lang="en-IE" sz="1600" dirty="0"/>
          </a:p>
          <a:p>
            <a:pPr marL="146050" indent="0">
              <a:lnSpc>
                <a:spcPct val="100000"/>
              </a:lnSpc>
              <a:buNone/>
            </a:pPr>
            <a:r>
              <a:rPr lang="en-IE" sz="1600" b="1" dirty="0"/>
              <a:t>8 gcinn a bhí ann. (Innealtóireacht Mheicniúil, Leictreach, Shibhialta, Bogearraí, Ríomhaireachta, Cheimiceach, Núicléach agus Aeraspáis)</a:t>
            </a:r>
          </a:p>
          <a:p>
            <a:pPr marL="146050" indent="0">
              <a:lnSpc>
                <a:spcPct val="100000"/>
              </a:lnSpc>
              <a:buNone/>
            </a:pPr>
            <a:endParaRPr lang="en-IE" sz="1600" dirty="0"/>
          </a:p>
          <a:p>
            <a:pPr>
              <a:lnSpc>
                <a:spcPct val="100000"/>
              </a:lnSpc>
            </a:pPr>
            <a:r>
              <a:rPr lang="en-IE" sz="1600" dirty="0"/>
              <a:t>Ainmnigh Innealtóir cáiliúil amháin agus luaigh an rud a bhfuil cáil air/uirthi dá bharr.</a:t>
            </a:r>
          </a:p>
          <a:p>
            <a:pPr>
              <a:lnSpc>
                <a:spcPct val="100000"/>
              </a:lnSpc>
            </a:pPr>
            <a:endParaRPr lang="en-IE" sz="1600" dirty="0"/>
          </a:p>
          <a:p>
            <a:pPr marL="146050" indent="0">
              <a:lnSpc>
                <a:spcPct val="100000"/>
              </a:lnSpc>
              <a:buNone/>
            </a:pPr>
            <a:r>
              <a:rPr lang="en-IE" sz="1600" b="1" dirty="0"/>
              <a:t>Luadh triúr san fhíseán: Joseph Strauss (Innealtóir Sibhialta a dhear an Golden Gate Bridge), Henry Ford (Innealtóir </a:t>
            </a:r>
            <a:r>
              <a:rPr lang="en-IE" sz="1600" b="1" dirty="0" err="1"/>
              <a:t>Meicniúi</a:t>
            </a:r>
            <a:r>
              <a:rPr lang="ga-IE" sz="1600" b="1" dirty="0"/>
              <a:t>l</a:t>
            </a:r>
            <a:r>
              <a:rPr lang="en-IE" sz="1600" b="1" dirty="0"/>
              <a:t> a dhear an gluaisteán Model T) agus Melissa Mayer (Innealtóir Bogearraí a bhfuil comhcheangal aici le Yahoo agus le Google)</a:t>
            </a:r>
          </a:p>
          <a:p>
            <a:pPr marL="146050" indent="0">
              <a:lnSpc>
                <a:spcPct val="100000"/>
              </a:lnSpc>
              <a:buNone/>
            </a:pPr>
            <a:endParaRPr lang="en-IE" sz="1600" dirty="0"/>
          </a:p>
          <a:p>
            <a:pPr>
              <a:lnSpc>
                <a:spcPct val="100000"/>
              </a:lnSpc>
            </a:pPr>
            <a:r>
              <a:rPr lang="en-IE" sz="1600" dirty="0"/>
              <a:t>Cén rud a mbíonn gach Innealtóir ag iarraidh réiteach a fháil air?</a:t>
            </a:r>
          </a:p>
          <a:p>
            <a:pPr>
              <a:lnSpc>
                <a:spcPct val="100000"/>
              </a:lnSpc>
            </a:pPr>
            <a:endParaRPr lang="en-IE" sz="1600" dirty="0"/>
          </a:p>
          <a:p>
            <a:pPr marL="146050" indent="0">
              <a:lnSpc>
                <a:spcPct val="100000"/>
              </a:lnSpc>
              <a:buNone/>
            </a:pPr>
            <a:r>
              <a:rPr lang="en-IE" sz="1600" b="1" dirty="0"/>
              <a:t>Fadhb</a:t>
            </a:r>
          </a:p>
        </p:txBody>
      </p:sp>
    </p:spTree>
    <p:extLst>
      <p:ext uri="{BB962C8B-B14F-4D97-AF65-F5344CB8AC3E}">
        <p14:creationId xmlns:p14="http://schemas.microsoft.com/office/powerpoint/2010/main" val="243004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293"/>
        <p:cNvGrpSpPr/>
        <p:nvPr/>
      </p:nvGrpSpPr>
      <p:grpSpPr>
        <a:xfrm>
          <a:off x="0" y="0"/>
          <a:ext cx="0" cy="0"/>
          <a:chOff x="0" y="0"/>
          <a:chExt cx="0" cy="0"/>
        </a:xfrm>
      </p:grpSpPr>
      <p:sp>
        <p:nvSpPr>
          <p:cNvPr id="294" name="Google Shape;294;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Fiosraigh gairm amháin san Innealtóireacht.</a:t>
            </a:r>
            <a:endParaRPr/>
          </a:p>
        </p:txBody>
      </p:sp>
      <p:sp>
        <p:nvSpPr>
          <p:cNvPr id="295" name="Google Shape;295;p16"/>
          <p:cNvSpPr txBox="1">
            <a:spLocks noGrp="1"/>
          </p:cNvSpPr>
          <p:nvPr>
            <p:ph type="body" idx="1"/>
          </p:nvPr>
        </p:nvSpPr>
        <p:spPr>
          <a:xfrm>
            <a:off x="1303800" y="1436950"/>
            <a:ext cx="7030500" cy="309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600" dirty="0">
                <a:latin typeface="+mj-lt"/>
              </a:rPr>
              <a:t>Déan d'fhiosrú féin mar gheall ar Ghairm san Innealtóireacht.</a:t>
            </a:r>
            <a:endParaRPr sz="1600" dirty="0">
              <a:latin typeface="+mj-lt"/>
            </a:endParaRPr>
          </a:p>
          <a:p>
            <a:pPr marL="0" lvl="0" indent="0" algn="l" rtl="0">
              <a:spcBef>
                <a:spcPts val="1600"/>
              </a:spcBef>
              <a:spcAft>
                <a:spcPts val="0"/>
              </a:spcAft>
              <a:buNone/>
            </a:pPr>
            <a:endParaRPr sz="1600" dirty="0">
              <a:latin typeface="+mj-lt"/>
            </a:endParaRPr>
          </a:p>
          <a:p>
            <a:pPr marL="0" lvl="0" indent="0" algn="l" rtl="0">
              <a:spcBef>
                <a:spcPts val="1600"/>
              </a:spcBef>
              <a:spcAft>
                <a:spcPts val="0"/>
              </a:spcAft>
              <a:buNone/>
            </a:pPr>
            <a:r>
              <a:rPr lang="en-GB" sz="1600" dirty="0">
                <a:latin typeface="+mj-lt"/>
              </a:rPr>
              <a:t>Bain úsáid as na leidcheisteanna seo a leanas chun cuidiú leat:</a:t>
            </a:r>
            <a:endParaRPr sz="1600" dirty="0">
              <a:latin typeface="+mj-lt"/>
            </a:endParaRPr>
          </a:p>
          <a:p>
            <a:pPr marL="0" lvl="0" indent="0" algn="l" rtl="0">
              <a:spcBef>
                <a:spcPts val="1600"/>
              </a:spcBef>
              <a:spcAft>
                <a:spcPts val="0"/>
              </a:spcAft>
              <a:buNone/>
            </a:pPr>
            <a:r>
              <a:rPr lang="en-GB" sz="1600" dirty="0">
                <a:latin typeface="+mj-lt"/>
              </a:rPr>
              <a:t>1. Ainmnigh an ghairm san innealtóireacht a roghnaigh tú do d'fhiosrú.</a:t>
            </a:r>
            <a:endParaRPr sz="1600" dirty="0">
              <a:latin typeface="+mj-lt"/>
            </a:endParaRPr>
          </a:p>
          <a:p>
            <a:pPr marL="0" lvl="0" indent="0" algn="l" rtl="0">
              <a:spcBef>
                <a:spcPts val="1600"/>
              </a:spcBef>
              <a:spcAft>
                <a:spcPts val="0"/>
              </a:spcAft>
              <a:buNone/>
            </a:pPr>
            <a:r>
              <a:rPr lang="en-GB" sz="1600" dirty="0">
                <a:latin typeface="+mj-lt"/>
              </a:rPr>
              <a:t>2. Cén cineál oibre a dhéanann na hinnealtóirí seo / cé na fadhbanna a réitíonn siad?</a:t>
            </a:r>
            <a:endParaRPr sz="1600" dirty="0">
              <a:latin typeface="+mj-lt"/>
            </a:endParaRPr>
          </a:p>
          <a:p>
            <a:pPr marL="0" lvl="0" indent="0" algn="l" rtl="0">
              <a:spcBef>
                <a:spcPts val="1600"/>
              </a:spcBef>
              <a:spcAft>
                <a:spcPts val="0"/>
              </a:spcAft>
              <a:buNone/>
            </a:pPr>
            <a:r>
              <a:rPr lang="en-GB" sz="1600" dirty="0">
                <a:latin typeface="+mj-lt"/>
              </a:rPr>
              <a:t>3. An bhfuil mórán deiseanna fostaíochta ann don ghairm sin?</a:t>
            </a:r>
            <a:endParaRPr sz="1600" dirty="0">
              <a:latin typeface="+mj-lt"/>
            </a:endParaRPr>
          </a:p>
          <a:p>
            <a:pPr marL="0" lvl="0" indent="0" algn="l" rtl="0">
              <a:spcBef>
                <a:spcPts val="1600"/>
              </a:spcBef>
              <a:spcAft>
                <a:spcPts val="0"/>
              </a:spcAft>
              <a:buNone/>
            </a:pPr>
            <a:r>
              <a:rPr lang="en-GB" sz="1600" dirty="0">
                <a:latin typeface="+mj-lt"/>
              </a:rPr>
              <a:t>4. Cén fáth a bhfuil ról an innealtóra seo tábhachtach?</a:t>
            </a:r>
            <a:endParaRPr sz="1600" dirty="0">
              <a:latin typeface="+mj-lt"/>
            </a:endParaRPr>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398</Words>
  <Application>Microsoft Office PowerPoint</Application>
  <PresentationFormat>On-screen Show (16:9)</PresentationFormat>
  <Paragraphs>38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Maven Pro</vt:lpstr>
      <vt:lpstr>Nunito</vt:lpstr>
      <vt:lpstr>Arial</vt:lpstr>
      <vt:lpstr>Momentum</vt:lpstr>
      <vt:lpstr>Cad is Innealtóir ann?</vt:lpstr>
      <vt:lpstr>Cá háit ar féidir liom Innealtóireacht a fheiceáil?</vt:lpstr>
      <vt:lpstr>Féach ar an bhfíseán seo a leanas ar YouTube</vt:lpstr>
      <vt:lpstr>PowerPoint Presentation</vt:lpstr>
      <vt:lpstr>Seiceáil do chuid freagraí:</vt:lpstr>
      <vt:lpstr>Fiosraigh gairm amháin san Innealtóireacht.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Engineer?</dc:title>
  <dc:creator>aran corcoran</dc:creator>
  <cp:lastModifiedBy>Frank  Ó Tormaigh</cp:lastModifiedBy>
  <cp:revision>10</cp:revision>
  <dcterms:modified xsi:type="dcterms:W3CDTF">2021-03-18T10:24:03Z</dcterms:modified>
</cp:coreProperties>
</file>