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8F67-F12E-4466-9BEA-7254F2CF2A3F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0D251-71F9-468C-B79D-BD0F8D19B1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555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244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2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44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574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995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512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836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689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0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52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73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26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26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289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65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49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20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98D8AF5-235D-4224-B4CC-A04092BCC512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558642B-4726-438E-BB49-23426C1B64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4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ggybloggyogwr.com/2018/07/can-bridgend-become-a-plastic-free-count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stmentjuan01.com/2013/01/02/credit-card-basics-for-consumer-protection-part-2/" TargetMode="External"/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y.stackexchange.com/questions/3770/draughty-pvc-window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s://diy.stackexchange.com/questions/4287/how-do-i-repair-reattach-downspout-and-gutter-after-snow-ice-damage" TargetMode="Externa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stcandy.blogspot.com/2011/06/money-saving-monday-how-to-spray-paint.html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s://twowritingteachers.org/2015/08/08/creating-classroom-environments-setting-up-for-the-middle-school-writing-workshop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bie.photography/concept/slides/cogs.htm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7.png"/><Relationship Id="rId4" Type="http://schemas.openxmlformats.org/officeDocument/2006/relationships/hyperlink" Target="https://pxhere.com/en/photo/592987" TargetMode="External"/><Relationship Id="rId9" Type="http://schemas.openxmlformats.org/officeDocument/2006/relationships/hyperlink" Target="http://www.pngall.com/comb-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.jpeg"/><Relationship Id="rId7" Type="http://schemas.openxmlformats.org/officeDocument/2006/relationships/hyperlink" Target="https://www.yacht-rent.com/free-photos-sailing-yacht-Hanse-5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de.serlo.org/chemie/organische-chemie/kunststoffe/kunststoffe-alltag/kunststoffe-der-kleidung" TargetMode="External"/><Relationship Id="rId4" Type="http://schemas.openxmlformats.org/officeDocument/2006/relationships/image" Target="../media/image38.jpg"/><Relationship Id="rId9" Type="http://schemas.openxmlformats.org/officeDocument/2006/relationships/hyperlink" Target="http://alleideen.com/dekoration/10/weises-bett-betten-wei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ickr.com/photos/spacing/1074741179" TargetMode="External"/><Relationship Id="rId5" Type="http://schemas.openxmlformats.org/officeDocument/2006/relationships/image" Target="../media/image42.jpg"/><Relationship Id="rId4" Type="http://schemas.openxmlformats.org/officeDocument/2006/relationships/hyperlink" Target="http://freebie.photography/technology/slides/coloured_cd_case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chanics.stackexchange.com/questions/14530/paint-peeling-around-body-filled-area-6-months-on" TargetMode="External"/><Relationship Id="rId5" Type="http://schemas.openxmlformats.org/officeDocument/2006/relationships/image" Target="../media/image44.jpg"/><Relationship Id="rId4" Type="http://schemas.openxmlformats.org/officeDocument/2006/relationships/hyperlink" Target="https://foottalk.blogspot.com/2008/04/evergreen-trainers-whats-story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s://www.flameport.com/electric_museum/plugs_13A_non_standard/mk_non_standard_t_earth_pin_plugs.cs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hyperlink" Target="http://www.thedoityourselfmom.com/2011/08/mandarin-mondays.html" TargetMode="Externa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maauun.org/204669/Feeding-Set-The-First-Years/" TargetMode="External"/><Relationship Id="rId5" Type="http://schemas.openxmlformats.org/officeDocument/2006/relationships/image" Target="../media/image49.jpg"/><Relationship Id="rId4" Type="http://schemas.openxmlformats.org/officeDocument/2006/relationships/hyperlink" Target="http://www.theidearoom.net/2015/07/diy-home-project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perprinting.pro/product/stackable-storage-box-beer-crate/" TargetMode="External"/><Relationship Id="rId5" Type="http://schemas.openxmlformats.org/officeDocument/2006/relationships/image" Target="../media/image51.jpg"/><Relationship Id="rId4" Type="http://schemas.openxmlformats.org/officeDocument/2006/relationships/hyperlink" Target="https://www.freeimageslive.co.uk/free_stock_image/fryingpan-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pm.rcabc.org/index.php?title=Insulating_the_Roof" TargetMode="Externa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pxhere.com/en/photo/1138664" TargetMode="External"/><Relationship Id="rId7" Type="http://schemas.openxmlformats.org/officeDocument/2006/relationships/hyperlink" Target="https://simple.wikipedia.org/wiki/Asphal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Baltic_amber_-_Coleoptera,_Cleridae_-_Length_10_mm.JPG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blog.esthersnc.com/category/summe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://english.stackexchange.com/questions/132092/acrylic-vs-methacrylate" TargetMode="External"/><Relationship Id="rId7" Type="http://schemas.openxmlformats.org/officeDocument/2006/relationships/hyperlink" Target="https://www.rootsimple.com/2009/07/the-great-greywater-debate-pvc-or-polyethylen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simple.wikipedia.org/wiki/Polyethylene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af.wikipedia.org/wiki/Nyl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commons.wikimedia.org/wiki/File:HK_YTM_Jordan_378_Nathan_Road_shop_Starbucks_Coffee_sign_Nathan_Hotel_Jan-2014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hyperlink" Target="https://en.wikipedia.org/wiki/Insulator_(electricity)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27410581@N07/8466816325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-critter.com/2014/07/unboxing-review-bitfenix-neos.html" TargetMode="External"/><Relationship Id="rId11" Type="http://schemas.openxmlformats.org/officeDocument/2006/relationships/hyperlink" Target="http://diy.stackexchange.com/questions/102245/insulate-rigid-rectangular-duct?newsletter=1&amp;amp;nlcode=677765%7C0da9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6.jpg"/><Relationship Id="rId4" Type="http://schemas.openxmlformats.org/officeDocument/2006/relationships/hyperlink" Target="https://en.wikipedia.org/wiki/Foam_food_container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8A0D-2248-4F9A-BA82-7AB79A947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70293"/>
            <a:ext cx="8825658" cy="2677648"/>
          </a:xfrm>
        </p:spPr>
        <p:txBody>
          <a:bodyPr/>
          <a:lstStyle/>
          <a:p>
            <a:r>
              <a:rPr lang="en-GB" dirty="0"/>
              <a:t>Polaiméirí</a:t>
            </a:r>
            <a:r>
              <a:rPr lang="ga-IE" dirty="0"/>
              <a:t> (</a:t>
            </a:r>
            <a:r>
              <a:rPr lang="en-GB" dirty="0"/>
              <a:t>nó </a:t>
            </a:r>
            <a:r>
              <a:rPr lang="ga-IE" dirty="0"/>
              <a:t>“p</a:t>
            </a:r>
            <a:r>
              <a:rPr lang="en-GB" dirty="0"/>
              <a:t>laistigh</a:t>
            </a:r>
            <a:r>
              <a:rPr lang="ga-IE" dirty="0"/>
              <a:t>”,</a:t>
            </a:r>
            <a:r>
              <a:rPr lang="en-GB" dirty="0"/>
              <a:t> mar is fearr aithne orthu</a:t>
            </a:r>
            <a:r>
              <a:rPr lang="ga-IE" dirty="0"/>
              <a:t>)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0897A-5D8A-4140-8D2B-4A73FC0F9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447940"/>
            <a:ext cx="8825658" cy="861420"/>
          </a:xfrm>
        </p:spPr>
        <p:txBody>
          <a:bodyPr/>
          <a:lstStyle/>
          <a:p>
            <a:r>
              <a:rPr lang="en-GB" dirty="0"/>
              <a:t>Féachaimis níos grinne ar phlaistigh</a:t>
            </a:r>
            <a:endParaRPr lang="en-IE" dirty="0"/>
          </a:p>
        </p:txBody>
      </p:sp>
      <p:pic>
        <p:nvPicPr>
          <p:cNvPr id="6" name="Picture 5" descr="A picture containing bottle, kitchen appliance  Description automatically generated">
            <a:extLst>
              <a:ext uri="{FF2B5EF4-FFF2-40B4-BE49-F238E27FC236}">
                <a16:creationId xmlns:a16="http://schemas.microsoft.com/office/drawing/2014/main" id="{7822791C-CE7F-4B0E-861F-2D537D66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0152" y="716291"/>
            <a:ext cx="6096000" cy="290512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8D8AEAB-8CB8-42D7-AB02-7269AB1F965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11934" r="7843" b="15740"/>
          <a:stretch/>
        </p:blipFill>
        <p:spPr bwMode="auto">
          <a:xfrm>
            <a:off x="9857451" y="5740486"/>
            <a:ext cx="2147570" cy="918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3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"/>
    </mc:Choice>
    <mc:Fallback xmlns="">
      <p:transition spd="slow" advTm="39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F10A03D-B8D7-4106-B452-8F3C71462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65159176-5854-41AA-8779-1E39496D3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2FA54D7-F682-4168-A15B-6262BF16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3" name="Freeform 5">
            <a:extLst>
              <a:ext uri="{FF2B5EF4-FFF2-40B4-BE49-F238E27FC236}">
                <a16:creationId xmlns:a16="http://schemas.microsoft.com/office/drawing/2014/main" id="{439C4658-FDF2-4373-8344-47DA03B04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154955" y="973668"/>
            <a:ext cx="3099936" cy="102023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Clóiríd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Pholaivinile</a:t>
            </a:r>
            <a:br>
              <a:rPr lang="ga-IE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(Polyvinyl Chloride, nó PVC, i mBéarla)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34" r="20848" b="-4"/>
          <a:stretch/>
        </p:blipFill>
        <p:spPr>
          <a:xfrm>
            <a:off x="5194608" y="803750"/>
            <a:ext cx="3113903" cy="2542290"/>
          </a:xfrm>
          <a:prstGeom prst="rect">
            <a:avLst/>
          </a:prstGeom>
          <a:noFill/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178" b="9178"/>
          <a:stretch/>
        </p:blipFill>
        <p:spPr>
          <a:xfrm>
            <a:off x="8472235" y="803753"/>
            <a:ext cx="3113904" cy="2542289"/>
          </a:xfrm>
          <a:prstGeom prst="rect">
            <a:avLst/>
          </a:prstGeom>
          <a:noFill/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C0246788-5559-4236-B1FF-BE8D22104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154955" y="2120900"/>
            <a:ext cx="3133726" cy="389890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1600"/>
              </a:spcBef>
              <a:buClr>
                <a:schemeClr val="dk1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Bíonn Clóiríd </a:t>
            </a:r>
            <a:r>
              <a:rPr lang="en-GB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Pholaivinile</a:t>
            </a: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láidir, righin agus friotaíoch ar cheimiceáin agus ar an aimsir.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Úsáidtear í i bhfrámaí fuinneoige,</a:t>
            </a:r>
            <a:r>
              <a:rPr lang="ga-I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gáitéir,</a:t>
            </a: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pinn indiúscartha agus cártaí creidmheasa.</a:t>
            </a:r>
            <a:endParaRPr lang="en-GB" dirty="0">
              <a:solidFill>
                <a:schemeClr val="tx1"/>
              </a:solidFill>
            </a:endParaRPr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80" r="21152" b="-4"/>
          <a:stretch/>
        </p:blipFill>
        <p:spPr>
          <a:xfrm>
            <a:off x="5194608" y="3511958"/>
            <a:ext cx="3113903" cy="2542290"/>
          </a:xfrm>
          <a:prstGeom prst="rect">
            <a:avLst/>
          </a:prstGeom>
          <a:noFill/>
        </p:spPr>
      </p:pic>
      <p:pic>
        <p:nvPicPr>
          <p:cNvPr id="145" name="Google Shape;145;p19" descr="4_Bic_Cristal_pens_and_caps"/>
          <p:cNvPicPr preferRelativeResize="0"/>
          <p:nvPr/>
        </p:nvPicPr>
        <p:blipFill rotWithShape="1">
          <a:blip r:embed="rId9"/>
          <a:srcRect r="8447" b="4"/>
          <a:stretch/>
        </p:blipFill>
        <p:spPr>
          <a:xfrm>
            <a:off x="8472235" y="3511960"/>
            <a:ext cx="3113904" cy="2542289"/>
          </a:xfrm>
          <a:prstGeom prst="rect">
            <a:avLst/>
          </a:prstGeom>
          <a:noFill/>
        </p:spPr>
      </p:pic>
      <p:sp>
        <p:nvSpPr>
          <p:cNvPr id="143" name="Google Shape;143;p19" descr="9k="/>
          <p:cNvSpPr txBox="1"/>
          <p:nvPr/>
        </p:nvSpPr>
        <p:spPr>
          <a:xfrm>
            <a:off x="1679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 descr="9k="/>
          <p:cNvSpPr txBox="1"/>
          <p:nvPr/>
        </p:nvSpPr>
        <p:spPr>
          <a:xfrm>
            <a:off x="1679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6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8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Polapróipiléin </a:t>
            </a: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715766" y="1523130"/>
            <a:ext cx="6072776" cy="3811740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Polaiméir </a:t>
            </a:r>
            <a:r>
              <a:rPr lang="en-GB" dirty="0" err="1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ilúsáideach</a:t>
            </a:r>
            <a:r>
              <a:rPr lang="en-GB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ga-IE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dirty="0" err="1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olúb</a:t>
            </a:r>
            <a:r>
              <a:rPr lang="ga-IE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a is ea í seo; is deacair í a bhriseadh agus féadann sí teochtaí athraitheacha a sheasamh.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Úsáidtear í go minic le haghaidh troscán gairdín agus fillteáin tionscadail. </a:t>
            </a:r>
            <a:endParaRPr lang="en-GB" dirty="0">
              <a:solidFill>
                <a:srgbClr val="FFFFFE"/>
              </a:solidFill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255192" y="1541007"/>
            <a:ext cx="2378365" cy="1576959"/>
          </a:xfrm>
          <a:prstGeom prst="rect">
            <a:avLst/>
          </a:prstGeom>
          <a:noFill/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378828" y="3885104"/>
            <a:ext cx="2628900" cy="17547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39FBD-C94F-4746-847C-3A83F457D26F}"/>
              </a:ext>
            </a:extLst>
          </p:cNvPr>
          <p:cNvSpPr txBox="1"/>
          <p:nvPr/>
        </p:nvSpPr>
        <p:spPr>
          <a:xfrm>
            <a:off x="8378828" y="563989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6" tooltip="http://nestcandy.blogspot.com/2011/06/money-saving-monday-how-to-spray-paint.html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7" tooltip="https://creativecommons.org/licenses/by-nc-sa/3.0/"/>
              </a:rPr>
              <a:t>CC Y-SA-NC</a:t>
            </a:r>
            <a:endParaRPr lang="en-IE" sz="9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2083595" y="6889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sz="4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Níolón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65848" y="2231930"/>
            <a:ext cx="12265094" cy="5865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Bíonn níolón crua, righin agus frithchnaíte.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US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Úsáidtear é i bhfabraicí, cíora, zipeanna, giaranna i mbréagáin, rópaí, stocaí, agus cásáil le haghaidh uirlisí cumhachta.</a:t>
            </a:r>
            <a:endParaRPr sz="3200" dirty="0"/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0018350" y="4973635"/>
            <a:ext cx="1785937" cy="11906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92258" y="4730801"/>
            <a:ext cx="2519362" cy="167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descr="greymouldedplasticzi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6517" y="4668835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3150656" y="4965697"/>
            <a:ext cx="970624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10">
            <a:alphaModFix/>
          </a:blip>
          <a:srcRect l="28309" r="26336"/>
          <a:stretch/>
        </p:blipFill>
        <p:spPr>
          <a:xfrm>
            <a:off x="7351979" y="4475160"/>
            <a:ext cx="1657350" cy="1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0214F10-B73B-44BD-ADDA-1684F6E4B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9CAF222-E4F2-40A9-B784-FEA6408B7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2" name="Freeform 5">
              <a:extLst>
                <a:ext uri="{FF2B5EF4-FFF2-40B4-BE49-F238E27FC236}">
                  <a16:creationId xmlns:a16="http://schemas.microsoft.com/office/drawing/2014/main" id="{7FDBCBA2-AC51-4C14-B267-152AB09E4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A68CF9D-0697-4A3E-8837-0C39FCCD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3" name="Google Shape;183;p23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09" r="6441" b="-1"/>
          <a:stretch/>
        </p:blipFill>
        <p:spPr>
          <a:xfrm>
            <a:off x="467934" y="477448"/>
            <a:ext cx="3749040" cy="4267573"/>
          </a:xfrm>
          <a:prstGeom prst="rect">
            <a:avLst/>
          </a:prstGeom>
          <a:noFill/>
        </p:spPr>
      </p:pic>
      <p:pic>
        <p:nvPicPr>
          <p:cNvPr id="185" name="Google Shape;185;p23"/>
          <p:cNvPicPr preferRelativeResize="0"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5599" r="25599"/>
          <a:stretch/>
        </p:blipFill>
        <p:spPr>
          <a:xfrm>
            <a:off x="4276179" y="477446"/>
            <a:ext cx="3639642" cy="4195163"/>
          </a:xfrm>
          <a:prstGeom prst="rect">
            <a:avLst/>
          </a:prstGeom>
          <a:noFill/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5124" r="-1" b="-1"/>
          <a:stretch/>
        </p:blipFill>
        <p:spPr>
          <a:xfrm>
            <a:off x="7975026" y="477446"/>
            <a:ext cx="3739890" cy="4195163"/>
          </a:xfrm>
          <a:prstGeom prst="rect">
            <a:avLst/>
          </a:prstGeom>
          <a:noFill/>
        </p:spPr>
      </p:pic>
      <p:sp>
        <p:nvSpPr>
          <p:cNvPr id="19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4400">
                <a:solidFill>
                  <a:srgbClr val="EBEBEB"/>
                </a:solidFill>
                <a:sym typeface="Arial"/>
              </a:rPr>
              <a:t>Poileistear</a:t>
            </a:r>
            <a:endParaRPr lang="en-US" sz="4400">
              <a:solidFill>
                <a:srgbClr val="EBEBEB"/>
              </a:solidFill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892199" y="5722374"/>
            <a:ext cx="10407602" cy="48792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Arial"/>
              </a:rPr>
              <a:t>Úsáidtear poileistir i </a:t>
            </a:r>
            <a:r>
              <a:rPr lang="ga-IE" dirty="0">
                <a:solidFill>
                  <a:schemeClr val="tx2">
                    <a:lumMod val="40000"/>
                    <a:lumOff val="60000"/>
                  </a:schemeClr>
                </a:solidFill>
                <a:sym typeface="Arial"/>
              </a:rPr>
              <a:t>d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Arial"/>
              </a:rPr>
              <a:t>teicstílí, éadaí leapa agus seolta. </a:t>
            </a:r>
            <a:endParaRPr lang="en-US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14" r="2643" b="2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  <a:noFill/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" b="14797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  <a:noFill/>
        </p:spPr>
      </p:pic>
      <p:sp>
        <p:nvSpPr>
          <p:cNvPr id="20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Polacarbónáití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Bíonn polacarbónáití an-láidir agus is friotóirí maithe iad ar theas agus ar cheimiceáin. Úsáidtear iad go minic chun pacáistíocht a dhéanamh le haghaidh CDanna agus DVDanna agus chun scáthláin bhus a dhéanamh.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894" r="5601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  <a:noFill/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256" r="3" b="13541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  <a:noFill/>
        </p:spPr>
      </p:pic>
      <p:sp>
        <p:nvSpPr>
          <p:cNvPr id="8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Polúireatán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5352289" y="4633982"/>
            <a:ext cx="6059424" cy="1908976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Féadann polúireatán a bheith rubarúil, docht nó solúbtha.</a:t>
            </a:r>
          </a:p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Úsáidtear é chun tuairteoirí cairr agus bróga a dhéanamh.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  <a:buSzPts val="3200"/>
              <a:buNone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" name="Google Shape;213;p26" descr="13 Amp 3 Pin Plug"/>
          <p:cNvPicPr preferRelativeResize="0"/>
          <p:nvPr/>
        </p:nvPicPr>
        <p:blipFill rotWithShape="1">
          <a:blip r:embed="rId3"/>
          <a:srcRect l="561" r="17343" b="3"/>
          <a:stretch/>
        </p:blipFill>
        <p:spPr>
          <a:xfrm>
            <a:off x="9361358" y="469786"/>
            <a:ext cx="2342961" cy="2948940"/>
          </a:xfrm>
          <a:prstGeom prst="rect">
            <a:avLst/>
          </a:prstGeom>
          <a:noFill/>
        </p:spPr>
      </p:pic>
      <p:sp>
        <p:nvSpPr>
          <p:cNvPr id="93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47932A2-FBCC-4FD9-B893-8714933D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496460" y="1696306"/>
            <a:ext cx="3039017" cy="440926"/>
          </a:xfrm>
          <a:custGeom>
            <a:avLst/>
            <a:gdLst>
              <a:gd name="connsiteX0" fmla="*/ 3025159 w 3039017"/>
              <a:gd name="connsiteY0" fmla="*/ 440924 h 440926"/>
              <a:gd name="connsiteX1" fmla="*/ 31085 w 3039017"/>
              <a:gd name="connsiteY1" fmla="*/ 253901 h 440926"/>
              <a:gd name="connsiteX2" fmla="*/ 0 w 3039017"/>
              <a:gd name="connsiteY2" fmla="*/ 249348 h 440926"/>
              <a:gd name="connsiteX3" fmla="*/ 7539 w 3039017"/>
              <a:gd name="connsiteY3" fmla="*/ 156162 h 440926"/>
              <a:gd name="connsiteX4" fmla="*/ 97596 w 3039017"/>
              <a:gd name="connsiteY4" fmla="*/ 159586 h 440926"/>
              <a:gd name="connsiteX5" fmla="*/ 190969 w 3039017"/>
              <a:gd name="connsiteY5" fmla="*/ 162919 h 440926"/>
              <a:gd name="connsiteX6" fmla="*/ 285002 w 3039017"/>
              <a:gd name="connsiteY6" fmla="*/ 165003 h 440926"/>
              <a:gd name="connsiteX7" fmla="*/ 380685 w 3039017"/>
              <a:gd name="connsiteY7" fmla="*/ 167003 h 440926"/>
              <a:gd name="connsiteX8" fmla="*/ 478017 w 3039017"/>
              <a:gd name="connsiteY8" fmla="*/ 169086 h 440926"/>
              <a:gd name="connsiteX9" fmla="*/ 576669 w 3039017"/>
              <a:gd name="connsiteY9" fmla="*/ 170503 h 440926"/>
              <a:gd name="connsiteX10" fmla="*/ 676312 w 3039017"/>
              <a:gd name="connsiteY10" fmla="*/ 170503 h 440926"/>
              <a:gd name="connsiteX11" fmla="*/ 777273 w 3039017"/>
              <a:gd name="connsiteY11" fmla="*/ 171086 h 440926"/>
              <a:gd name="connsiteX12" fmla="*/ 879225 w 3039017"/>
              <a:gd name="connsiteY12" fmla="*/ 170503 h 440926"/>
              <a:gd name="connsiteX13" fmla="*/ 982167 w 3039017"/>
              <a:gd name="connsiteY13" fmla="*/ 169086 h 440926"/>
              <a:gd name="connsiteX14" fmla="*/ 1085438 w 3039017"/>
              <a:gd name="connsiteY14" fmla="*/ 167753 h 440926"/>
              <a:gd name="connsiteX15" fmla="*/ 1190029 w 3039017"/>
              <a:gd name="connsiteY15" fmla="*/ 165003 h 440926"/>
              <a:gd name="connsiteX16" fmla="*/ 1295940 w 3039017"/>
              <a:gd name="connsiteY16" fmla="*/ 162336 h 440926"/>
              <a:gd name="connsiteX17" fmla="*/ 1401191 w 3039017"/>
              <a:gd name="connsiteY17" fmla="*/ 158836 h 440926"/>
              <a:gd name="connsiteX18" fmla="*/ 1507762 w 3039017"/>
              <a:gd name="connsiteY18" fmla="*/ 154169 h 440926"/>
              <a:gd name="connsiteX19" fmla="*/ 1615653 w 3039017"/>
              <a:gd name="connsiteY19" fmla="*/ 148669 h 440926"/>
              <a:gd name="connsiteX20" fmla="*/ 1723543 w 3039017"/>
              <a:gd name="connsiteY20" fmla="*/ 143252 h 440926"/>
              <a:gd name="connsiteX21" fmla="*/ 1831434 w 3039017"/>
              <a:gd name="connsiteY21" fmla="*/ 136336 h 440926"/>
              <a:gd name="connsiteX22" fmla="*/ 1941304 w 3039017"/>
              <a:gd name="connsiteY22" fmla="*/ 128169 h 440926"/>
              <a:gd name="connsiteX23" fmla="*/ 2049195 w 3039017"/>
              <a:gd name="connsiteY23" fmla="*/ 120002 h 440926"/>
              <a:gd name="connsiteX24" fmla="*/ 2159065 w 3039017"/>
              <a:gd name="connsiteY24" fmla="*/ 110419 h 440926"/>
              <a:gd name="connsiteX25" fmla="*/ 2269925 w 3039017"/>
              <a:gd name="connsiteY25" fmla="*/ 100168 h 440926"/>
              <a:gd name="connsiteX26" fmla="*/ 2378806 w 3039017"/>
              <a:gd name="connsiteY26" fmla="*/ 89251 h 440926"/>
              <a:gd name="connsiteX27" fmla="*/ 2489006 w 3039017"/>
              <a:gd name="connsiteY27" fmla="*/ 76418 h 440926"/>
              <a:gd name="connsiteX28" fmla="*/ 2599206 w 3039017"/>
              <a:gd name="connsiteY28" fmla="*/ 62751 h 440926"/>
              <a:gd name="connsiteX29" fmla="*/ 2709406 w 3039017"/>
              <a:gd name="connsiteY29" fmla="*/ 49168 h 440926"/>
              <a:gd name="connsiteX30" fmla="*/ 2819276 w 3039017"/>
              <a:gd name="connsiteY30" fmla="*/ 33334 h 440926"/>
              <a:gd name="connsiteX31" fmla="*/ 2929147 w 3039017"/>
              <a:gd name="connsiteY31" fmla="*/ 17001 h 440926"/>
              <a:gd name="connsiteX32" fmla="*/ 3039017 w 3039017"/>
              <a:gd name="connsiteY32" fmla="*/ 0 h 440926"/>
              <a:gd name="connsiteX33" fmla="*/ 3025159 w 3039017"/>
              <a:gd name="connsiteY33" fmla="*/ 440924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39017" h="440926">
                <a:moveTo>
                  <a:pt x="3025159" y="440924"/>
                </a:moveTo>
                <a:cubicBezTo>
                  <a:pt x="2322468" y="441434"/>
                  <a:pt x="772520" y="353003"/>
                  <a:pt x="31085" y="253901"/>
                </a:cubicBezTo>
                <a:lnTo>
                  <a:pt x="0" y="249348"/>
                </a:lnTo>
                <a:lnTo>
                  <a:pt x="7539" y="156162"/>
                </a:lnTo>
                <a:lnTo>
                  <a:pt x="97596" y="159586"/>
                </a:lnTo>
                <a:lnTo>
                  <a:pt x="190969" y="162919"/>
                </a:lnTo>
                <a:lnTo>
                  <a:pt x="285002" y="165003"/>
                </a:lnTo>
                <a:lnTo>
                  <a:pt x="380685" y="167003"/>
                </a:lnTo>
                <a:lnTo>
                  <a:pt x="478017" y="169086"/>
                </a:lnTo>
                <a:lnTo>
                  <a:pt x="576669" y="170503"/>
                </a:lnTo>
                <a:lnTo>
                  <a:pt x="676312" y="170503"/>
                </a:lnTo>
                <a:lnTo>
                  <a:pt x="777273" y="171086"/>
                </a:lnTo>
                <a:lnTo>
                  <a:pt x="879225" y="170503"/>
                </a:lnTo>
                <a:lnTo>
                  <a:pt x="982167" y="169086"/>
                </a:lnTo>
                <a:lnTo>
                  <a:pt x="1085438" y="167753"/>
                </a:lnTo>
                <a:lnTo>
                  <a:pt x="1190029" y="165003"/>
                </a:lnTo>
                <a:lnTo>
                  <a:pt x="1295940" y="162336"/>
                </a:lnTo>
                <a:lnTo>
                  <a:pt x="1401191" y="158836"/>
                </a:lnTo>
                <a:lnTo>
                  <a:pt x="1507762" y="154169"/>
                </a:lnTo>
                <a:lnTo>
                  <a:pt x="1615653" y="148669"/>
                </a:lnTo>
                <a:lnTo>
                  <a:pt x="1723543" y="143252"/>
                </a:lnTo>
                <a:lnTo>
                  <a:pt x="1831434" y="136336"/>
                </a:lnTo>
                <a:lnTo>
                  <a:pt x="1941304" y="128169"/>
                </a:lnTo>
                <a:lnTo>
                  <a:pt x="2049195" y="120002"/>
                </a:lnTo>
                <a:lnTo>
                  <a:pt x="2159065" y="110419"/>
                </a:lnTo>
                <a:lnTo>
                  <a:pt x="2269925" y="100168"/>
                </a:lnTo>
                <a:lnTo>
                  <a:pt x="2378806" y="89251"/>
                </a:lnTo>
                <a:lnTo>
                  <a:pt x="2489006" y="76418"/>
                </a:lnTo>
                <a:lnTo>
                  <a:pt x="2599206" y="62751"/>
                </a:lnTo>
                <a:lnTo>
                  <a:pt x="2709406" y="49168"/>
                </a:lnTo>
                <a:lnTo>
                  <a:pt x="2819276" y="33334"/>
                </a:lnTo>
                <a:lnTo>
                  <a:pt x="2929147" y="17001"/>
                </a:lnTo>
                <a:lnTo>
                  <a:pt x="3039017" y="0"/>
                </a:lnTo>
                <a:cubicBezTo>
                  <a:pt x="3028789" y="277754"/>
                  <a:pt x="3035388" y="163169"/>
                  <a:pt x="3025159" y="44092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214" name="Google Shape;214;p26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991" r="15556" b="2"/>
          <a:stretch/>
        </p:blipFill>
        <p:spPr>
          <a:xfrm>
            <a:off x="6879049" y="469786"/>
            <a:ext cx="2416335" cy="2948940"/>
          </a:xfrm>
          <a:custGeom>
            <a:avLst/>
            <a:gdLst/>
            <a:ahLst/>
            <a:cxnLst/>
            <a:rect l="l" t="t" r="r" b="b"/>
            <a:pathLst>
              <a:path w="2416335" h="2948940">
                <a:moveTo>
                  <a:pt x="0" y="0"/>
                </a:moveTo>
                <a:lnTo>
                  <a:pt x="2416335" y="0"/>
                </a:lnTo>
                <a:lnTo>
                  <a:pt x="2416335" y="2948940"/>
                </a:lnTo>
                <a:lnTo>
                  <a:pt x="221394" y="2948940"/>
                </a:lnTo>
                <a:lnTo>
                  <a:pt x="221394" y="2876858"/>
                </a:lnTo>
                <a:lnTo>
                  <a:pt x="222335" y="2750941"/>
                </a:lnTo>
                <a:lnTo>
                  <a:pt x="221394" y="2623814"/>
                </a:lnTo>
                <a:lnTo>
                  <a:pt x="219512" y="2494871"/>
                </a:lnTo>
                <a:lnTo>
                  <a:pt x="217787" y="2365928"/>
                </a:lnTo>
                <a:lnTo>
                  <a:pt x="214023" y="2235169"/>
                </a:lnTo>
                <a:lnTo>
                  <a:pt x="210103" y="2103199"/>
                </a:lnTo>
                <a:lnTo>
                  <a:pt x="205555" y="1971229"/>
                </a:lnTo>
                <a:lnTo>
                  <a:pt x="199125" y="1838048"/>
                </a:lnTo>
                <a:lnTo>
                  <a:pt x="191441" y="1703656"/>
                </a:lnTo>
                <a:lnTo>
                  <a:pt x="184071" y="1568660"/>
                </a:lnTo>
                <a:lnTo>
                  <a:pt x="174662" y="1433663"/>
                </a:lnTo>
                <a:lnTo>
                  <a:pt x="163371" y="1296850"/>
                </a:lnTo>
                <a:lnTo>
                  <a:pt x="152080" y="1161853"/>
                </a:lnTo>
                <a:lnTo>
                  <a:pt x="139063" y="1024435"/>
                </a:lnTo>
                <a:lnTo>
                  <a:pt x="124793" y="886411"/>
                </a:lnTo>
                <a:lnTo>
                  <a:pt x="109738" y="750203"/>
                </a:lnTo>
                <a:lnTo>
                  <a:pt x="92174" y="612180"/>
                </a:lnTo>
                <a:lnTo>
                  <a:pt x="73356" y="474761"/>
                </a:lnTo>
                <a:lnTo>
                  <a:pt x="54694" y="336738"/>
                </a:lnTo>
                <a:lnTo>
                  <a:pt x="32897" y="199320"/>
                </a:lnTo>
                <a:lnTo>
                  <a:pt x="10628" y="62507"/>
                </a:lnTo>
                <a:close/>
              </a:path>
            </a:pathLst>
          </a:custGeom>
          <a:noFill/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665958" y="1161398"/>
            <a:ext cx="6072776" cy="3811740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en-GB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Úiré-Formaildéad (Bácailít) </a:t>
            </a:r>
          </a:p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endParaRPr lang="en-GB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endParaRPr lang="en-GB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Bíonn sé seo crua agus briosc agus is inslitheoir maith é. </a:t>
            </a:r>
          </a:p>
          <a:p>
            <a:pPr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Úsáidtear é le haghaidh plocóidí, soicéad, lasc, earraí cócaireachta agus suíocháin leithris.</a:t>
            </a:r>
            <a:endParaRPr lang="en-GB" dirty="0">
              <a:solidFill>
                <a:srgbClr val="FFFFFF"/>
              </a:solidFill>
            </a:endParaRPr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GB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608" r="4" b="4"/>
          <a:stretch/>
        </p:blipFill>
        <p:spPr>
          <a:xfrm>
            <a:off x="6774509" y="3492708"/>
            <a:ext cx="4929808" cy="2885232"/>
          </a:xfrm>
          <a:custGeom>
            <a:avLst/>
            <a:gdLst/>
            <a:ahLst/>
            <a:cxnLst/>
            <a:rect l="l" t="t" r="r" b="b"/>
            <a:pathLst>
              <a:path w="4929808" h="2948940">
                <a:moveTo>
                  <a:pt x="325929" y="0"/>
                </a:moveTo>
                <a:lnTo>
                  <a:pt x="4929808" y="0"/>
                </a:lnTo>
                <a:lnTo>
                  <a:pt x="4929808" y="2948940"/>
                </a:lnTo>
                <a:lnTo>
                  <a:pt x="4769032" y="2948940"/>
                </a:lnTo>
                <a:lnTo>
                  <a:pt x="2751151" y="2948940"/>
                </a:lnTo>
                <a:lnTo>
                  <a:pt x="0" y="2948940"/>
                </a:lnTo>
                <a:lnTo>
                  <a:pt x="0" y="2948045"/>
                </a:lnTo>
                <a:lnTo>
                  <a:pt x="103291" y="2948045"/>
                </a:lnTo>
                <a:lnTo>
                  <a:pt x="112340" y="2889373"/>
                </a:lnTo>
                <a:lnTo>
                  <a:pt x="123631" y="2813097"/>
                </a:lnTo>
                <a:lnTo>
                  <a:pt x="135550" y="2722292"/>
                </a:lnTo>
                <a:lnTo>
                  <a:pt x="149820" y="2614536"/>
                </a:lnTo>
                <a:lnTo>
                  <a:pt x="164875" y="2495279"/>
                </a:lnTo>
                <a:lnTo>
                  <a:pt x="180714" y="2360888"/>
                </a:lnTo>
                <a:lnTo>
                  <a:pt x="197494" y="2214389"/>
                </a:lnTo>
                <a:lnTo>
                  <a:pt x="214273" y="2055177"/>
                </a:lnTo>
                <a:lnTo>
                  <a:pt x="231367" y="1885675"/>
                </a:lnTo>
                <a:lnTo>
                  <a:pt x="247205" y="1702854"/>
                </a:lnTo>
                <a:lnTo>
                  <a:pt x="262417" y="1511558"/>
                </a:lnTo>
                <a:lnTo>
                  <a:pt x="276217" y="1309365"/>
                </a:lnTo>
                <a:lnTo>
                  <a:pt x="289390" y="1098697"/>
                </a:lnTo>
                <a:lnTo>
                  <a:pt x="301779" y="878949"/>
                </a:lnTo>
                <a:lnTo>
                  <a:pt x="306170" y="766351"/>
                </a:lnTo>
                <a:lnTo>
                  <a:pt x="311031" y="651331"/>
                </a:lnTo>
                <a:lnTo>
                  <a:pt x="315579" y="534495"/>
                </a:lnTo>
                <a:lnTo>
                  <a:pt x="318558" y="417054"/>
                </a:lnTo>
                <a:lnTo>
                  <a:pt x="321224" y="297191"/>
                </a:lnTo>
                <a:lnTo>
                  <a:pt x="324047" y="176118"/>
                </a:lnTo>
                <a:lnTo>
                  <a:pt x="325929" y="52623"/>
                </a:ln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798" r="-1" b="-1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  <a:noFill/>
        </p:spPr>
      </p:pic>
      <p:pic>
        <p:nvPicPr>
          <p:cNvPr id="222" name="Google Shape;222;p2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8048" b="18048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  <a:noFill/>
        </p:spPr>
      </p:pic>
      <p:sp>
        <p:nvSpPr>
          <p:cNvPr id="9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000"/>
            </a:pPr>
            <a:r>
              <a:rPr lang="en-US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Formaildéad Mealaimín (Formica)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Bíonn sé seo friotaíoch ar scríobthaí, uisce agus smáil.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Úsáidtear é mar lannán i gcuntair oibre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sa chistin.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Nuair a bhíonn sé plaistithe, tugtar "mealaimín" air agus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úsáidtear é le </a:t>
            </a:r>
            <a:r>
              <a:rPr lang="ga-I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aghaidh cupáin agus soithí do pháistí.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700F7-6D0A-415F-9BAA-B2A6A5D34267}"/>
              </a:ext>
            </a:extLst>
          </p:cNvPr>
          <p:cNvSpPr txBox="1"/>
          <p:nvPr/>
        </p:nvSpPr>
        <p:spPr>
          <a:xfrm>
            <a:off x="9319098" y="665794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 dirty="0">
                <a:solidFill>
                  <a:srgbClr val="FFFFFF"/>
                </a:solidFill>
                <a:hlinkClick r:id="rId4" tooltip="http://www.theidearoom.net/2015/07/diy-home-projec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IE" sz="700" dirty="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Formaildéad Feanóil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561110" y="2603500"/>
            <a:ext cx="4072673" cy="341630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Bíonn formaildéad feanóil righin agus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friotaíoch ar theas.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32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Úsáidtear é le haghaidh lámha sáspan agus cliathbhoscaí stórála.</a:t>
            </a:r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154" r="1" b="15090"/>
          <a:stretch/>
        </p:blipFill>
        <p:spPr>
          <a:xfrm>
            <a:off x="5183115" y="230840"/>
            <a:ext cx="6585549" cy="2967319"/>
          </a:xfrm>
          <a:custGeom>
            <a:avLst/>
            <a:gdLst/>
            <a:ahLst/>
            <a:cxnLst/>
            <a:rect l="l" t="t" r="r" b="b"/>
            <a:pathLst>
              <a:path w="6585549" h="2967319">
                <a:moveTo>
                  <a:pt x="225406" y="0"/>
                </a:moveTo>
                <a:lnTo>
                  <a:pt x="6585549" y="0"/>
                </a:lnTo>
                <a:lnTo>
                  <a:pt x="6585549" y="2967319"/>
                </a:lnTo>
                <a:lnTo>
                  <a:pt x="941" y="2967319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</p:spPr>
      </p:pic>
      <p:pic>
        <p:nvPicPr>
          <p:cNvPr id="230" name="Google Shape;230;p28"/>
          <p:cNvPicPr preferRelativeResize="0"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343" b="9343"/>
          <a:stretch/>
        </p:blipFill>
        <p:spPr>
          <a:xfrm>
            <a:off x="5184056" y="3429000"/>
            <a:ext cx="6584608" cy="3011751"/>
          </a:xfrm>
          <a:custGeom>
            <a:avLst/>
            <a:gdLst/>
            <a:ahLst/>
            <a:cxnLst/>
            <a:rect l="l" t="t" r="r" b="b"/>
            <a:pathLst>
              <a:path w="6584608" h="3011751">
                <a:moveTo>
                  <a:pt x="0" y="0"/>
                </a:moveTo>
                <a:lnTo>
                  <a:pt x="6584608" y="0"/>
                </a:lnTo>
                <a:lnTo>
                  <a:pt x="6584608" y="3011751"/>
                </a:lnTo>
                <a:lnTo>
                  <a:pt x="225659" y="3011751"/>
                </a:lnTo>
                <a:lnTo>
                  <a:pt x="213588" y="2933486"/>
                </a:lnTo>
                <a:lnTo>
                  <a:pt x="202297" y="2857210"/>
                </a:lnTo>
                <a:lnTo>
                  <a:pt x="190379" y="2766405"/>
                </a:lnTo>
                <a:lnTo>
                  <a:pt x="176108" y="2658649"/>
                </a:lnTo>
                <a:lnTo>
                  <a:pt x="161054" y="2539392"/>
                </a:lnTo>
                <a:lnTo>
                  <a:pt x="145215" y="2405001"/>
                </a:lnTo>
                <a:lnTo>
                  <a:pt x="128435" y="2258502"/>
                </a:lnTo>
                <a:lnTo>
                  <a:pt x="111655" y="2099290"/>
                </a:lnTo>
                <a:lnTo>
                  <a:pt x="94562" y="1929788"/>
                </a:lnTo>
                <a:lnTo>
                  <a:pt x="78723" y="1746967"/>
                </a:lnTo>
                <a:lnTo>
                  <a:pt x="63512" y="1555671"/>
                </a:lnTo>
                <a:lnTo>
                  <a:pt x="49711" y="1353478"/>
                </a:lnTo>
                <a:lnTo>
                  <a:pt x="36539" y="1142810"/>
                </a:lnTo>
                <a:lnTo>
                  <a:pt x="24150" y="923062"/>
                </a:lnTo>
                <a:lnTo>
                  <a:pt x="19759" y="810464"/>
                </a:lnTo>
                <a:lnTo>
                  <a:pt x="14897" y="695444"/>
                </a:lnTo>
                <a:lnTo>
                  <a:pt x="10350" y="578608"/>
                </a:lnTo>
                <a:lnTo>
                  <a:pt x="7370" y="461167"/>
                </a:lnTo>
                <a:lnTo>
                  <a:pt x="4704" y="341304"/>
                </a:lnTo>
                <a:lnTo>
                  <a:pt x="1881" y="220231"/>
                </a:lnTo>
                <a:lnTo>
                  <a:pt x="0" y="96736"/>
                </a:lnTo>
                <a:close/>
              </a:path>
            </a:pathLst>
          </a:custGeom>
          <a:noFill/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623800" y="1903329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9B788-BB87-4938-81C3-9954C06C0009}"/>
              </a:ext>
            </a:extLst>
          </p:cNvPr>
          <p:cNvSpPr txBox="1"/>
          <p:nvPr/>
        </p:nvSpPr>
        <p:spPr>
          <a:xfrm>
            <a:off x="9652522" y="6657945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4" tooltip="https://www.freeimageslive.co.uk/free_stock_image/fryingpan-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E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 descr="3663834_20110629130113_1_LARGE"/>
          <p:cNvPicPr preferRelativeResize="0"/>
          <p:nvPr/>
        </p:nvPicPr>
        <p:blipFill rotWithShape="1">
          <a:blip r:embed="rId3"/>
          <a:srcRect l="7213" r="7211" b="-2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  <a:noFill/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666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  <a:noFill/>
        </p:spPr>
      </p:pic>
      <p:sp>
        <p:nvSpPr>
          <p:cNvPr id="18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>
              <a:buClr>
                <a:srgbClr val="FF0000"/>
              </a:buClr>
              <a:buSzPts val="4400"/>
            </a:pPr>
            <a:r>
              <a:rPr lang="en-US">
                <a:solidFill>
                  <a:schemeClr val="tx1"/>
                </a:solidFill>
                <a:sym typeface="Arial"/>
              </a:rPr>
              <a:t>Roisíní Poileistir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1"/>
                </a:solidFill>
                <a:effectLst/>
              </a:rPr>
              <a:t>Úsáidtear </a:t>
            </a:r>
            <a:r>
              <a:rPr lang="en-US" cap="all" dirty="0" err="1">
                <a:solidFill>
                  <a:schemeClr val="tx1"/>
                </a:solidFill>
                <a:effectLst/>
              </a:rPr>
              <a:t>roisíní</a:t>
            </a:r>
            <a:r>
              <a:rPr lang="en-US" cap="all" dirty="0">
                <a:solidFill>
                  <a:schemeClr val="tx1"/>
                </a:solidFill>
                <a:effectLst/>
              </a:rPr>
              <a:t> poileistir agus </a:t>
            </a:r>
            <a:r>
              <a:rPr lang="en-US" cap="all" dirty="0" err="1">
                <a:solidFill>
                  <a:schemeClr val="tx1"/>
                </a:solidFill>
                <a:effectLst/>
              </a:rPr>
              <a:t>snáithínghloine</a:t>
            </a:r>
            <a:r>
              <a:rPr lang="en-US" cap="all" dirty="0">
                <a:solidFill>
                  <a:schemeClr val="tx1"/>
                </a:solidFill>
                <a:effectLst/>
              </a:rPr>
              <a:t> go forleathan le báid a thógáil agus le </a:t>
            </a:r>
            <a:r>
              <a:rPr lang="en-US" dirty="0">
                <a:solidFill>
                  <a:schemeClr val="tx1"/>
                </a:solidFill>
                <a:effectLst/>
              </a:rPr>
              <a:t>h</a:t>
            </a:r>
            <a:r>
              <a:rPr lang="en-US" cap="all" dirty="0">
                <a:solidFill>
                  <a:schemeClr val="tx1"/>
                </a:solidFill>
                <a:effectLst/>
              </a:rPr>
              <a:t>aghaidh díonta. </a:t>
            </a:r>
            <a:endParaRPr lang="en-US" cap="all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AB8D-77EB-4AFD-9188-C8760913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is plaisteach ann?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1871-29FD-481D-9662-D68056E7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Tugtar an t-ainm "plaistigh" go ginearálta ar réimse ábhar a bhfuil sé mar </a:t>
            </a:r>
            <a:r>
              <a:rPr lang="en-GB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Airí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acu a bheith </a:t>
            </a:r>
            <a:r>
              <a:rPr lang="en-GB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Plaisteach, ach polaiméirí is ea iad le bheith cruinn faoi.</a:t>
            </a:r>
          </a:p>
          <a:p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Úsáidtear polaiméirí go forleathan sa ghnáthshaol, ó choimeádáin bhia go spástaiscéalaíocht.</a:t>
            </a:r>
          </a:p>
          <a:p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Tháinig polaiméirí ar an bhfód den chéad uair tar éis an Dara Cogadh Domhanda agus ó shin i leith tá siad coitianta inár saol laethúil.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Smaoinigh ar feadh nóiméid ar roinnt táirgí atá feicthe agat cheana féin inniu atá déanta as polaiméirí. Cé mhéad táirge is féidir leat a ainmniú?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7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A551-D891-45F9-8A5A-93BA6A3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76" y="947164"/>
            <a:ext cx="10586472" cy="706964"/>
          </a:xfrm>
        </p:spPr>
        <p:txBody>
          <a:bodyPr/>
          <a:lstStyle/>
          <a:p>
            <a:r>
              <a:rPr lang="en-GB" sz="2800" dirty="0"/>
              <a:t>Catagóirigh gach ceann de na polaiméirí seo mar theirmeaplaisteach nó mar phlaisteach teirmithéachtach</a:t>
            </a:r>
            <a:endParaRPr lang="en-IE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064C7A-2DB3-4B10-9A26-2CE958A21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35438"/>
              </p:ext>
            </p:extLst>
          </p:nvPr>
        </p:nvGraphicFramePr>
        <p:xfrm>
          <a:off x="1041676" y="2311951"/>
          <a:ext cx="103456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252">
                  <a:extLst>
                    <a:ext uri="{9D8B030D-6E8A-4147-A177-3AD203B41FA5}">
                      <a16:colId xmlns:a16="http://schemas.microsoft.com/office/drawing/2014/main" val="262640908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61601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Polaiméir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Teirmeaplaisteach/Plaisteach teirmithéachtach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9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Aicrileach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8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Poileitéin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8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Clóiríd </a:t>
                      </a:r>
                      <a:r>
                        <a:rPr lang="en-GB" dirty="0" err="1"/>
                        <a:t>Pholaivinile</a:t>
                      </a:r>
                      <a:r>
                        <a:rPr lang="en-GB" dirty="0"/>
                        <a:t> (PVC)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5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Polaistiréin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0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Polapróipiléin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66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Níolón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9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Roisín Poileistir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6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Poileistear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1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Úiré-Formaildéad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4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Polúireatán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1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Formaildéad Feanóil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9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B05E-4CB9-4E75-8327-91724FD5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35898" cy="706964"/>
          </a:xfrm>
        </p:spPr>
        <p:txBody>
          <a:bodyPr/>
          <a:lstStyle/>
          <a:p>
            <a:r>
              <a:rPr lang="en-GB" dirty="0"/>
              <a:t>Tá cineálacha éagsúla polaiméirí ann</a:t>
            </a:r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7A6935-9C49-48FF-864D-14FB153CC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677742"/>
              </p:ext>
            </p:extLst>
          </p:nvPr>
        </p:nvGraphicFramePr>
        <p:xfrm>
          <a:off x="278296" y="2597426"/>
          <a:ext cx="11582400" cy="298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875609719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699307982"/>
                    </a:ext>
                  </a:extLst>
                </a:gridCol>
              </a:tblGrid>
              <a:tr h="1749287">
                <a:tc>
                  <a:txBody>
                    <a:bodyPr/>
                    <a:lstStyle/>
                    <a:p>
                      <a:pPr algn="ctr" fontAlgn="t"/>
                      <a:r>
                        <a:rPr lang="en-IE" b="1">
                          <a:effectLst/>
                          <a:latin typeface="Arial" panose="020B0604020202020204" pitchFamily="34" charset="0"/>
                        </a:rPr>
                        <a:t>Polaiméirí Nádúrtha</a:t>
                      </a:r>
                      <a:endParaRPr lang="en-I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ga-IE" b="1" dirty="0">
                          <a:effectLst/>
                          <a:latin typeface="Arial" panose="020B0604020202020204" pitchFamily="34" charset="0"/>
                        </a:rPr>
                        <a:t>Faightear </a:t>
                      </a:r>
                      <a:r>
                        <a:rPr lang="en-GB" b="1" dirty="0">
                          <a:effectLst/>
                          <a:latin typeface="Arial" panose="020B0604020202020204" pitchFamily="34" charset="0"/>
                        </a:rPr>
                        <a:t>Polaiméirí Nádúrtha</a:t>
                      </a:r>
                      <a:r>
                        <a:rPr lang="ga-IE" b="1" dirty="0">
                          <a:effectLst/>
                          <a:latin typeface="Arial" panose="020B0604020202020204" pitchFamily="34" charset="0"/>
                        </a:rPr>
                        <a:t> sa dúlra.</a:t>
                      </a:r>
                      <a:r>
                        <a:rPr lang="en-GB" b="1" dirty="0">
                          <a:effectLst/>
                          <a:latin typeface="Arial" panose="020B0604020202020204" pitchFamily="34" charset="0"/>
                        </a:rPr>
                        <a:t> Tá polaiméirí nádúrtha le fáil i bhfad níos coitianta ná mar a cheapfá, agus díorthaítear iad ó phlandaí, ó ainmhithe agus uait féin fiú. Tá  Polaiméir</a:t>
                      </a:r>
                      <a:r>
                        <a:rPr lang="en-GB" dirty="0">
                          <a:effectLst/>
                          <a:latin typeface="Arial" panose="020B0604020202020204" pitchFamily="34" charset="0"/>
                        </a:rPr>
                        <a:t> darb ainm </a:t>
                      </a:r>
                      <a:r>
                        <a:rPr lang="en-GB" b="1" dirty="0">
                          <a:effectLst/>
                          <a:latin typeface="Arial" panose="020B0604020202020204" pitchFamily="34" charset="0"/>
                        </a:rPr>
                        <a:t>Ceiritin</a:t>
                      </a:r>
                      <a:r>
                        <a:rPr lang="en-GB" dirty="0">
                          <a:effectLst/>
                          <a:latin typeface="Arial" panose="020B0604020202020204" pitchFamily="34" charset="0"/>
                        </a:rPr>
                        <a:t> i do chorp agus tá sí mar chuid de do </a:t>
                      </a:r>
                      <a:r>
                        <a:rPr lang="en-GB" dirty="0" err="1">
                          <a:effectLst/>
                          <a:latin typeface="Arial" panose="020B0604020202020204" pitchFamily="34" charset="0"/>
                        </a:rPr>
                        <a:t>ghru</a:t>
                      </a:r>
                      <a:r>
                        <a:rPr lang="ga-IE" dirty="0">
                          <a:effectLst/>
                          <a:latin typeface="Arial" panose="020B0604020202020204" pitchFamily="34" charset="0"/>
                        </a:rPr>
                        <a:t>ai</a:t>
                      </a:r>
                      <a:r>
                        <a:rPr lang="en-GB" dirty="0">
                          <a:effectLst/>
                          <a:latin typeface="Arial" panose="020B0604020202020204" pitchFamily="34" charset="0"/>
                        </a:rPr>
                        <a:t>g agus d'ingne!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66157"/>
                  </a:ext>
                </a:extLst>
              </a:tr>
              <a:tr h="1235703">
                <a:tc>
                  <a:txBody>
                    <a:bodyPr/>
                    <a:lstStyle/>
                    <a:p>
                      <a:pPr algn="ctr" fontAlgn="t"/>
                      <a:r>
                        <a:rPr lang="en-IE" b="1">
                          <a:effectLst/>
                          <a:latin typeface="Arial" panose="020B0604020202020204" pitchFamily="34" charset="0"/>
                        </a:rPr>
                        <a:t>Polaiméirí Sintéiseacha</a:t>
                      </a:r>
                      <a:endParaRPr lang="en-I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b="0" dirty="0">
                          <a:effectLst/>
                          <a:latin typeface="Arial" panose="020B0604020202020204" pitchFamily="34" charset="0"/>
                        </a:rPr>
                        <a:t>Is de dhéantús an duine amach is amach iad Polaiméirí Sintéiseacha. Déantar iad trí mhodhanna ceimiceacha as na fotháirgí a bhaineann le monarú guail nó ola.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1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77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10A03D-B8D7-4106-B452-8F3C71462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5159176-5854-41AA-8779-1E39496D3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FA54D7-F682-4168-A15B-6262BF16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39C4658-FDF2-4373-8344-47DA03B04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150AD-B1E7-4733-AAC9-AE078869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>
                <a:solidFill>
                  <a:schemeClr val="tx1"/>
                </a:solidFill>
              </a:rPr>
              <a:t>Polaiméirí Nádúrtha</a:t>
            </a:r>
            <a:endParaRPr lang="en-IE" sz="330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ground, outdoor, metalware, white  Description automatically generated">
            <a:extLst>
              <a:ext uri="{FF2B5EF4-FFF2-40B4-BE49-F238E27FC236}">
                <a16:creationId xmlns:a16="http://schemas.microsoft.com/office/drawing/2014/main" id="{AA060255-FE7B-45F6-BE97-D6B7D6F90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98" r="18904" b="-1"/>
          <a:stretch/>
        </p:blipFill>
        <p:spPr>
          <a:xfrm>
            <a:off x="8486536" y="3511958"/>
            <a:ext cx="3113903" cy="2542290"/>
          </a:xfrm>
          <a:prstGeom prst="rect">
            <a:avLst/>
          </a:prstGeom>
        </p:spPr>
      </p:pic>
      <p:pic>
        <p:nvPicPr>
          <p:cNvPr id="13" name="Picture 12" descr="A picture containing turmeric, orange, vegetable  Description automatically generated">
            <a:extLst>
              <a:ext uri="{FF2B5EF4-FFF2-40B4-BE49-F238E27FC236}">
                <a16:creationId xmlns:a16="http://schemas.microsoft.com/office/drawing/2014/main" id="{B6E68E5C-A273-452E-B769-839C4B047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028" r="4" b="12680"/>
          <a:stretch/>
        </p:blipFill>
        <p:spPr>
          <a:xfrm>
            <a:off x="8472235" y="803753"/>
            <a:ext cx="3113904" cy="25422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246788-5559-4236-B1FF-BE8D22104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4C1EA-C587-4387-95E2-78764CF5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IE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samplaí de pholaiméirí nádúrtha iad Seileaic, Biotúman, Ómra agus Rubar.</a:t>
            </a:r>
          </a:p>
          <a:p>
            <a:endParaRPr lang="en-IE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IE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ground, bird, outdoor, flock  Description automatically generated">
            <a:extLst>
              <a:ext uri="{FF2B5EF4-FFF2-40B4-BE49-F238E27FC236}">
                <a16:creationId xmlns:a16="http://schemas.microsoft.com/office/drawing/2014/main" id="{F22C48D9-21C2-4341-B8BA-EE01930CEB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31" r="3944" b="1"/>
          <a:stretch/>
        </p:blipFill>
        <p:spPr>
          <a:xfrm>
            <a:off x="5194608" y="3511958"/>
            <a:ext cx="3113903" cy="2542290"/>
          </a:xfrm>
          <a:prstGeom prst="rect">
            <a:avLst/>
          </a:prstGeom>
        </p:spPr>
      </p:pic>
      <p:pic>
        <p:nvPicPr>
          <p:cNvPr id="5" name="Picture 4" descr="A group of different colored nail polishes  Description automatically generated with low confidence">
            <a:extLst>
              <a:ext uri="{FF2B5EF4-FFF2-40B4-BE49-F238E27FC236}">
                <a16:creationId xmlns:a16="http://schemas.microsoft.com/office/drawing/2014/main" id="{22E565D4-F680-4E0C-AE5E-71D4BEE0D9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4746" r="22586" b="2"/>
          <a:stretch/>
        </p:blipFill>
        <p:spPr>
          <a:xfrm>
            <a:off x="5175805" y="803752"/>
            <a:ext cx="3113904" cy="2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0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6E2C-2D35-4FAE-B491-4C58FD55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Polaiméirí Sintéiseacha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40E3-39E7-4010-BC8F-C10D1D7E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Is samplaí de pholaiméirí sintéiseacha iad </a:t>
            </a:r>
            <a:r>
              <a:rPr lang="en-IE" i="0" dirty="0">
                <a:solidFill>
                  <a:srgbClr val="000000"/>
                </a:solidFill>
                <a:effectLst/>
              </a:rPr>
              <a:t>Aicrileach, Poileitéin, </a:t>
            </a:r>
            <a:r>
              <a:rPr lang="ga-IE" i="0" dirty="0">
                <a:solidFill>
                  <a:srgbClr val="000000"/>
                </a:solidFill>
                <a:effectLst/>
              </a:rPr>
              <a:t>C</a:t>
            </a:r>
            <a:r>
              <a:rPr lang="en-IE" i="0" dirty="0" err="1">
                <a:solidFill>
                  <a:srgbClr val="000000"/>
                </a:solidFill>
                <a:effectLst/>
              </a:rPr>
              <a:t>lóiríd</a:t>
            </a:r>
            <a:r>
              <a:rPr lang="en-IE" i="0" dirty="0">
                <a:solidFill>
                  <a:srgbClr val="000000"/>
                </a:solidFill>
                <a:effectLst/>
              </a:rPr>
              <a:t> </a:t>
            </a:r>
            <a:r>
              <a:rPr lang="ga-IE" i="0" dirty="0">
                <a:solidFill>
                  <a:srgbClr val="000000"/>
                </a:solidFill>
                <a:effectLst/>
              </a:rPr>
              <a:t>P</a:t>
            </a:r>
            <a:r>
              <a:rPr lang="en-IE" i="0" dirty="0" err="1">
                <a:solidFill>
                  <a:srgbClr val="000000"/>
                </a:solidFill>
                <a:effectLst/>
              </a:rPr>
              <a:t>holaivinile</a:t>
            </a:r>
            <a:r>
              <a:rPr lang="en-IE" dirty="0">
                <a:solidFill>
                  <a:srgbClr val="000000"/>
                </a:solidFill>
              </a:rPr>
              <a:t> (polyvinyl chloride</a:t>
            </a:r>
            <a:r>
              <a:rPr lang="ga-IE" dirty="0">
                <a:solidFill>
                  <a:srgbClr val="000000"/>
                </a:solidFill>
              </a:rPr>
              <a:t>, nó</a:t>
            </a:r>
            <a:r>
              <a:rPr lang="en-IE" dirty="0">
                <a:solidFill>
                  <a:srgbClr val="000000"/>
                </a:solidFill>
              </a:rPr>
              <a:t> PVC</a:t>
            </a:r>
            <a:r>
              <a:rPr lang="ga-IE" dirty="0">
                <a:solidFill>
                  <a:srgbClr val="000000"/>
                </a:solidFill>
              </a:rPr>
              <a:t>, i mBéarla</a:t>
            </a:r>
            <a:r>
              <a:rPr lang="en-IE" i="0" dirty="0">
                <a:solidFill>
                  <a:srgbClr val="000000"/>
                </a:solidFill>
                <a:effectLst/>
              </a:rPr>
              <a:t>) agus Níolón</a:t>
            </a:r>
          </a:p>
          <a:p>
            <a:endParaRPr lang="en-IE" dirty="0"/>
          </a:p>
        </p:txBody>
      </p:sp>
      <p:pic>
        <p:nvPicPr>
          <p:cNvPr id="5" name="Picture 4" descr="Chart  Description automatically generated">
            <a:extLst>
              <a:ext uri="{FF2B5EF4-FFF2-40B4-BE49-F238E27FC236}">
                <a16:creationId xmlns:a16="http://schemas.microsoft.com/office/drawing/2014/main" id="{90B6A26F-BE04-4288-A037-B89DB880DE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163" y="3646445"/>
            <a:ext cx="2304957" cy="1930401"/>
          </a:xfrm>
          <a:prstGeom prst="rect">
            <a:avLst/>
          </a:prstGeom>
        </p:spPr>
      </p:pic>
      <p:pic>
        <p:nvPicPr>
          <p:cNvPr id="8" name="Picture 7" descr="A white cylinder on a wooden surface  Description automatically generated with low confidence">
            <a:extLst>
              <a:ext uri="{FF2B5EF4-FFF2-40B4-BE49-F238E27FC236}">
                <a16:creationId xmlns:a16="http://schemas.microsoft.com/office/drawing/2014/main" id="{613C14BD-B380-4CCF-96E9-FAA50CD7CE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0937" y="3646445"/>
            <a:ext cx="1397947" cy="2556405"/>
          </a:xfrm>
          <a:prstGeom prst="rect">
            <a:avLst/>
          </a:prstGeom>
        </p:spPr>
      </p:pic>
      <p:pic>
        <p:nvPicPr>
          <p:cNvPr id="11" name="Picture 10" descr="A close - up of a magnifying glass  Description automatically generated with medium confidence">
            <a:extLst>
              <a:ext uri="{FF2B5EF4-FFF2-40B4-BE49-F238E27FC236}">
                <a16:creationId xmlns:a16="http://schemas.microsoft.com/office/drawing/2014/main" id="{A898F6DD-8AB8-4BEA-86BE-27CE27A85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57701" y="3646446"/>
            <a:ext cx="4293718" cy="1812903"/>
          </a:xfrm>
          <a:prstGeom prst="rect">
            <a:avLst/>
          </a:prstGeom>
        </p:spPr>
      </p:pic>
      <p:pic>
        <p:nvPicPr>
          <p:cNvPr id="14" name="Picture 13" descr="A picture containing loop knot, connector, rope  Description automatically generated">
            <a:extLst>
              <a:ext uri="{FF2B5EF4-FFF2-40B4-BE49-F238E27FC236}">
                <a16:creationId xmlns:a16="http://schemas.microsoft.com/office/drawing/2014/main" id="{42619C6D-BDBD-4DD1-8CAB-AA96CDEC2B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07830" y="3630549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90AA-7239-4535-A639-00D88185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Polaiméirí </a:t>
            </a:r>
            <a:r>
              <a:rPr lang="en-GB" dirty="0" err="1"/>
              <a:t>a rangú</a:t>
            </a:r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0367BE-6B8E-40B0-A90F-607405636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363169"/>
              </p:ext>
            </p:extLst>
          </p:nvPr>
        </p:nvGraphicFramePr>
        <p:xfrm>
          <a:off x="1524000" y="3716684"/>
          <a:ext cx="957856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281">
                  <a:extLst>
                    <a:ext uri="{9D8B030D-6E8A-4147-A177-3AD203B41FA5}">
                      <a16:colId xmlns:a16="http://schemas.microsoft.com/office/drawing/2014/main" val="1073806618"/>
                    </a:ext>
                  </a:extLst>
                </a:gridCol>
                <a:gridCol w="4789281">
                  <a:extLst>
                    <a:ext uri="{9D8B030D-6E8A-4147-A177-3AD203B41FA5}">
                      <a16:colId xmlns:a16="http://schemas.microsoft.com/office/drawing/2014/main" val="3166333186"/>
                    </a:ext>
                  </a:extLst>
                </a:gridCol>
              </a:tblGrid>
              <a:tr h="21676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Is féidir teirmeaplaistigh a théamh agus a mhúnlú arís agus arís eile, rud a fhágann go bhfuil siad in-athchúrsáilte</a:t>
                      </a:r>
                      <a:endParaRPr lang="en-GB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CF"/>
                        </a:buClr>
                        <a:buSzPts val="3200"/>
                        <a:buFont typeface="Arial"/>
                        <a:buNone/>
                      </a:pPr>
                      <a:endParaRPr lang="en-GB" sz="1800" b="1" i="0" u="none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C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Plaistigh Theirmithéachtacha - Cruann siad tar éis dóibh a bheith téite; mar sin, ní féidir iad a bhogadh le tuilleadh t</a:t>
                      </a:r>
                      <a:r>
                        <a:rPr lang="ga-IE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éimh</a:t>
                      </a: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GB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6B6BCF"/>
                        </a:buClr>
                        <a:buSzPts val="3200"/>
                        <a:buFont typeface="Arial"/>
                        <a:buNone/>
                      </a:pPr>
                      <a:r>
                        <a:rPr lang="ga-IE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Bíonn</a:t>
                      </a: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plaistigh </a:t>
                      </a:r>
                      <a:r>
                        <a:rPr lang="en-GB" sz="1800" b="1" i="0" u="none" dirty="0" err="1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theirmithéachtacha</a:t>
                      </a: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ga-IE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GB" sz="1800" b="1" i="0" u="none" dirty="0" err="1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riotaíoch</a:t>
                      </a: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ga-IE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ar theas </a:t>
                      </a:r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ach níl siad in-athchúrsáilte</a:t>
                      </a:r>
                      <a:endParaRPr lang="en-GB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3828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E7C0C1-734F-4397-9702-DC12CA88D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11518"/>
              </p:ext>
            </p:extLst>
          </p:nvPr>
        </p:nvGraphicFramePr>
        <p:xfrm>
          <a:off x="1457446" y="2722036"/>
          <a:ext cx="9711670" cy="70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835">
                  <a:extLst>
                    <a:ext uri="{9D8B030D-6E8A-4147-A177-3AD203B41FA5}">
                      <a16:colId xmlns:a16="http://schemas.microsoft.com/office/drawing/2014/main" val="41818057"/>
                    </a:ext>
                  </a:extLst>
                </a:gridCol>
                <a:gridCol w="4855835">
                  <a:extLst>
                    <a:ext uri="{9D8B030D-6E8A-4147-A177-3AD203B41FA5}">
                      <a16:colId xmlns:a16="http://schemas.microsoft.com/office/drawing/2014/main" val="3605958654"/>
                    </a:ext>
                  </a:extLst>
                </a:gridCol>
              </a:tblGrid>
              <a:tr h="70696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Teirmeaplaistigh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Plaistigh theirmithéachtacha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9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0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400"/>
            </a:pPr>
            <a:br>
              <a:rPr lang="en-US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Aicrileach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06" r="-3" b="-3"/>
          <a:stretch/>
        </p:blipFill>
        <p:spPr>
          <a:xfrm>
            <a:off x="7418225" y="645107"/>
            <a:ext cx="4125318" cy="2710388"/>
          </a:xfrm>
          <a:prstGeom prst="rect">
            <a:avLst/>
          </a:prstGeom>
          <a:noFill/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48457" y="1523130"/>
            <a:ext cx="6072776" cy="3811740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gnáth </a:t>
            </a:r>
            <a:r>
              <a:rPr lang="ga-I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Peirspéacs</a:t>
            </a:r>
            <a:r>
              <a:rPr lang="ga-I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thabhairt air seo. Úsáidtear é sa seomra innealtóireachta le haghaidh tionscadal, </a:t>
            </a:r>
            <a:r>
              <a:rPr lang="ga-I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agus i g</a:t>
            </a:r>
            <a:r>
              <a:rPr lang="en-GB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comharthaí siopa agus soilse cairr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5"/>
          <a:srcRect t="6856" r="-2" b="5540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981200" y="7357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sz="4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Poileitéin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77875" y="2389981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Bíonn Poileitéin Ard-Dlúis (High Density Polythene, nó HDPE, i mBéarla) righin. Úsáidtear í le haghaidh tuarthóirí, seampúnna, bréagán, buicéad agus píopaí.</a:t>
            </a:r>
            <a:endParaRPr dirty="0">
              <a:solidFill>
                <a:schemeClr val="tx1"/>
              </a:solidFill>
            </a:endParaRPr>
          </a:p>
          <a:p>
            <a:pPr indent="-21590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7232650" y="2289313"/>
            <a:ext cx="4038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féidir scannán tanaí a dhéanamh as Poileitéin Ísealdlúis (Low Density Polythene, nó LDPE, i mBéarla) le </a:t>
            </a:r>
            <a:r>
              <a:rPr lang="en-US" sz="2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haghai</a:t>
            </a:r>
            <a:r>
              <a:rPr lang="ga-IE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 málaí, insliú sreinge agus buidéil infháiscthe.</a:t>
            </a:r>
            <a:endParaRPr dirty="0">
              <a:solidFill>
                <a:schemeClr val="tx1"/>
              </a:solidFill>
            </a:endParaRPr>
          </a:p>
          <a:p>
            <a:pPr indent="-21590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88" y="4028757"/>
            <a:ext cx="1828800" cy="1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2025" y="2389981"/>
            <a:ext cx="1031875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6052" y="4047979"/>
            <a:ext cx="2373312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0754" y="4283710"/>
            <a:ext cx="190500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0633" y="2289313"/>
            <a:ext cx="927100" cy="114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9575755" y="3995737"/>
            <a:ext cx="2499468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6688" y="5425136"/>
            <a:ext cx="1860550" cy="13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99771" y="5319885"/>
            <a:ext cx="806450" cy="151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1735805" y="887618"/>
            <a:ext cx="8229600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US" sz="4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Polaistiréin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1078951" y="2350970"/>
            <a:ext cx="10210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Bíonn polaistiréin éadrom ach bíonn sí cuibheasach briosc. Tá dhá chineál polaistiréine ann: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400"/>
              </a:spcBef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Úsáidtear Polaistiréin Fhorbartha (Expanded Polystyrene, nó EPS, i mBéarla) mar insliú teirmeach le haghaidh pacáistíochta agus cartáin bhia. </a:t>
            </a:r>
          </a:p>
          <a:p>
            <a:pPr marL="0" indent="0">
              <a:spcBef>
                <a:spcPts val="400"/>
              </a:spcBef>
              <a:buClr>
                <a:srgbClr val="FF0000"/>
              </a:buClr>
              <a:buSzPts val="2000"/>
              <a:buNone/>
            </a:pPr>
            <a:endParaRPr lang="en-US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Úsáidtear Polaistiréin Ardtuinsimh (High Impact Polystyrene, nó HIPS, i mBéarla) chun Folús a dhéanamh i leatháin thanaí, atá saor agus éasca le húsáid</a:t>
            </a:r>
            <a:r>
              <a:rPr lang="ga-IE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indent="-21590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227145" y="5193847"/>
            <a:ext cx="1854200" cy="12349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9412076" y="5038214"/>
            <a:ext cx="2643809" cy="14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12817" y="5044608"/>
            <a:ext cx="1422988" cy="162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33031" y="4949825"/>
            <a:ext cx="1908175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6934563" y="5073939"/>
            <a:ext cx="2066925" cy="171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25246</TotalTime>
  <Words>845</Words>
  <Application>Microsoft Office PowerPoint</Application>
  <PresentationFormat>Widescreen</PresentationFormat>
  <Paragraphs>90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 Boardroom</vt:lpstr>
      <vt:lpstr>Polaiméirí (nó “plaistigh”, mar is fearr aithne orthu)</vt:lpstr>
      <vt:lpstr>Cad is plaisteach ann?</vt:lpstr>
      <vt:lpstr>Tá cineálacha éagsúla polaiméirí ann</vt:lpstr>
      <vt:lpstr>Polaiméirí Nádúrtha</vt:lpstr>
      <vt:lpstr>Polaiméirí Sintéiseacha</vt:lpstr>
      <vt:lpstr>Polaiméirí a rangú</vt:lpstr>
      <vt:lpstr>  Aicrileach</vt:lpstr>
      <vt:lpstr>Poileitéin</vt:lpstr>
      <vt:lpstr>Polaistiréin </vt:lpstr>
      <vt:lpstr>Clóiríd Pholaivinile (Polyvinyl Chloride, nó PVC, i mBéarla)</vt:lpstr>
      <vt:lpstr>Polapróipiléin </vt:lpstr>
      <vt:lpstr>Níolón</vt:lpstr>
      <vt:lpstr>Poileistear</vt:lpstr>
      <vt:lpstr>Polacarbónáití</vt:lpstr>
      <vt:lpstr>Polúireatán</vt:lpstr>
      <vt:lpstr>PowerPoint Presentation</vt:lpstr>
      <vt:lpstr>Formaildéad Mealaimín (Formica)</vt:lpstr>
      <vt:lpstr>Formaildéad Feanóil</vt:lpstr>
      <vt:lpstr>Roisíní Poileistir</vt:lpstr>
      <vt:lpstr>Catagóirigh gach ceann de na polaiméirí seo mar theirmeaplaisteach nó mar phlaisteach teirmithéachtach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Doherty</dc:creator>
  <cp:lastModifiedBy>Frank  Ó Tormaigh</cp:lastModifiedBy>
  <cp:revision>37</cp:revision>
  <dcterms:created xsi:type="dcterms:W3CDTF">2021-02-09T11:05:15Z</dcterms:created>
  <dcterms:modified xsi:type="dcterms:W3CDTF">2021-03-18T10:11:29Z</dcterms:modified>
</cp:coreProperties>
</file>