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2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4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13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0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8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7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25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28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0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54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st.ie/sites/default/files/Graphic%20Organiser.pdf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wizer.me/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sheets.theteacherscorner.net/make-your-own/fill-in-the-blank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g.ie/bunchar-aiseanna/#?keywords=&amp;subject=&amp;types=&amp;levels=&amp;page=1&amp;language=g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g.ie/fiseain-tireolaiochta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g.ie/saoranacht-domhand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seterra.com/ga/" TargetMode="External"/><Relationship Id="rId3" Type="http://schemas.openxmlformats.org/officeDocument/2006/relationships/hyperlink" Target="http://www.epa.ie/pubs/reports/gaeilge/secondary/" TargetMode="External"/><Relationship Id="rId7" Type="http://schemas.openxmlformats.org/officeDocument/2006/relationships/hyperlink" Target="https://www.cso.ie/en/baile/daonaireamh/" TargetMode="External"/><Relationship Id="rId2" Type="http://schemas.openxmlformats.org/officeDocument/2006/relationships/hyperlink" Target="https://www.stmarys-belfast.ac.uk/aisaonad/Iosloi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hmorelearningsolutions.com/gaeilge-posters-jigsaws/geography-as-gaeilge" TargetMode="External"/><Relationship Id="rId5" Type="http://schemas.openxmlformats.org/officeDocument/2006/relationships/hyperlink" Target="https://www.toporopa.eu/ie/index.html" TargetMode="External"/><Relationship Id="rId10" Type="http://schemas.openxmlformats.org/officeDocument/2006/relationships/hyperlink" Target="https://www.marine.ie/Home/site-area/irelands-marine-resource/real-map-ireland?language=ga" TargetMode="External"/><Relationship Id="rId4" Type="http://schemas.openxmlformats.org/officeDocument/2006/relationships/hyperlink" Target="https://europa.eu/learning-corner/learning-materials_ga" TargetMode="External"/><Relationship Id="rId9" Type="http://schemas.openxmlformats.org/officeDocument/2006/relationships/hyperlink" Target="https://www.gsi.ie/documents/GSI_Bedrock_1million_IE_compressed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A0FE877-4716-4095-9D72-662CE3892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" r="-1" b="1455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45D422-07D6-44AB-9FF3-FC940C3A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463" y="1685677"/>
            <a:ext cx="4181444" cy="2362673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ga-IE" sz="4100">
                <a:solidFill>
                  <a:schemeClr val="tx1">
                    <a:lumMod val="75000"/>
                    <a:lumOff val="25000"/>
                  </a:schemeClr>
                </a:solidFill>
              </a:rPr>
              <a:t>An Tíreolaíocht trí Ghaeilge</a:t>
            </a:r>
            <a:endParaRPr lang="en-IE" sz="4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89F4-BB2C-43F5-B6E5-9C62E36FA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048350"/>
            <a:ext cx="3283888" cy="816301"/>
          </a:xfrm>
        </p:spPr>
        <p:txBody>
          <a:bodyPr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ga-IE" sz="1700">
                <a:solidFill>
                  <a:schemeClr val="tx1">
                    <a:lumMod val="75000"/>
                    <a:lumOff val="25000"/>
                  </a:schemeClr>
                </a:solidFill>
              </a:rPr>
              <a:t>Áiseanna, acmhainní agus straitéisí</a:t>
            </a:r>
            <a:endParaRPr lang="en-IE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8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5EB4-4E7A-49A5-9E59-7A4D25BD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Ar na meáin shóisialta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5A4F3D-D1A3-42D4-820C-03CF4473B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73" y="3767836"/>
            <a:ext cx="7335859" cy="2647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3C11B-16F9-465C-8FE8-3E60C6BE0357}"/>
              </a:ext>
            </a:extLst>
          </p:cNvPr>
          <p:cNvSpPr txBox="1"/>
          <p:nvPr/>
        </p:nvSpPr>
        <p:spPr>
          <a:xfrm>
            <a:off x="200416" y="2705622"/>
            <a:ext cx="161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b="1" dirty="0"/>
              <a:t>@tireolas ar Instagram</a:t>
            </a:r>
            <a:endParaRPr lang="en-I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49874F-EE41-4F3C-92D7-E045D89F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2" y="-15024"/>
            <a:ext cx="437692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630FC-EAFF-4F57-A69A-93F120EBA10B}"/>
              </a:ext>
            </a:extLst>
          </p:cNvPr>
          <p:cNvSpPr txBox="1"/>
          <p:nvPr/>
        </p:nvSpPr>
        <p:spPr>
          <a:xfrm>
            <a:off x="5611660" y="2442575"/>
            <a:ext cx="186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b="1" dirty="0"/>
              <a:t>@an_aimsir ar Twitter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39044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D2E60-109A-4635-91A5-722C416A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Modhanna múinte &amp; acmhainní</a:t>
            </a:r>
            <a:endParaRPr lang="en-IE" dirty="0"/>
          </a:p>
        </p:txBody>
      </p:sp>
      <p:pic>
        <p:nvPicPr>
          <p:cNvPr id="6" name="Content Placeholder 5" descr="A picture containing food, cat&#10;&#10;Description automatically generated">
            <a:extLst>
              <a:ext uri="{FF2B5EF4-FFF2-40B4-BE49-F238E27FC236}">
                <a16:creationId xmlns:a16="http://schemas.microsoft.com/office/drawing/2014/main" id="{D2086930-3E7F-4C55-9CC0-CC5EAB1C5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r="30007"/>
          <a:stretch/>
        </p:blipFill>
        <p:spPr>
          <a:xfrm>
            <a:off x="601249" y="2388144"/>
            <a:ext cx="2906039" cy="36512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A6961-D532-4CF1-9CCE-776C1F906EE0}"/>
              </a:ext>
            </a:extLst>
          </p:cNvPr>
          <p:cNvSpPr txBox="1"/>
          <p:nvPr/>
        </p:nvSpPr>
        <p:spPr>
          <a:xfrm>
            <a:off x="4121063" y="2567836"/>
            <a:ext cx="29060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Molaim leas a bhaint as na heagraithe grafacha de chuid an PDST, agus iad a chur in oiriúint don ábhar atá idir chamáin agat leis na daltaí. Tá samplaí sa leabhrán maidir lena n-úsáid: </a:t>
            </a:r>
            <a:r>
              <a:rPr lang="ga-IE" dirty="0">
                <a:hlinkClick r:id="rId3"/>
              </a:rPr>
              <a:t>https://www.pdst.ie/sites/default/files/Graphic%20Organiser.pdf</a:t>
            </a:r>
            <a:r>
              <a:rPr lang="ga-IE" dirty="0"/>
              <a:t> </a:t>
            </a:r>
            <a:endParaRPr lang="en-IE" dirty="0"/>
          </a:p>
        </p:txBody>
      </p:sp>
      <p:pic>
        <p:nvPicPr>
          <p:cNvPr id="9" name="Picture 8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25BB10F2-9BB5-48A1-9689-CC03EE1F1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4932"/>
          <a:stretch/>
        </p:blipFill>
        <p:spPr>
          <a:xfrm rot="16200000">
            <a:off x="7721481" y="3000324"/>
            <a:ext cx="4318557" cy="30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40C894-D545-4DEA-8A1D-6F1DD1EC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16" y="643467"/>
            <a:ext cx="4186367" cy="25432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B5C2A561-4A03-4895-94E9-614A6050A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r="6161" b="45455"/>
          <a:stretch/>
        </p:blipFill>
        <p:spPr>
          <a:xfrm>
            <a:off x="6338316" y="1085841"/>
            <a:ext cx="4732940" cy="16584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FAFE6E3-FBF9-4488-82B7-AC4E1716E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44" y="3671316"/>
            <a:ext cx="3993510" cy="2545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F117A8-9800-4816-827F-DEEF8C3BE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352" y="3671316"/>
            <a:ext cx="3958867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2AA40-B5F8-4816-8DD2-100E3755A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9877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C0BD1-37FB-4B4E-853B-29332A3C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Múineadh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Ghaeilge</a:t>
            </a:r>
            <a:r>
              <a:rPr lang="en-US" sz="2200" dirty="0"/>
              <a:t> – </a:t>
            </a:r>
            <a:r>
              <a:rPr lang="en-US" sz="2200" dirty="0" err="1"/>
              <a:t>Téarmaíocht</a:t>
            </a:r>
            <a:r>
              <a:rPr lang="en-US" sz="2200" dirty="0"/>
              <a:t> </a:t>
            </a:r>
            <a:r>
              <a:rPr lang="en-US" sz="2200" dirty="0" err="1"/>
              <a:t>agus</a:t>
            </a:r>
            <a:r>
              <a:rPr lang="en-US" sz="2200" dirty="0"/>
              <a:t> </a:t>
            </a:r>
            <a:r>
              <a:rPr lang="en-US" sz="2200" dirty="0" err="1"/>
              <a:t>Tuiscint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829D-9744-4DA2-917E-82D9F6039FAD}"/>
              </a:ext>
            </a:extLst>
          </p:cNvPr>
          <p:cNvSpPr txBox="1"/>
          <p:nvPr/>
        </p:nvSpPr>
        <p:spPr>
          <a:xfrm>
            <a:off x="8046719" y="3220278"/>
            <a:ext cx="3633747" cy="259212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Quizlet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cluichí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quizeanna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agus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comórtais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bunaithe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liosta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téarmaí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agus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sainmhínithe</a:t>
            </a:r>
            <a:endParaRPr lang="en-US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1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35E99-B1F0-4487-B7AA-FA1886DD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/>
              <a:t>Múineadh </a:t>
            </a:r>
            <a:r>
              <a:rPr lang="en-US" sz="2200" err="1"/>
              <a:t>trí</a:t>
            </a:r>
            <a:r>
              <a:rPr lang="en-US" sz="2200"/>
              <a:t> </a:t>
            </a:r>
            <a:r>
              <a:rPr lang="en-US" sz="2200" err="1"/>
              <a:t>Ghaeilge</a:t>
            </a:r>
            <a:r>
              <a:rPr lang="en-US" sz="2200"/>
              <a:t> – </a:t>
            </a:r>
            <a:r>
              <a:rPr lang="en-US" sz="2200" err="1"/>
              <a:t>Téarmaíocht</a:t>
            </a:r>
            <a:r>
              <a:rPr lang="en-US" sz="2200"/>
              <a:t> </a:t>
            </a:r>
            <a:r>
              <a:rPr lang="en-US" sz="2200" err="1"/>
              <a:t>agus</a:t>
            </a:r>
            <a:r>
              <a:rPr lang="en-US" sz="2200"/>
              <a:t> </a:t>
            </a:r>
            <a:r>
              <a:rPr lang="en-US" sz="2200" err="1"/>
              <a:t>Tuiscint</a:t>
            </a:r>
            <a:r>
              <a:rPr lang="ga-IE" sz="2200"/>
              <a:t>              </a:t>
            </a:r>
            <a:endParaRPr lang="en-IE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010FF-2588-4D9A-AC42-2F801F6A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99" y="1527313"/>
            <a:ext cx="2223975" cy="1178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B76BB-E0AD-40C7-AEA9-7AED3D1FF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233" y="1320018"/>
            <a:ext cx="2190099" cy="159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E507A-2CB8-44C4-A14D-FDE9D435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0" y="3591156"/>
            <a:ext cx="4788582" cy="23104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F471-43DD-4BA3-AC48-57151063B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369" y="3220279"/>
            <a:ext cx="3996098" cy="2385392"/>
          </a:xfrm>
        </p:spPr>
        <p:txBody>
          <a:bodyPr>
            <a:normAutofit fontScale="62500" lnSpcReduction="20000"/>
          </a:bodyPr>
          <a:lstStyle/>
          <a:p>
            <a:r>
              <a:rPr lang="ga-IE" dirty="0">
                <a:hlinkClick r:id="rId5"/>
              </a:rPr>
              <a:t>Wizer.me </a:t>
            </a:r>
            <a:r>
              <a:rPr lang="ga-IE" dirty="0"/>
              <a:t>– cruthaigh bileoga oibre atá mealltach agus idirghníomhach. Is féidir leat iad a roinnt le do chuid daltaí, iad a cheartú, agus aiseolas a thabhairt ar an suíomh seo. Cruthaíonn an múinteoir ‘rang’ agus iarrann daltaí cead a bheith sa rang, ansin roinntear an bhileog oibre leis an rang. Is féidir do bhileoga a roinnt leis an bpobal múinteoirí freisin.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480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64B97-FC50-4FCC-8285-AE4E5C77525F}"/>
              </a:ext>
            </a:extLst>
          </p:cNvPr>
          <p:cNvSpPr txBox="1"/>
          <p:nvPr/>
        </p:nvSpPr>
        <p:spPr>
          <a:xfrm>
            <a:off x="3204575" y="3704121"/>
            <a:ext cx="399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>
                <a:hlinkClick r:id="rId2"/>
              </a:rPr>
              <a:t>Cruthaigh tasc líon na bearnaí de do chuid fhéin.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C69C-B22E-4088-A553-D5C252A718CD}"/>
              </a:ext>
            </a:extLst>
          </p:cNvPr>
          <p:cNvSpPr txBox="1"/>
          <p:nvPr/>
        </p:nvSpPr>
        <p:spPr>
          <a:xfrm>
            <a:off x="4749453" y="4995930"/>
            <a:ext cx="330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Bain úsáid as an straitéis FACSS – Féach, Abair, Clúdaigh, Scríobh, Seiceáil.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2BAF-71C4-4095-8D79-BF35A36FEB85}"/>
              </a:ext>
            </a:extLst>
          </p:cNvPr>
          <p:cNvSpPr txBox="1"/>
          <p:nvPr/>
        </p:nvSpPr>
        <p:spPr>
          <a:xfrm>
            <a:off x="8987424" y="325677"/>
            <a:ext cx="28747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Iarr ar na daltaí na heochairfhocail a aithint i sliocht/nótaí. Iarr orthu ‘Diamaint 9’ a dhéanamh astu – in ord tábhachta, NÓ iad a chur i Mentimeter agus néal focal a dhéanamh as a roghanna.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C3234-DF7B-45A5-956F-214BE7C329FA}"/>
              </a:ext>
            </a:extLst>
          </p:cNvPr>
          <p:cNvSpPr txBox="1"/>
          <p:nvPr/>
        </p:nvSpPr>
        <p:spPr>
          <a:xfrm>
            <a:off x="8277618" y="3947000"/>
            <a:ext cx="39143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Cuir bearnaí ar an gclár bán in ionad litreacha an téarma/na dtéarmaí. Lig do dhalta dísle a chaitheamh agus cuir an líon sin litreacha isteach sna bearnaí. Bíonn rás ag an rang chun téarma(í) a thomhas. </a:t>
            </a:r>
          </a:p>
          <a:p>
            <a:r>
              <a:rPr lang="ga-IE" dirty="0"/>
              <a:t>Imreoirí aonair nó mar fhoireann.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9ABD2-921A-44B1-8AB3-A59795C93C57}"/>
              </a:ext>
            </a:extLst>
          </p:cNvPr>
          <p:cNvSpPr txBox="1"/>
          <p:nvPr/>
        </p:nvSpPr>
        <p:spPr>
          <a:xfrm>
            <a:off x="3864282" y="1690749"/>
            <a:ext cx="4413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In ionad nótaí díreach a thabhairt do na daltaí, tabhair na nótaí, ach leis na habairtí san ord mícheart. Iarr orthu iad a chur in ord níos oiriúnaí. Fiafraigh díobh cén fáth gur eagraigh siad mar sin iad.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A2BF-C813-492E-83FE-C886654EA1A0}"/>
              </a:ext>
            </a:extLst>
          </p:cNvPr>
          <p:cNvSpPr txBox="1"/>
          <p:nvPr/>
        </p:nvSpPr>
        <p:spPr>
          <a:xfrm>
            <a:off x="453026" y="4736884"/>
            <a:ext cx="4296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Taispeáin léaráid do na daltaí. Lig dóibh lipéidí a chur uirthi (le cúnamh más gá). I ngrúpaí, caithfidh siad na lipéidí a chur in abairtí, agus ansin na habairtí a chur in alt (le leasú más gá).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D8DC6-6CE9-481C-9225-98CD63436880}"/>
              </a:ext>
            </a:extLst>
          </p:cNvPr>
          <p:cNvSpPr txBox="1"/>
          <p:nvPr/>
        </p:nvSpPr>
        <p:spPr>
          <a:xfrm>
            <a:off x="311063" y="1183909"/>
            <a:ext cx="2384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Múin briathra tábhachtacha chomh maith leis na téarmaí – Briathar Saor san Aimsir Láithreach ach go háirithe: Bristear, ídítear, caomhnaítear, táirgítear, úsáidtear, fóirmítear, srl.</a:t>
            </a:r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B7E9A-6F8E-49E9-8599-839DF095F8E1}"/>
              </a:ext>
            </a:extLst>
          </p:cNvPr>
          <p:cNvSpPr txBox="1"/>
          <p:nvPr/>
        </p:nvSpPr>
        <p:spPr>
          <a:xfrm>
            <a:off x="175364" y="137786"/>
            <a:ext cx="205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b="1" dirty="0"/>
              <a:t>Moltaí eile:</a:t>
            </a:r>
            <a:endParaRPr lang="en-I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F8D57-ACCC-4581-A88D-10A54975CB65}"/>
              </a:ext>
            </a:extLst>
          </p:cNvPr>
          <p:cNvSpPr txBox="1"/>
          <p:nvPr/>
        </p:nvSpPr>
        <p:spPr>
          <a:xfrm>
            <a:off x="2837145" y="137786"/>
            <a:ext cx="554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Iarr ar dhaltaí na hIdirbhliana cluiche (boird, cártaí, srl) a chruthú a chabhródh le daltaí níos óige leis na téarmaí nua a fhoghlaim. Bíodh duais don cheann is éifeachtúla/suimiúla, srl.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755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1D33-BDA4-473C-80E3-5529A7EA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Áiseanna bainteach le COGG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F7F2C-615D-498E-A284-E12C55840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467" y="2312988"/>
            <a:ext cx="5682166" cy="3651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D27C6-EE2C-4656-A75D-219E01303259}"/>
              </a:ext>
            </a:extLst>
          </p:cNvPr>
          <p:cNvSpPr txBox="1"/>
          <p:nvPr/>
        </p:nvSpPr>
        <p:spPr>
          <a:xfrm>
            <a:off x="568712" y="3033132"/>
            <a:ext cx="186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>
                <a:hlinkClick r:id="rId3"/>
              </a:rPr>
              <a:t>Cuardaigh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áiseanna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tíreolaíochta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ar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shuíomh</a:t>
            </a:r>
            <a:r>
              <a:rPr lang="en-IE" dirty="0">
                <a:hlinkClick r:id="rId3"/>
              </a:rPr>
              <a:t> COGG leis an </a:t>
            </a:r>
            <a:r>
              <a:rPr lang="en-IE" dirty="0" err="1">
                <a:hlinkClick r:id="rId3"/>
              </a:rPr>
              <a:t>eochairfhocal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nó</a:t>
            </a:r>
            <a:r>
              <a:rPr lang="en-IE" dirty="0">
                <a:hlinkClick r:id="rId3"/>
              </a:rPr>
              <a:t> de </a:t>
            </a:r>
            <a:r>
              <a:rPr lang="en-IE" dirty="0" err="1">
                <a:hlinkClick r:id="rId3"/>
              </a:rPr>
              <a:t>réir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ábha</a:t>
            </a:r>
            <a:r>
              <a:rPr lang="ga-IE" dirty="0">
                <a:hlinkClick r:id="rId3"/>
              </a:rPr>
              <a:t>i</a:t>
            </a:r>
            <a:r>
              <a:rPr lang="en-IE" dirty="0">
                <a:hlinkClick r:id="rId3"/>
              </a:rPr>
              <a:t>r</a:t>
            </a:r>
            <a:endParaRPr lang="en-IE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19C5E10-D63C-4789-A718-4FA976079EEB}"/>
              </a:ext>
            </a:extLst>
          </p:cNvPr>
          <p:cNvCxnSpPr/>
          <p:nvPr/>
        </p:nvCxnSpPr>
        <p:spPr>
          <a:xfrm>
            <a:off x="2163337" y="3989659"/>
            <a:ext cx="1115122" cy="77480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52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icture containing photo, person&#10;&#10;Description automatically generated">
            <a:extLst>
              <a:ext uri="{FF2B5EF4-FFF2-40B4-BE49-F238E27FC236}">
                <a16:creationId xmlns:a16="http://schemas.microsoft.com/office/drawing/2014/main" id="{1F655534-9687-4A86-B39E-E0DA1E0E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985133"/>
            <a:ext cx="3209544" cy="45850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104FA4-4BEB-4546-8988-4BB581E83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033228"/>
            <a:ext cx="3209544" cy="448887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picture containing sitting, people, table, person&#10;&#10;Description automatically generated">
            <a:extLst>
              <a:ext uri="{FF2B5EF4-FFF2-40B4-BE49-F238E27FC236}">
                <a16:creationId xmlns:a16="http://schemas.microsoft.com/office/drawing/2014/main" id="{EAC82F45-D543-4821-B42E-6B4DE94F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116356"/>
            <a:ext cx="3209544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7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2D16E-729C-4CB9-B9C2-C6EDD24DF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28"/>
          <a:stretch/>
        </p:blipFill>
        <p:spPr>
          <a:xfrm>
            <a:off x="2107075" y="183983"/>
            <a:ext cx="3504585" cy="6490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ACBE1-6CF0-4B84-9F55-E1EB509309CD}"/>
              </a:ext>
            </a:extLst>
          </p:cNvPr>
          <p:cNvSpPr txBox="1"/>
          <p:nvPr/>
        </p:nvSpPr>
        <p:spPr>
          <a:xfrm>
            <a:off x="6883666" y="1440493"/>
            <a:ext cx="4965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b="1" dirty="0"/>
              <a:t>Sraith físeán a bhaineann leis an tíreolaíocht fhisiceach, chomh maith le nótaí chun tacú leo</a:t>
            </a:r>
          </a:p>
          <a:p>
            <a:endParaRPr lang="ga-IE" b="1" dirty="0"/>
          </a:p>
          <a:p>
            <a:endParaRPr lang="ga-IE" b="1" dirty="0"/>
          </a:p>
          <a:p>
            <a:endParaRPr lang="ga-IE" b="1" dirty="0"/>
          </a:p>
          <a:p>
            <a:r>
              <a:rPr lang="en-IE" b="1" dirty="0">
                <a:hlinkClick r:id="rId3"/>
              </a:rPr>
              <a:t>https://www.cogg.ie/fiseain-tireolaiochta/</a:t>
            </a:r>
            <a:r>
              <a:rPr lang="ga-IE" b="1" dirty="0"/>
              <a:t> 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87026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6B1D0-6E05-477A-950D-2F5765804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778" y="1367330"/>
            <a:ext cx="3831582" cy="3727972"/>
            <a:chOff x="797792" y="912854"/>
            <a:chExt cx="5298208" cy="503229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AF8F22-927B-4FDC-A9B7-5CE8EB605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21F07A0-6D16-4733-BC69-A7689C92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B927EAF-3B25-49B7-BF2C-8D1461C4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F67A492-1D90-401E-A1C3-DF3B5B76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51" y="916673"/>
            <a:ext cx="3529013" cy="5023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69357-8D98-42E5-96BC-E55AEF803F4D}"/>
              </a:ext>
            </a:extLst>
          </p:cNvPr>
          <p:cNvSpPr txBox="1"/>
          <p:nvPr/>
        </p:nvSpPr>
        <p:spPr>
          <a:xfrm>
            <a:off x="1436724" y="2077154"/>
            <a:ext cx="2828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dirty="0"/>
              <a:t>Leabhrán dírithe ar an oideachas forbartha, a thagraíonn do na Spriocanna Domhanda, agus atá cabhrach chun ceachtanna a phleanáil a dhíríonn ar an ábhar sin.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9E4AE-C8DF-403E-843E-6E71966BBC2E}"/>
              </a:ext>
            </a:extLst>
          </p:cNvPr>
          <p:cNvSpPr txBox="1"/>
          <p:nvPr/>
        </p:nvSpPr>
        <p:spPr>
          <a:xfrm>
            <a:off x="997362" y="5464137"/>
            <a:ext cx="40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3"/>
              </a:rPr>
              <a:t>https://www.cogg.ie/saoranacht-domhanda/</a:t>
            </a:r>
            <a:r>
              <a:rPr lang="ga-IE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314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ifferent, table, old&#10;&#10;Description automatically generated">
            <a:extLst>
              <a:ext uri="{FF2B5EF4-FFF2-40B4-BE49-F238E27FC236}">
                <a16:creationId xmlns:a16="http://schemas.microsoft.com/office/drawing/2014/main" id="{698B5FB3-5525-42A8-89D8-CB5CC07C0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1864" r="31775" b="1361"/>
          <a:stretch/>
        </p:blipFill>
        <p:spPr>
          <a:xfrm>
            <a:off x="2249702" y="643467"/>
            <a:ext cx="1612527" cy="2248969"/>
          </a:xfrm>
          <a:prstGeom prst="rect">
            <a:avLst/>
          </a:prstGeom>
        </p:spPr>
      </p:pic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itting, bag&#10;&#10;Description automatically generated">
            <a:extLst>
              <a:ext uri="{FF2B5EF4-FFF2-40B4-BE49-F238E27FC236}">
                <a16:creationId xmlns:a16="http://schemas.microsoft.com/office/drawing/2014/main" id="{70601F34-A35F-424C-8376-5228EC777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6" t="4015" r="28468" b="3226"/>
          <a:stretch/>
        </p:blipFill>
        <p:spPr>
          <a:xfrm>
            <a:off x="8333359" y="624312"/>
            <a:ext cx="1605348" cy="2262863"/>
          </a:xfrm>
          <a:prstGeom prst="rect">
            <a:avLst/>
          </a:prstGeom>
        </p:spPr>
      </p:pic>
      <p:cxnSp>
        <p:nvCxnSpPr>
          <p:cNvPr id="43" name="Straight Connector 31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3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5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7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9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A82624F-F8E8-45BE-B2EE-E400B0A3D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75" y="4315866"/>
            <a:ext cx="1962191" cy="1947475"/>
          </a:xfrm>
          <a:prstGeom prst="rect">
            <a:avLst/>
          </a:prstGeom>
        </p:spPr>
      </p:pic>
      <p:pic>
        <p:nvPicPr>
          <p:cNvPr id="9" name="Picture 8" descr="A picture containing sitting, old, table, food&#10;&#10;Description automatically generated">
            <a:extLst>
              <a:ext uri="{FF2B5EF4-FFF2-40B4-BE49-F238E27FC236}">
                <a16:creationId xmlns:a16="http://schemas.microsoft.com/office/drawing/2014/main" id="{962F2737-0584-4845-8E15-37749960A7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r="40645"/>
          <a:stretch/>
        </p:blipFill>
        <p:spPr>
          <a:xfrm>
            <a:off x="5463594" y="3504142"/>
            <a:ext cx="1206542" cy="2759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2FCA3B-BDF7-49F3-8B21-2DB22925A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2" t="5950"/>
          <a:stretch/>
        </p:blipFill>
        <p:spPr>
          <a:xfrm>
            <a:off x="8912443" y="4315866"/>
            <a:ext cx="2597709" cy="19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0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0C00B-C8F5-4270-A58B-ADDFDC740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ga-I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iBooks maidir leis an obair allamuigh, le Seán Ó Grádaigh (OÉ Gaillimh)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D7313-0830-41F4-B2FC-0B5000B0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524" y="835792"/>
            <a:ext cx="1850456" cy="231307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050E2-99AA-4F83-AFE2-E6CD5A2E3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7604" y="3470596"/>
            <a:ext cx="1792630" cy="23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2E366A-B6DD-4F06-A42A-FF634FDE1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839" y="970769"/>
            <a:ext cx="4936895" cy="4669465"/>
            <a:chOff x="648839" y="970769"/>
            <a:chExt cx="4936895" cy="46694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43803" y="1124162"/>
              <a:ext cx="4691485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2" y="1290468"/>
              <a:ext cx="438979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48839" y="970769"/>
              <a:ext cx="4936895" cy="466946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586FEB-EE84-4047-83F4-65AB1F97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543" y="1833229"/>
            <a:ext cx="3577022" cy="2934031"/>
          </a:xfrm>
        </p:spPr>
        <p:txBody>
          <a:bodyPr anchor="ctr">
            <a:normAutofit/>
          </a:bodyPr>
          <a:lstStyle/>
          <a:p>
            <a:r>
              <a:rPr lang="ga-IE" dirty="0"/>
              <a:t>Áiseanna eile trí Ghaeilge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4114E-BDB1-4E3F-85B0-5111B5A2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345" y="360766"/>
            <a:ext cx="6300641" cy="6102664"/>
          </a:xfrm>
        </p:spPr>
        <p:txBody>
          <a:bodyPr anchor="ctr"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2"/>
              </a:rPr>
              <a:t>https://www.jct.ie/leagangaeilge/geography/geography_ga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hlinkClick r:id="rId2"/>
              </a:rPr>
              <a:t>An </a:t>
            </a:r>
            <a:r>
              <a:rPr lang="en-IE" sz="1600" dirty="0" err="1">
                <a:hlinkClick r:id="rId2"/>
              </a:rPr>
              <a:t>tÁisaonaid</a:t>
            </a:r>
            <a:r>
              <a:rPr lang="en-IE" sz="1600" dirty="0">
                <a:hlinkClick r:id="rId2"/>
              </a:rPr>
              <a:t> - </a:t>
            </a:r>
            <a:r>
              <a:rPr lang="en-IE" sz="1600" dirty="0" err="1">
                <a:hlinkClick r:id="rId2"/>
              </a:rPr>
              <a:t>nótaí</a:t>
            </a:r>
            <a:r>
              <a:rPr lang="en-IE" sz="1600" dirty="0">
                <a:hlinkClick r:id="rId2"/>
              </a:rPr>
              <a:t> </a:t>
            </a:r>
            <a:r>
              <a:rPr lang="en-IE" sz="1600" dirty="0" err="1">
                <a:hlinkClick r:id="rId2"/>
              </a:rPr>
              <a:t>agus</a:t>
            </a:r>
            <a:r>
              <a:rPr lang="en-IE" sz="1600" dirty="0">
                <a:hlinkClick r:id="rId2"/>
              </a:rPr>
              <a:t> </a:t>
            </a:r>
            <a:r>
              <a:rPr lang="en-IE" sz="1600" dirty="0" err="1">
                <a:hlinkClick r:id="rId2"/>
              </a:rPr>
              <a:t>acmhainní</a:t>
            </a:r>
            <a:r>
              <a:rPr lang="en-IE" sz="1600" dirty="0">
                <a:hlinkClick r:id="rId2"/>
              </a:rPr>
              <a:t> </a:t>
            </a:r>
            <a:r>
              <a:rPr lang="en-IE" sz="1600" dirty="0" err="1">
                <a:hlinkClick r:id="rId2"/>
              </a:rPr>
              <a:t>bainteach</a:t>
            </a:r>
            <a:r>
              <a:rPr lang="en-IE" sz="1600" dirty="0">
                <a:hlinkClick r:id="rId2"/>
              </a:rPr>
              <a:t> le </a:t>
            </a:r>
            <a:r>
              <a:rPr lang="en-IE" sz="1600" dirty="0" err="1">
                <a:hlinkClick r:id="rId2"/>
              </a:rPr>
              <a:t>cultúr</a:t>
            </a:r>
            <a:r>
              <a:rPr lang="en-IE" sz="1600" dirty="0">
                <a:hlinkClick r:id="rId2"/>
              </a:rPr>
              <a:t> </a:t>
            </a:r>
            <a:r>
              <a:rPr lang="en-IE" sz="1600" dirty="0" err="1">
                <a:hlinkClick r:id="rId2"/>
              </a:rPr>
              <a:t>agus</a:t>
            </a:r>
            <a:r>
              <a:rPr lang="en-IE" sz="1600" dirty="0">
                <a:hlinkClick r:id="rId2"/>
              </a:rPr>
              <a:t> </a:t>
            </a:r>
            <a:r>
              <a:rPr lang="en-IE" sz="1600" dirty="0" err="1">
                <a:hlinkClick r:id="rId2"/>
              </a:rPr>
              <a:t>féiniúlacht</a:t>
            </a:r>
            <a:r>
              <a:rPr lang="en-IE" sz="1600" dirty="0">
                <a:hlinkClick r:id="rId2"/>
              </a:rPr>
              <a:t>, </a:t>
            </a:r>
            <a:r>
              <a:rPr lang="en-IE" sz="1600" dirty="0" err="1">
                <a:hlinkClick r:id="rId2"/>
              </a:rPr>
              <a:t>agus</a:t>
            </a:r>
            <a:r>
              <a:rPr lang="en-IE" sz="1600" dirty="0">
                <a:hlinkClick r:id="rId2"/>
              </a:rPr>
              <a:t> an </a:t>
            </a:r>
            <a:r>
              <a:rPr lang="en-IE" sz="1600" dirty="0" err="1">
                <a:hlinkClick r:id="rId2"/>
              </a:rPr>
              <a:t>Tuaisceart</a:t>
            </a:r>
            <a:r>
              <a:rPr lang="en-IE" sz="1600" dirty="0">
                <a:hlinkClick r:id="rId2"/>
              </a:rPr>
              <a:t> (</a:t>
            </a:r>
            <a:r>
              <a:rPr lang="en-IE" sz="1600" dirty="0" err="1">
                <a:hlinkClick r:id="rId2"/>
              </a:rPr>
              <a:t>réigiún</a:t>
            </a:r>
            <a:r>
              <a:rPr lang="en-IE" sz="1600" dirty="0">
                <a:hlinkClick r:id="rId2"/>
              </a:rPr>
              <a:t>)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3"/>
              </a:rPr>
              <a:t>Acmhainní meánscoile ón EPA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4"/>
              </a:rPr>
              <a:t>Acmhainní ón gCoimisiún Eorpach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5"/>
              </a:rPr>
              <a:t>Toporopa - cluichí trí Ghaeilge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6"/>
              </a:rPr>
              <a:t>Postaeir tíreolaíochta , ar díol ag Ashmore Learning Solutions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7"/>
              </a:rPr>
              <a:t>https://www.cso.ie/en/baile/daonaireamh/</a:t>
            </a:r>
            <a:r>
              <a:rPr lang="ga-IE" sz="1600" dirty="0"/>
              <a:t>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8"/>
              </a:rPr>
              <a:t>Cluichí Seterra trí Ghaeilge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9"/>
              </a:rPr>
              <a:t>Postaer - Geolaíocht Bhuncharraige na hÉireann</a:t>
            </a:r>
            <a:r>
              <a:rPr lang="ga-IE" sz="1600" dirty="0"/>
              <a:t>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ga-IE" sz="1600" dirty="0">
                <a:hlinkClick r:id="rId10"/>
              </a:rPr>
              <a:t>Fíor-léarscáil na hÉireann</a:t>
            </a:r>
            <a:endParaRPr lang="ga-IE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ga-IE" sz="11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50682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9B8B07-8F81-49AC-8835-B96E502AE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96E00-8ED0-4D16-B7FD-4A35908F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Tacaíocht – grúpa Facebook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CE32A8-9023-4233-8069-BD496439E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1367" y="4198146"/>
            <a:ext cx="2792336" cy="2659854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F97ED8-8309-4F86-B4AF-B4CE4380A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275" y="3985048"/>
            <a:ext cx="3193475" cy="2872953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579F2F-A4FB-4FC7-879A-E4EAAD7C8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4888754" cy="4754698"/>
          </a:xfrm>
          <a:custGeom>
            <a:avLst/>
            <a:gdLst>
              <a:gd name="connsiteX0" fmla="*/ 1882710 w 4888754"/>
              <a:gd name="connsiteY0" fmla="*/ 0 h 4754698"/>
              <a:gd name="connsiteX1" fmla="*/ 3440958 w 4888754"/>
              <a:gd name="connsiteY1" fmla="*/ 0 h 4754698"/>
              <a:gd name="connsiteX2" fmla="*/ 3621403 w 4888754"/>
              <a:gd name="connsiteY2" fmla="*/ 72249 h 4754698"/>
              <a:gd name="connsiteX3" fmla="*/ 4292333 w 4888754"/>
              <a:gd name="connsiteY3" fmla="*/ 597829 h 4754698"/>
              <a:gd name="connsiteX4" fmla="*/ 4888754 w 4888754"/>
              <a:gd name="connsiteY4" fmla="*/ 2459471 h 4754698"/>
              <a:gd name="connsiteX5" fmla="*/ 4623081 w 4888754"/>
              <a:gd name="connsiteY5" fmla="*/ 3222950 h 4754698"/>
              <a:gd name="connsiteX6" fmla="*/ 3836488 w 4888754"/>
              <a:gd name="connsiteY6" fmla="*/ 3933860 h 4754698"/>
              <a:gd name="connsiteX7" fmla="*/ 3663543 w 4888754"/>
              <a:gd name="connsiteY7" fmla="*/ 4069850 h 4754698"/>
              <a:gd name="connsiteX8" fmla="*/ 2242449 w 4888754"/>
              <a:gd name="connsiteY8" fmla="*/ 4754698 h 4754698"/>
              <a:gd name="connsiteX9" fmla="*/ 370446 w 4888754"/>
              <a:gd name="connsiteY9" fmla="*/ 3641499 h 4754698"/>
              <a:gd name="connsiteX10" fmla="*/ 170945 w 4888754"/>
              <a:gd name="connsiteY10" fmla="*/ 3356711 h 4754698"/>
              <a:gd name="connsiteX11" fmla="*/ 77151 w 4888754"/>
              <a:gd name="connsiteY11" fmla="*/ 3224886 h 4754698"/>
              <a:gd name="connsiteX12" fmla="*/ 0 w 4888754"/>
              <a:gd name="connsiteY12" fmla="*/ 3111593 h 4754698"/>
              <a:gd name="connsiteX13" fmla="*/ 0 w 4888754"/>
              <a:gd name="connsiteY13" fmla="*/ 1525442 h 4754698"/>
              <a:gd name="connsiteX14" fmla="*/ 14241 w 4888754"/>
              <a:gd name="connsiteY14" fmla="*/ 1493178 h 4754698"/>
              <a:gd name="connsiteX15" fmla="*/ 673980 w 4888754"/>
              <a:gd name="connsiteY15" fmla="*/ 662872 h 4754698"/>
              <a:gd name="connsiteX16" fmla="*/ 1627813 w 4888754"/>
              <a:gd name="connsiteY16" fmla="*/ 87060 h 47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54698">
                <a:moveTo>
                  <a:pt x="1882710" y="0"/>
                </a:moveTo>
                <a:lnTo>
                  <a:pt x="3440958" y="0"/>
                </a:lnTo>
                <a:lnTo>
                  <a:pt x="3621403" y="72249"/>
                </a:lnTo>
                <a:cubicBezTo>
                  <a:pt x="3878407" y="193425"/>
                  <a:pt x="4104136" y="370289"/>
                  <a:pt x="4292333" y="597829"/>
                </a:cubicBezTo>
                <a:cubicBezTo>
                  <a:pt x="4676963" y="1063043"/>
                  <a:pt x="4888754" y="1724169"/>
                  <a:pt x="4888754" y="2459471"/>
                </a:cubicBezTo>
                <a:cubicBezTo>
                  <a:pt x="4888754" y="2752835"/>
                  <a:pt x="4806780" y="2988283"/>
                  <a:pt x="4623081" y="3222950"/>
                </a:cubicBezTo>
                <a:cubicBezTo>
                  <a:pt x="4430933" y="3468423"/>
                  <a:pt x="4142214" y="3694515"/>
                  <a:pt x="3836488" y="3933860"/>
                </a:cubicBezTo>
                <a:cubicBezTo>
                  <a:pt x="3780082" y="3977965"/>
                  <a:pt x="3721812" y="4023630"/>
                  <a:pt x="3663543" y="4069850"/>
                </a:cubicBezTo>
                <a:cubicBezTo>
                  <a:pt x="3141962" y="4483500"/>
                  <a:pt x="2761284" y="4754698"/>
                  <a:pt x="2242449" y="4754698"/>
                </a:cubicBezTo>
                <a:cubicBezTo>
                  <a:pt x="1451903" y="4754698"/>
                  <a:pt x="892027" y="4421796"/>
                  <a:pt x="370446" y="3641499"/>
                </a:cubicBezTo>
                <a:cubicBezTo>
                  <a:pt x="302191" y="3539368"/>
                  <a:pt x="235470" y="3446482"/>
                  <a:pt x="170945" y="3356711"/>
                </a:cubicBezTo>
                <a:cubicBezTo>
                  <a:pt x="137517" y="3310184"/>
                  <a:pt x="106259" y="3266449"/>
                  <a:pt x="77151" y="3224886"/>
                </a:cubicBezTo>
                <a:lnTo>
                  <a:pt x="0" y="3111593"/>
                </a:lnTo>
                <a:lnTo>
                  <a:pt x="0" y="1525442"/>
                </a:lnTo>
                <a:lnTo>
                  <a:pt x="14241" y="1493178"/>
                </a:lnTo>
                <a:cubicBezTo>
                  <a:pt x="169519" y="1187896"/>
                  <a:pt x="391516" y="908457"/>
                  <a:pt x="673980" y="662872"/>
                </a:cubicBezTo>
                <a:cubicBezTo>
                  <a:pt x="951614" y="421410"/>
                  <a:pt x="1281372" y="222271"/>
                  <a:pt x="1627813" y="8706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9666C0-D5A3-44A4-B225-389ABCB9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5104070" cy="4929100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C7185-5166-4437-BEBD-30E12614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866" y="4723491"/>
            <a:ext cx="2283369" cy="158123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15E655C-898A-48D1-A2C9-53B3FCA9A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9928" y="4094328"/>
            <a:ext cx="2982935" cy="276367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1FCC6-71E7-4DCF-8169-0F33C9506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870" y="582492"/>
            <a:ext cx="3193474" cy="3397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6B2FE-6861-47A6-9A33-E81EA8DBEAF2}"/>
              </a:ext>
            </a:extLst>
          </p:cNvPr>
          <p:cNvSpPr txBox="1"/>
          <p:nvPr/>
        </p:nvSpPr>
        <p:spPr>
          <a:xfrm>
            <a:off x="6556247" y="2425148"/>
            <a:ext cx="4744095" cy="3524306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measc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n-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áiseanna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atá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roinnte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ga-IE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‘Files’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agus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 Google Drive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tá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liostaí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téarmaíochta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bileoga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oibre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PPTanna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nótaí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ga-IE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agu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araile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Tá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daoine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réidh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ceisteanna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fhreagairt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agus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tacaíocht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thabhairt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55735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412435"/>
      </a:dk2>
      <a:lt2>
        <a:srgbClr val="E2E8E7"/>
      </a:lt2>
      <a:accent1>
        <a:srgbClr val="C34D5F"/>
      </a:accent1>
      <a:accent2>
        <a:srgbClr val="B13B7F"/>
      </a:accent2>
      <a:accent3>
        <a:srgbClr val="C34DC2"/>
      </a:accent3>
      <a:accent4>
        <a:srgbClr val="813BB1"/>
      </a:accent4>
      <a:accent5>
        <a:srgbClr val="614DC3"/>
      </a:accent5>
      <a:accent6>
        <a:srgbClr val="3B57B1"/>
      </a:accent6>
      <a:hlink>
        <a:srgbClr val="8763CB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695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Meiryo</vt:lpstr>
      <vt:lpstr>Arial</vt:lpstr>
      <vt:lpstr>Corbel</vt:lpstr>
      <vt:lpstr>SketchLinesVTI</vt:lpstr>
      <vt:lpstr>An Tíreolaíocht trí Ghaeilge</vt:lpstr>
      <vt:lpstr>Áiseanna bainteach le COGG</vt:lpstr>
      <vt:lpstr>PowerPoint Presentation</vt:lpstr>
      <vt:lpstr>PowerPoint Presentation</vt:lpstr>
      <vt:lpstr>PowerPoint Presentation</vt:lpstr>
      <vt:lpstr>PowerPoint Presentation</vt:lpstr>
      <vt:lpstr>iBooks maidir leis an obair allamuigh, le Seán Ó Grádaigh (OÉ Gaillimh)</vt:lpstr>
      <vt:lpstr>Áiseanna eile trí Ghaeilge</vt:lpstr>
      <vt:lpstr>Tacaíocht – grúpa Facebook</vt:lpstr>
      <vt:lpstr>Ar na meáin shóisialta</vt:lpstr>
      <vt:lpstr>Modhanna múinte &amp; acmhainní</vt:lpstr>
      <vt:lpstr>PowerPoint Presentation</vt:lpstr>
      <vt:lpstr>Múineadh trí Ghaeilge – Téarmaíocht agus Tuiscint</vt:lpstr>
      <vt:lpstr>Múineadh trí Ghaeilge – Téarmaíocht agus Tuiscint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Tíreolaíocht trí Ghaeilge</dc:title>
  <dc:creator>MGemma</dc:creator>
  <cp:lastModifiedBy>FITZPATRICK, DARRAGH</cp:lastModifiedBy>
  <cp:revision>2</cp:revision>
  <dcterms:created xsi:type="dcterms:W3CDTF">2020-08-17T01:25:11Z</dcterms:created>
  <dcterms:modified xsi:type="dcterms:W3CDTF">2020-08-17T12:44:44Z</dcterms:modified>
</cp:coreProperties>
</file>