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9" r:id="rId4"/>
    <p:sldId id="270" r:id="rId5"/>
    <p:sldId id="258" r:id="rId6"/>
    <p:sldId id="260" r:id="rId7"/>
    <p:sldId id="259" r:id="rId8"/>
    <p:sldId id="272" r:id="rId9"/>
    <p:sldId id="261" r:id="rId10"/>
    <p:sldId id="274" r:id="rId11"/>
    <p:sldId id="263" r:id="rId12"/>
    <p:sldId id="262" r:id="rId13"/>
    <p:sldId id="264" r:id="rId14"/>
    <p:sldId id="265" r:id="rId15"/>
    <p:sldId id="273" r:id="rId16"/>
    <p:sldId id="266" r:id="rId17"/>
    <p:sldId id="267" r:id="rId18"/>
    <p:sldId id="268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36EA2-EFE5-463F-96EB-45DCA6D7AC63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19451-5C05-4279-A221-91C926A558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66234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19451-5C05-4279-A221-91C926A558A7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1624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19451-5C05-4279-A221-91C926A558A7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3633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3678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097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2535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012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414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569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8244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713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409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101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1724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28998-7DEC-4A95-8D54-F978B0F9D866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17DCE-E7EE-4925-8265-EAB38D93E34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6610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m.youtube.com/watch/?v=gFuEo2ccTPA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youtube.com/watch?v=ruBAHiij4EA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470025"/>
          </a:xfrm>
        </p:spPr>
        <p:txBody>
          <a:bodyPr>
            <a:normAutofit/>
          </a:bodyPr>
          <a:lstStyle/>
          <a:p>
            <a:r>
              <a:rPr lang="en-IE" sz="6600" b="1" dirty="0" err="1">
                <a:solidFill>
                  <a:srgbClr val="FF0000"/>
                </a:solidFill>
              </a:rPr>
              <a:t>Struchtúr</a:t>
            </a:r>
            <a:r>
              <a:rPr lang="en-IE" sz="6600" b="1" dirty="0">
                <a:solidFill>
                  <a:srgbClr val="FF0000"/>
                </a:solidFill>
              </a:rPr>
              <a:t> </a:t>
            </a:r>
            <a:r>
              <a:rPr lang="en-IE" sz="6600" b="1" dirty="0" err="1">
                <a:solidFill>
                  <a:srgbClr val="FF0000"/>
                </a:solidFill>
              </a:rPr>
              <a:t>na</a:t>
            </a:r>
            <a:r>
              <a:rPr lang="en-IE" sz="6600" b="1" dirty="0">
                <a:solidFill>
                  <a:srgbClr val="FF0000"/>
                </a:solidFill>
              </a:rPr>
              <a:t> </a:t>
            </a:r>
            <a:r>
              <a:rPr lang="en-IE" sz="6600" b="1" dirty="0" err="1">
                <a:solidFill>
                  <a:srgbClr val="FF0000"/>
                </a:solidFill>
              </a:rPr>
              <a:t>Cille</a:t>
            </a:r>
            <a:endParaRPr lang="en-IE" sz="6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6253264"/>
            <a:ext cx="504056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https://m.youtube.com/watch/?v=gFuEo2ccTPA</a:t>
            </a:r>
            <a:endParaRPr lang="en-IE" dirty="0"/>
          </a:p>
        </p:txBody>
      </p:sp>
      <p:pic>
        <p:nvPicPr>
          <p:cNvPr id="4" name="Picture 2" descr="onion skin_LP_N61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46410"/>
            <a:ext cx="3144093" cy="352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ctive nerve cell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694" y="2151481"/>
            <a:ext cx="476250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767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b="1" u="sng" dirty="0" smtClean="0">
                <a:solidFill>
                  <a:srgbClr val="FF0000"/>
                </a:solidFill>
              </a:rPr>
              <a:t>Org</a:t>
            </a:r>
            <a:r>
              <a:rPr lang="ga-IE" b="1" u="sng" dirty="0" smtClean="0">
                <a:solidFill>
                  <a:srgbClr val="FF0000"/>
                </a:solidFill>
              </a:rPr>
              <a:t>á</a:t>
            </a:r>
            <a:r>
              <a:rPr lang="en-IE" b="1" u="sng" dirty="0" smtClean="0">
                <a:solidFill>
                  <a:srgbClr val="FF0000"/>
                </a:solidFill>
              </a:rPr>
              <a:t>n</a:t>
            </a:r>
            <a:r>
              <a:rPr lang="ga-IE" b="1" u="sng" dirty="0" smtClean="0">
                <a:solidFill>
                  <a:srgbClr val="FF0000"/>
                </a:solidFill>
              </a:rPr>
              <a:t>a</a:t>
            </a:r>
            <a:r>
              <a:rPr lang="en-IE" b="1" u="sng" dirty="0" err="1" smtClean="0">
                <a:solidFill>
                  <a:srgbClr val="FF0000"/>
                </a:solidFill>
              </a:rPr>
              <a:t>idí</a:t>
            </a:r>
            <a:r>
              <a:rPr lang="en-IE" b="1" u="sng" dirty="0" smtClean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na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Cille</a:t>
            </a:r>
            <a:endParaRPr lang="en-IE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4464496" cy="4525963"/>
          </a:xfrm>
        </p:spPr>
        <p:txBody>
          <a:bodyPr/>
          <a:lstStyle/>
          <a:p>
            <a:r>
              <a:rPr lang="en-IE" b="1" dirty="0"/>
              <a:t>Na </a:t>
            </a:r>
            <a:r>
              <a:rPr lang="en-IE" b="1" dirty="0" err="1"/>
              <a:t>struc</a:t>
            </a:r>
            <a:r>
              <a:rPr lang="ga-IE" b="1" dirty="0"/>
              <a:t>h</a:t>
            </a:r>
            <a:r>
              <a:rPr lang="en-IE" b="1" dirty="0" err="1" smtClean="0"/>
              <a:t>túir</a:t>
            </a:r>
            <a:r>
              <a:rPr lang="en-IE" b="1" dirty="0" smtClean="0"/>
              <a:t> </a:t>
            </a:r>
            <a:r>
              <a:rPr lang="en-IE" b="1" dirty="0"/>
              <a:t>a </a:t>
            </a:r>
            <a:r>
              <a:rPr lang="ga-IE" b="1" dirty="0" err="1"/>
              <a:t>bh</a:t>
            </a:r>
            <a:r>
              <a:rPr lang="en-IE" b="1" dirty="0" err="1"/>
              <a:t>íonn</a:t>
            </a:r>
            <a:r>
              <a:rPr lang="en-IE" b="1" dirty="0"/>
              <a:t> </a:t>
            </a:r>
            <a:r>
              <a:rPr lang="en-IE" b="1" dirty="0" err="1"/>
              <a:t>i</a:t>
            </a:r>
            <a:r>
              <a:rPr lang="en-IE" b="1" dirty="0"/>
              <a:t> g</a:t>
            </a:r>
            <a:r>
              <a:rPr lang="ga-IE" b="1" dirty="0" err="1"/>
              <a:t>cí</a:t>
            </a:r>
            <a:r>
              <a:rPr lang="en-IE" b="1" dirty="0" err="1"/>
              <a:t>teaphlasma</a:t>
            </a:r>
            <a:r>
              <a:rPr lang="en-IE" b="1" dirty="0"/>
              <a:t> </a:t>
            </a:r>
            <a:r>
              <a:rPr lang="en-IE" b="1" dirty="0" err="1"/>
              <a:t>na</a:t>
            </a:r>
            <a:r>
              <a:rPr lang="en-IE" b="1" dirty="0"/>
              <a:t> </a:t>
            </a:r>
            <a:r>
              <a:rPr lang="ga-IE" b="1" dirty="0"/>
              <a:t>c</a:t>
            </a:r>
            <a:r>
              <a:rPr lang="en-IE" b="1" dirty="0" err="1" smtClean="0"/>
              <a:t>ille</a:t>
            </a:r>
            <a:r>
              <a:rPr lang="en-IE" b="1" dirty="0" smtClean="0"/>
              <a:t> </a:t>
            </a:r>
            <a:r>
              <a:rPr lang="ga-IE" b="1" dirty="0"/>
              <a:t>m</a:t>
            </a:r>
            <a:r>
              <a:rPr lang="en-IE" b="1" dirty="0"/>
              <a:t>.s</a:t>
            </a:r>
            <a:r>
              <a:rPr lang="ga-IE" b="1" dirty="0"/>
              <a:t>h</a:t>
            </a:r>
            <a:r>
              <a:rPr lang="en-IE" b="1" dirty="0"/>
              <a:t>. </a:t>
            </a:r>
            <a:r>
              <a:rPr lang="en-IE" b="1" dirty="0" err="1"/>
              <a:t>Núicléas</a:t>
            </a:r>
            <a:r>
              <a:rPr lang="en-IE" b="1" dirty="0"/>
              <a:t>, </a:t>
            </a:r>
            <a:r>
              <a:rPr lang="en-IE" b="1" dirty="0" err="1"/>
              <a:t>Miteacoindre</a:t>
            </a:r>
            <a:r>
              <a:rPr lang="en-IE" b="1" dirty="0"/>
              <a:t>….</a:t>
            </a:r>
          </a:p>
        </p:txBody>
      </p:sp>
      <p:pic>
        <p:nvPicPr>
          <p:cNvPr id="5" name="Picture 2" descr="detailed illustration of an animal cell on 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3284444" cy="273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275856" y="3933056"/>
            <a:ext cx="3096344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283968" y="3140968"/>
            <a:ext cx="1800200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239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219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An </a:t>
            </a:r>
            <a:r>
              <a:rPr lang="en-IE" b="1" u="sng" dirty="0" err="1">
                <a:solidFill>
                  <a:srgbClr val="FF0000"/>
                </a:solidFill>
              </a:rPr>
              <a:t>Núicléas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55892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E" b="1" dirty="0" err="1">
                <a:solidFill>
                  <a:srgbClr val="00B050"/>
                </a:solidFill>
              </a:rPr>
              <a:t>Feidhm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 err="1"/>
              <a:t>Rialú</a:t>
            </a:r>
            <a:r>
              <a:rPr lang="en-IE" dirty="0"/>
              <a:t> </a:t>
            </a:r>
            <a:r>
              <a:rPr lang="ga-IE" dirty="0"/>
              <a:t>na cille</a:t>
            </a:r>
            <a:r>
              <a:rPr lang="en-IE" dirty="0"/>
              <a:t>, </a:t>
            </a:r>
            <a:r>
              <a:rPr lang="en-IE" dirty="0" err="1"/>
              <a:t>sint</a:t>
            </a:r>
            <a:r>
              <a:rPr lang="ga-IE" dirty="0" err="1"/>
              <a:t>éisiú</a:t>
            </a:r>
            <a:r>
              <a:rPr lang="en-IE" dirty="0"/>
              <a:t> DNA, </a:t>
            </a:r>
          </a:p>
          <a:p>
            <a:pPr marL="0" indent="0">
              <a:buNone/>
            </a:pPr>
            <a:r>
              <a:rPr lang="en-IE" dirty="0" err="1"/>
              <a:t>cilld</a:t>
            </a:r>
            <a:r>
              <a:rPr lang="ga-IE" dirty="0"/>
              <a:t>h</a:t>
            </a:r>
            <a:r>
              <a:rPr lang="en-IE" dirty="0" err="1"/>
              <a:t>eighilt</a:t>
            </a:r>
            <a:r>
              <a:rPr lang="en-IE" dirty="0"/>
              <a:t> </a:t>
            </a:r>
            <a:r>
              <a:rPr lang="en-IE" dirty="0" err="1"/>
              <a:t>srl</a:t>
            </a:r>
            <a:r>
              <a:rPr lang="en-IE" dirty="0"/>
              <a:t>.. 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00B050"/>
                </a:solidFill>
              </a:rPr>
              <a:t>Struchtúr</a:t>
            </a:r>
            <a:r>
              <a:rPr lang="en-IE" dirty="0">
                <a:solidFill>
                  <a:srgbClr val="00B050"/>
                </a:solidFill>
              </a:rPr>
              <a:t> -  </a:t>
            </a:r>
          </a:p>
          <a:p>
            <a:pPr marL="0" indent="0">
              <a:buNone/>
            </a:pPr>
            <a:r>
              <a:rPr lang="en-IE" b="1" dirty="0"/>
              <a:t>(a) </a:t>
            </a:r>
            <a:r>
              <a:rPr lang="en-IE" b="1" dirty="0" err="1"/>
              <a:t>Scannán</a:t>
            </a:r>
            <a:r>
              <a:rPr lang="en-IE" b="1" dirty="0"/>
              <a:t> </a:t>
            </a:r>
            <a:r>
              <a:rPr lang="en-IE" b="1" dirty="0" err="1"/>
              <a:t>núicleach</a:t>
            </a:r>
            <a:r>
              <a:rPr lang="en-IE" dirty="0"/>
              <a:t> </a:t>
            </a:r>
            <a:r>
              <a:rPr lang="en-IE" dirty="0" err="1"/>
              <a:t>thart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 smtClean="0"/>
              <a:t>núicléas</a:t>
            </a:r>
            <a:r>
              <a:rPr lang="en-IE" dirty="0" smtClean="0"/>
              <a:t> </a:t>
            </a:r>
            <a:endParaRPr lang="en-IE" dirty="0"/>
          </a:p>
          <a:p>
            <a:pPr marL="0" indent="0">
              <a:buNone/>
            </a:pPr>
            <a:r>
              <a:rPr lang="en-IE" b="1" dirty="0"/>
              <a:t>(b) </a:t>
            </a:r>
            <a:r>
              <a:rPr lang="en-IE" b="1" dirty="0" err="1"/>
              <a:t>Póireanna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núicléas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b="1" dirty="0"/>
              <a:t>(c) </a:t>
            </a:r>
            <a:r>
              <a:rPr lang="en-IE" b="1" dirty="0" err="1"/>
              <a:t>Núicléaplasma</a:t>
            </a:r>
            <a:r>
              <a:rPr lang="ga-IE" b="1" dirty="0"/>
              <a:t> </a:t>
            </a:r>
            <a:r>
              <a:rPr lang="en-IE" b="1" dirty="0"/>
              <a:t>- </a:t>
            </a:r>
            <a:r>
              <a:rPr lang="en-IE" dirty="0" err="1"/>
              <a:t>sreabhach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 smtClean="0"/>
              <a:t>núicléas</a:t>
            </a:r>
            <a:r>
              <a:rPr lang="en-IE" dirty="0" smtClean="0"/>
              <a:t> </a:t>
            </a:r>
            <a:endParaRPr lang="en-IE" dirty="0"/>
          </a:p>
          <a:p>
            <a:pPr marL="0" indent="0">
              <a:buNone/>
            </a:pPr>
            <a:r>
              <a:rPr lang="en-IE" b="1" dirty="0"/>
              <a:t>(d) </a:t>
            </a:r>
            <a:r>
              <a:rPr lang="en-IE" b="1" dirty="0" err="1"/>
              <a:t>Núiclín</a:t>
            </a:r>
            <a:r>
              <a:rPr lang="en-IE" dirty="0"/>
              <a:t> &amp; </a:t>
            </a:r>
            <a:r>
              <a:rPr lang="en-IE" b="1" dirty="0" err="1"/>
              <a:t>crómaitin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núicl</a:t>
            </a:r>
            <a:r>
              <a:rPr lang="ga-IE" dirty="0"/>
              <a:t>é</a:t>
            </a:r>
            <a:r>
              <a:rPr lang="en-IE" dirty="0" err="1" smtClean="0"/>
              <a:t>aplasma</a:t>
            </a:r>
            <a:endParaRPr lang="en-IE" dirty="0"/>
          </a:p>
          <a:p>
            <a:r>
              <a:rPr lang="en-IE" dirty="0" err="1"/>
              <a:t>Crómasóim</a:t>
            </a:r>
            <a:r>
              <a:rPr lang="en-IE" dirty="0"/>
              <a:t>:  </a:t>
            </a:r>
            <a:r>
              <a:rPr lang="en-IE" dirty="0" err="1"/>
              <a:t>Ábhar</a:t>
            </a:r>
            <a:r>
              <a:rPr lang="en-IE" dirty="0"/>
              <a:t> </a:t>
            </a:r>
            <a:r>
              <a:rPr lang="en-IE" dirty="0" err="1"/>
              <a:t>géiniteach</a:t>
            </a:r>
            <a:r>
              <a:rPr lang="en-IE" dirty="0"/>
              <a:t>/</a:t>
            </a:r>
            <a:r>
              <a:rPr lang="en-IE" dirty="0" err="1"/>
              <a:t>oidhreachtúil</a:t>
            </a:r>
            <a:r>
              <a:rPr lang="en-IE" dirty="0"/>
              <a:t>. (DNA) </a:t>
            </a:r>
          </a:p>
          <a:p>
            <a:pPr marL="0" indent="0">
              <a:buNone/>
            </a:pPr>
            <a:r>
              <a:rPr lang="en-IE" dirty="0">
                <a:solidFill>
                  <a:srgbClr val="D60093"/>
                </a:solidFill>
              </a:rPr>
              <a:t>In </a:t>
            </a:r>
            <a:r>
              <a:rPr lang="ga-IE" dirty="0">
                <a:solidFill>
                  <a:srgbClr val="D60093"/>
                </a:solidFill>
              </a:rPr>
              <a:t>o</a:t>
            </a:r>
            <a:r>
              <a:rPr lang="en-IE" dirty="0" err="1">
                <a:solidFill>
                  <a:srgbClr val="D60093"/>
                </a:solidFill>
              </a:rPr>
              <a:t>rgánach</a:t>
            </a:r>
            <a:r>
              <a:rPr lang="en-IE" dirty="0">
                <a:solidFill>
                  <a:srgbClr val="D60093"/>
                </a:solidFill>
              </a:rPr>
              <a:t>, </a:t>
            </a:r>
            <a:r>
              <a:rPr lang="en-IE" dirty="0" err="1">
                <a:solidFill>
                  <a:srgbClr val="D60093"/>
                </a:solidFill>
              </a:rPr>
              <a:t>bíonn</a:t>
            </a:r>
            <a:r>
              <a:rPr lang="en-IE" dirty="0">
                <a:solidFill>
                  <a:srgbClr val="D60093"/>
                </a:solidFill>
              </a:rPr>
              <a:t> an </a:t>
            </a:r>
            <a:r>
              <a:rPr lang="en-IE" b="1" u="sng" dirty="0">
                <a:solidFill>
                  <a:srgbClr val="D60093"/>
                </a:solidFill>
              </a:rPr>
              <a:t>DNA </a:t>
            </a:r>
            <a:r>
              <a:rPr lang="en-IE" b="1" u="sng" dirty="0" err="1">
                <a:solidFill>
                  <a:srgbClr val="D60093"/>
                </a:solidFill>
              </a:rPr>
              <a:t>céanna</a:t>
            </a:r>
            <a:r>
              <a:rPr lang="en-IE" b="1" u="sng" dirty="0">
                <a:solidFill>
                  <a:srgbClr val="D60093"/>
                </a:solidFill>
              </a:rPr>
              <a:t> </a:t>
            </a:r>
            <a:r>
              <a:rPr lang="en-IE" dirty="0">
                <a:solidFill>
                  <a:srgbClr val="D60093"/>
                </a:solidFill>
              </a:rPr>
              <a:t>i </a:t>
            </a:r>
            <a:r>
              <a:rPr lang="en-IE" dirty="0" err="1">
                <a:solidFill>
                  <a:srgbClr val="D60093"/>
                </a:solidFill>
              </a:rPr>
              <a:t>ngach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uile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smtClean="0">
                <a:solidFill>
                  <a:srgbClr val="D60093"/>
                </a:solidFill>
              </a:rPr>
              <a:t>c</a:t>
            </a:r>
            <a:r>
              <a:rPr lang="ga-IE" dirty="0" err="1" smtClean="0">
                <a:solidFill>
                  <a:srgbClr val="D60093"/>
                </a:solidFill>
              </a:rPr>
              <a:t>hi</a:t>
            </a:r>
            <a:r>
              <a:rPr lang="en-IE" dirty="0">
                <a:solidFill>
                  <a:srgbClr val="D60093"/>
                </a:solidFill>
              </a:rPr>
              <a:t>ll.</a:t>
            </a:r>
          </a:p>
          <a:p>
            <a:endParaRPr lang="en-IE" dirty="0"/>
          </a:p>
        </p:txBody>
      </p:sp>
      <p:pic>
        <p:nvPicPr>
          <p:cNvPr id="6" name="Picture 2" descr="detailed illustration of an animal cell on 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423" y="723697"/>
            <a:ext cx="2307877" cy="192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959260">
            <a:off x="4572000" y="756319"/>
            <a:ext cx="2376264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298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4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4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4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4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4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4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4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4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4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10" y="4046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ga-IE" b="1" u="sng" dirty="0">
                <a:solidFill>
                  <a:srgbClr val="FF0000"/>
                </a:solidFill>
              </a:rPr>
              <a:t>An </a:t>
            </a:r>
            <a:r>
              <a:rPr lang="ga-IE" b="1" u="sng" dirty="0" err="1">
                <a:solidFill>
                  <a:srgbClr val="FF0000"/>
                </a:solidFill>
              </a:rPr>
              <a:t>mh</a:t>
            </a:r>
            <a:r>
              <a:rPr lang="en-IE" b="1" u="sng" dirty="0" err="1">
                <a:solidFill>
                  <a:srgbClr val="FF0000"/>
                </a:solidFill>
              </a:rPr>
              <a:t>iteacoindre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47664"/>
            <a:ext cx="8507288" cy="478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 err="1">
                <a:solidFill>
                  <a:srgbClr val="00B050"/>
                </a:solidFill>
              </a:rPr>
              <a:t>Miteacoindre</a:t>
            </a:r>
            <a:r>
              <a:rPr lang="en-IE" b="1" dirty="0">
                <a:solidFill>
                  <a:srgbClr val="00B050"/>
                </a:solidFill>
              </a:rPr>
              <a:t> ag </a:t>
            </a:r>
            <a:r>
              <a:rPr lang="en-IE" b="1" dirty="0" err="1">
                <a:solidFill>
                  <a:srgbClr val="00B050"/>
                </a:solidFill>
              </a:rPr>
              <a:t>gach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orgána</a:t>
            </a:r>
            <a:r>
              <a:rPr lang="ga-IE" b="1" dirty="0">
                <a:solidFill>
                  <a:srgbClr val="00B050"/>
                </a:solidFill>
              </a:rPr>
              <a:t>c</a:t>
            </a:r>
            <a:r>
              <a:rPr lang="en-IE" b="1" dirty="0">
                <a:solidFill>
                  <a:srgbClr val="00B050"/>
                </a:solidFill>
              </a:rPr>
              <a:t>h </a:t>
            </a:r>
            <a:r>
              <a:rPr lang="ga-IE" b="1" u="sng" dirty="0" smtClean="0">
                <a:solidFill>
                  <a:srgbClr val="00B050"/>
                </a:solidFill>
              </a:rPr>
              <a:t>SEA</a:t>
            </a:r>
            <a:r>
              <a:rPr lang="en-IE" b="1" u="sng" dirty="0" smtClean="0">
                <a:solidFill>
                  <a:srgbClr val="00B050"/>
                </a:solidFill>
              </a:rPr>
              <a:t>CH</a:t>
            </a:r>
            <a:r>
              <a:rPr lang="ga-IE" b="1" u="sng" dirty="0" smtClean="0">
                <a:solidFill>
                  <a:srgbClr val="00B050"/>
                </a:solidFill>
              </a:rPr>
              <a:t>AS</a:t>
            </a:r>
            <a:r>
              <a:rPr lang="en-IE" b="1" dirty="0" smtClean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na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baicté</a:t>
            </a:r>
            <a:r>
              <a:rPr lang="ga-IE" b="1" dirty="0">
                <a:solidFill>
                  <a:srgbClr val="00B050"/>
                </a:solidFill>
              </a:rPr>
              <a:t>i</a:t>
            </a:r>
            <a:r>
              <a:rPr lang="en-IE" b="1" dirty="0">
                <a:solidFill>
                  <a:srgbClr val="00B050"/>
                </a:solidFill>
              </a:rPr>
              <a:t>r. </a:t>
            </a:r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r>
              <a:rPr lang="en-IE" b="1" dirty="0" err="1"/>
              <a:t>Feidhm</a:t>
            </a:r>
            <a:r>
              <a:rPr lang="en-IE" b="1" dirty="0"/>
              <a:t>: </a:t>
            </a:r>
            <a:r>
              <a:rPr lang="en-IE" b="1" dirty="0" err="1">
                <a:solidFill>
                  <a:srgbClr val="D60093"/>
                </a:solidFill>
              </a:rPr>
              <a:t>Riospráid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gceall</a:t>
            </a:r>
            <a:r>
              <a:rPr lang="en-IE" dirty="0"/>
              <a:t>.  </a:t>
            </a:r>
          </a:p>
          <a:p>
            <a:pPr marL="0" indent="0">
              <a:buNone/>
            </a:pP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  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3687024"/>
            <a:ext cx="4185030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dirty="0" err="1">
                <a:solidFill>
                  <a:srgbClr val="FF0000"/>
                </a:solidFill>
              </a:rPr>
              <a:t>Tá</a:t>
            </a:r>
            <a:r>
              <a:rPr lang="en-IE" sz="2800" b="1" dirty="0">
                <a:solidFill>
                  <a:srgbClr val="FF0000"/>
                </a:solidFill>
              </a:rPr>
              <a:t> a </a:t>
            </a:r>
            <a:r>
              <a:rPr lang="en-IE" sz="2800" b="1" dirty="0" err="1">
                <a:solidFill>
                  <a:srgbClr val="FF0000"/>
                </a:solidFill>
              </a:rPr>
              <a:t>bhfoinse</a:t>
            </a:r>
            <a:r>
              <a:rPr lang="en-IE" sz="2800" b="1" dirty="0">
                <a:solidFill>
                  <a:srgbClr val="FF0000"/>
                </a:solidFill>
              </a:rPr>
              <a:t> DNA </a:t>
            </a:r>
            <a:r>
              <a:rPr lang="en-IE" sz="2800" b="1" dirty="0" err="1">
                <a:solidFill>
                  <a:srgbClr val="FF0000"/>
                </a:solidFill>
              </a:rPr>
              <a:t>féin</a:t>
            </a:r>
            <a:r>
              <a:rPr lang="en-IE" sz="2800" b="1" dirty="0">
                <a:solidFill>
                  <a:srgbClr val="FF0000"/>
                </a:solidFill>
              </a:rPr>
              <a:t> ag </a:t>
            </a:r>
            <a:r>
              <a:rPr lang="en-IE" sz="2800" b="1" dirty="0" err="1">
                <a:solidFill>
                  <a:srgbClr val="FF0000"/>
                </a:solidFill>
              </a:rPr>
              <a:t>miteacoindre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ga-IE" sz="1200" dirty="0" smtClean="0">
                <a:solidFill>
                  <a:srgbClr val="0070C0"/>
                </a:solidFill>
              </a:rPr>
              <a:t>’c</a:t>
            </a:r>
            <a:r>
              <a:rPr lang="en-IE" sz="1200" dirty="0" smtClean="0">
                <a:solidFill>
                  <a:srgbClr val="0070C0"/>
                </a:solidFill>
              </a:rPr>
              <a:t>old </a:t>
            </a:r>
            <a:r>
              <a:rPr lang="ga-IE" sz="1200" dirty="0" smtClean="0">
                <a:solidFill>
                  <a:srgbClr val="0070C0"/>
                </a:solidFill>
              </a:rPr>
              <a:t>c</a:t>
            </a:r>
            <a:r>
              <a:rPr lang="en-IE" sz="1200" dirty="0" err="1" smtClean="0">
                <a:solidFill>
                  <a:srgbClr val="0070C0"/>
                </a:solidFill>
              </a:rPr>
              <a:t>ases</a:t>
            </a:r>
            <a:r>
              <a:rPr lang="en-IE" sz="1200" dirty="0">
                <a:solidFill>
                  <a:srgbClr val="0070C0"/>
                </a:solidFill>
              </a:rPr>
              <a:t>’</a:t>
            </a:r>
            <a:r>
              <a:rPr lang="en-IE" sz="2400" dirty="0">
                <a:solidFill>
                  <a:srgbClr val="0070C0"/>
                </a:solidFill>
              </a:rPr>
              <a:t>.</a:t>
            </a:r>
            <a:endParaRPr lang="en-IE" sz="2400" b="1" dirty="0">
              <a:solidFill>
                <a:srgbClr val="0070C0"/>
              </a:solidFill>
            </a:endParaRPr>
          </a:p>
        </p:txBody>
      </p:sp>
      <p:pic>
        <p:nvPicPr>
          <p:cNvPr id="11" name="Picture 2" descr="detailed illustration of an animal cell on wh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379" y="2243924"/>
            <a:ext cx="2307877" cy="192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Up Arrow 11"/>
          <p:cNvSpPr/>
          <p:nvPr/>
        </p:nvSpPr>
        <p:spPr>
          <a:xfrm>
            <a:off x="7449439" y="3461953"/>
            <a:ext cx="288032" cy="77796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738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9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556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b="1" u="sng" dirty="0" err="1">
                <a:solidFill>
                  <a:srgbClr val="FF0000"/>
                </a:solidFill>
              </a:rPr>
              <a:t>Clóraplastaí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5040560" cy="5001419"/>
          </a:xfrm>
        </p:spPr>
        <p:txBody>
          <a:bodyPr>
            <a:normAutofit lnSpcReduction="10000"/>
          </a:bodyPr>
          <a:lstStyle/>
          <a:p>
            <a:r>
              <a:rPr lang="en-IE" sz="2800" dirty="0" err="1"/>
              <a:t>Bíonn</a:t>
            </a:r>
            <a:r>
              <a:rPr lang="en-IE" sz="2800" dirty="0"/>
              <a:t> </a:t>
            </a:r>
            <a:r>
              <a:rPr lang="en-IE" sz="2800" b="1" dirty="0" err="1">
                <a:solidFill>
                  <a:srgbClr val="00B050"/>
                </a:solidFill>
              </a:rPr>
              <a:t>lí</a:t>
            </a:r>
            <a:r>
              <a:rPr lang="en-IE" sz="2800" b="1" dirty="0">
                <a:solidFill>
                  <a:srgbClr val="00B050"/>
                </a:solidFill>
              </a:rPr>
              <a:t> c</a:t>
            </a:r>
            <a:r>
              <a:rPr lang="ga-IE" sz="2800" b="1" dirty="0">
                <a:solidFill>
                  <a:srgbClr val="00B050"/>
                </a:solidFill>
              </a:rPr>
              <a:t>h</a:t>
            </a:r>
            <a:r>
              <a:rPr lang="en-IE" sz="2800" b="1" dirty="0" err="1">
                <a:solidFill>
                  <a:srgbClr val="00B050"/>
                </a:solidFill>
              </a:rPr>
              <a:t>lóraifill</a:t>
            </a:r>
            <a:r>
              <a:rPr lang="ga-IE" sz="2800" b="1" dirty="0">
                <a:solidFill>
                  <a:srgbClr val="00B050"/>
                </a:solidFill>
              </a:rPr>
              <a:t>e</a:t>
            </a:r>
            <a:r>
              <a:rPr lang="en-IE" sz="2800" b="1" dirty="0">
                <a:solidFill>
                  <a:srgbClr val="00B050"/>
                </a:solidFill>
              </a:rPr>
              <a:t> </a:t>
            </a:r>
            <a:r>
              <a:rPr lang="en-IE" sz="2800" dirty="0" err="1"/>
              <a:t>iontu</a:t>
            </a:r>
            <a:endParaRPr lang="ga-IE" sz="2800" dirty="0"/>
          </a:p>
          <a:p>
            <a:pPr marL="0" indent="0">
              <a:buNone/>
            </a:pPr>
            <a:r>
              <a:rPr lang="en-IE" sz="2800" dirty="0"/>
              <a:t> (</a:t>
            </a:r>
            <a:r>
              <a:rPr lang="en-IE" sz="2800" dirty="0" err="1"/>
              <a:t>dath</a:t>
            </a:r>
            <a:r>
              <a:rPr lang="en-IE" sz="2800" dirty="0"/>
              <a:t> </a:t>
            </a:r>
            <a:r>
              <a:rPr lang="en-IE" sz="2800" dirty="0" err="1"/>
              <a:t>glas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</a:t>
            </a:r>
            <a:r>
              <a:rPr lang="en-IE" sz="2800" dirty="0" err="1"/>
              <a:t>phlandaí</a:t>
            </a:r>
            <a:r>
              <a:rPr lang="en-IE" sz="2800" dirty="0"/>
              <a:t>) </a:t>
            </a:r>
          </a:p>
          <a:p>
            <a:pPr marL="0" indent="0">
              <a:buNone/>
            </a:pPr>
            <a:r>
              <a:rPr lang="en-IE" b="1" dirty="0" err="1"/>
              <a:t>Struchtúr</a:t>
            </a:r>
            <a:r>
              <a:rPr lang="en-IE" dirty="0"/>
              <a:t> - </a:t>
            </a:r>
            <a:r>
              <a:rPr lang="en-IE" dirty="0" err="1"/>
              <a:t>Cruth</a:t>
            </a:r>
            <a:r>
              <a:rPr lang="en-IE" dirty="0"/>
              <a:t> </a:t>
            </a:r>
            <a:r>
              <a:rPr lang="en-IE" dirty="0" err="1"/>
              <a:t>diosca</a:t>
            </a:r>
            <a:r>
              <a:rPr lang="en-IE" dirty="0"/>
              <a:t>. </a:t>
            </a:r>
          </a:p>
          <a:p>
            <a:r>
              <a:rPr lang="en-IE" dirty="0" err="1"/>
              <a:t>Scannán</a:t>
            </a:r>
            <a:r>
              <a:rPr lang="en-IE" dirty="0"/>
              <a:t> </a:t>
            </a:r>
            <a:r>
              <a:rPr lang="en-IE" dirty="0" err="1"/>
              <a:t>seachtrach</a:t>
            </a:r>
            <a:r>
              <a:rPr lang="en-IE" dirty="0"/>
              <a:t> &amp; </a:t>
            </a:r>
            <a:r>
              <a:rPr lang="en-IE" dirty="0" err="1"/>
              <a:t>scannán</a:t>
            </a:r>
            <a:r>
              <a:rPr lang="en-IE" dirty="0"/>
              <a:t> </a:t>
            </a:r>
            <a:r>
              <a:rPr lang="en-IE" dirty="0" err="1"/>
              <a:t>inmheánach</a:t>
            </a:r>
            <a:r>
              <a:rPr lang="en-IE" dirty="0"/>
              <a:t>  </a:t>
            </a:r>
          </a:p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r>
              <a:rPr lang="en-IE" b="1" u="sng" dirty="0" err="1">
                <a:solidFill>
                  <a:srgbClr val="D60093"/>
                </a:solidFill>
              </a:rPr>
              <a:t>Feidhm</a:t>
            </a:r>
            <a:r>
              <a:rPr lang="en-IE" b="1" u="sng" dirty="0">
                <a:solidFill>
                  <a:srgbClr val="D60093"/>
                </a:solidFill>
              </a:rPr>
              <a:t> an </a:t>
            </a:r>
            <a:r>
              <a:rPr lang="en-IE" b="1" u="sng" dirty="0" err="1">
                <a:solidFill>
                  <a:srgbClr val="D60093"/>
                </a:solidFill>
              </a:rPr>
              <a:t>chlóraplast</a:t>
            </a:r>
            <a:r>
              <a:rPr lang="en-IE" b="1" u="sng" dirty="0">
                <a:solidFill>
                  <a:srgbClr val="D60093"/>
                </a:solidFill>
              </a:rPr>
              <a:t> - </a:t>
            </a:r>
            <a:r>
              <a:rPr lang="en-IE" dirty="0" err="1">
                <a:solidFill>
                  <a:srgbClr val="D60093"/>
                </a:solidFill>
              </a:rPr>
              <a:t>Déanann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na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clóraplastaí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carbaihiodráití</a:t>
            </a:r>
            <a:r>
              <a:rPr lang="en-IE" dirty="0">
                <a:solidFill>
                  <a:srgbClr val="D60093"/>
                </a:solidFill>
              </a:rPr>
              <a:t> ó sholas </a:t>
            </a:r>
            <a:r>
              <a:rPr lang="en-IE" dirty="0" err="1">
                <a:solidFill>
                  <a:srgbClr val="D60093"/>
                </a:solidFill>
              </a:rPr>
              <a:t>na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gréine</a:t>
            </a:r>
            <a:r>
              <a:rPr lang="en-IE" dirty="0">
                <a:solidFill>
                  <a:srgbClr val="D60093"/>
                </a:solidFill>
              </a:rPr>
              <a:t>. </a:t>
            </a:r>
            <a:r>
              <a:rPr lang="en-IE" b="1" dirty="0" err="1">
                <a:solidFill>
                  <a:srgbClr val="D60093"/>
                </a:solidFill>
              </a:rPr>
              <a:t>Fótaisintéis</a:t>
            </a:r>
            <a:r>
              <a:rPr lang="en-IE" b="1" dirty="0">
                <a:solidFill>
                  <a:srgbClr val="D60093"/>
                </a:solidFill>
              </a:rPr>
              <a:t>.</a:t>
            </a:r>
            <a:endParaRPr lang="en-IE" dirty="0">
              <a:solidFill>
                <a:srgbClr val="D60093"/>
              </a:solidFill>
            </a:endParaRPr>
          </a:p>
          <a:p>
            <a:endParaRPr lang="en-IE" dirty="0"/>
          </a:p>
        </p:txBody>
      </p:sp>
      <p:pic>
        <p:nvPicPr>
          <p:cNvPr id="6148" name="Picture 4" descr="Plant chloropl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602" y="218129"/>
            <a:ext cx="3044534" cy="228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lant cell cutaway illust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59404"/>
            <a:ext cx="3765870" cy="376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79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9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9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9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9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9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ga-IE" b="1" u="sng" dirty="0">
                <a:solidFill>
                  <a:srgbClr val="FF0000"/>
                </a:solidFill>
              </a:rPr>
              <a:t>Na r</a:t>
            </a:r>
            <a:r>
              <a:rPr lang="en-IE" b="1" u="sng" dirty="0" err="1">
                <a:solidFill>
                  <a:srgbClr val="FF0000"/>
                </a:solidFill>
              </a:rPr>
              <a:t>ibeasóim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32" y="1268760"/>
            <a:ext cx="4613684" cy="4929411"/>
          </a:xfrm>
        </p:spPr>
        <p:txBody>
          <a:bodyPr/>
          <a:lstStyle/>
          <a:p>
            <a:r>
              <a:rPr lang="ga-IE" dirty="0"/>
              <a:t>D</a:t>
            </a:r>
            <a:r>
              <a:rPr lang="en-IE" dirty="0" err="1"/>
              <a:t>éantar</a:t>
            </a:r>
            <a:r>
              <a:rPr lang="en-IE" dirty="0"/>
              <a:t> </a:t>
            </a:r>
            <a:r>
              <a:rPr lang="en-IE" b="1" dirty="0" err="1"/>
              <a:t>Aigéad</a:t>
            </a:r>
            <a:r>
              <a:rPr lang="en-IE" b="1" dirty="0"/>
              <a:t> </a:t>
            </a:r>
            <a:r>
              <a:rPr lang="en-IE" b="1" dirty="0" err="1"/>
              <a:t>ribeanúicl</a:t>
            </a:r>
            <a:r>
              <a:rPr lang="ga-IE" b="1" dirty="0"/>
              <a:t>é</a:t>
            </a:r>
            <a:r>
              <a:rPr lang="en-IE" b="1" dirty="0" err="1"/>
              <a:t>asach</a:t>
            </a:r>
            <a:r>
              <a:rPr lang="en-IE" b="1" dirty="0"/>
              <a:t> </a:t>
            </a:r>
            <a:r>
              <a:rPr lang="en-IE" b="1" dirty="0">
                <a:solidFill>
                  <a:srgbClr val="D60093"/>
                </a:solidFill>
              </a:rPr>
              <a:t>(RNA)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b="1" dirty="0" err="1"/>
              <a:t>ribeasóim</a:t>
            </a:r>
            <a:endParaRPr lang="en-IE" dirty="0"/>
          </a:p>
          <a:p>
            <a:pPr marL="0" indent="0">
              <a:buNone/>
            </a:pPr>
            <a:r>
              <a:rPr lang="en-IE" b="1" dirty="0"/>
              <a:t>  </a:t>
            </a:r>
            <a:r>
              <a:rPr lang="en-IE" b="1" dirty="0" err="1"/>
              <a:t>Feidhm</a:t>
            </a:r>
            <a:r>
              <a:rPr lang="en-IE" dirty="0"/>
              <a:t>: </a:t>
            </a:r>
            <a:r>
              <a:rPr lang="en-IE" b="1" dirty="0" err="1">
                <a:solidFill>
                  <a:srgbClr val="D60093"/>
                </a:solidFill>
              </a:rPr>
              <a:t>próitéiní</a:t>
            </a:r>
            <a:r>
              <a:rPr lang="en-IE" b="1" dirty="0">
                <a:solidFill>
                  <a:srgbClr val="D60093"/>
                </a:solidFill>
              </a:rPr>
              <a:t> a     	</a:t>
            </a:r>
            <a:r>
              <a:rPr lang="en-IE" b="1" dirty="0" err="1">
                <a:solidFill>
                  <a:srgbClr val="D60093"/>
                </a:solidFill>
              </a:rPr>
              <a:t>dhéanamh</a:t>
            </a:r>
            <a:r>
              <a:rPr lang="en-IE" b="1" dirty="0">
                <a:solidFill>
                  <a:srgbClr val="D60093"/>
                </a:solidFill>
              </a:rPr>
              <a:t>.</a:t>
            </a:r>
          </a:p>
          <a:p>
            <a:endParaRPr lang="en-IE" dirty="0"/>
          </a:p>
        </p:txBody>
      </p:sp>
      <p:pic>
        <p:nvPicPr>
          <p:cNvPr id="13314" name="Picture 2" descr="Plant cell cutaway 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997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rgbClr val="FF0000"/>
                </a:solidFill>
              </a:rPr>
              <a:t>Cad a c</a:t>
            </a:r>
            <a:r>
              <a:rPr lang="ga-IE" dirty="0">
                <a:solidFill>
                  <a:srgbClr val="FF0000"/>
                </a:solidFill>
              </a:rPr>
              <a:t>h</a:t>
            </a:r>
            <a:r>
              <a:rPr lang="en-IE" dirty="0" err="1">
                <a:solidFill>
                  <a:srgbClr val="FF0000"/>
                </a:solidFill>
              </a:rPr>
              <a:t>eanglaíonn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ga-IE" dirty="0">
                <a:solidFill>
                  <a:srgbClr val="FF0000"/>
                </a:solidFill>
              </a:rPr>
              <a:t>c</a:t>
            </a:r>
            <a:r>
              <a:rPr lang="en-IE" dirty="0" err="1">
                <a:solidFill>
                  <a:srgbClr val="FF0000"/>
                </a:solidFill>
              </a:rPr>
              <a:t>ealla</a:t>
            </a:r>
            <a:r>
              <a:rPr lang="en-IE" dirty="0">
                <a:solidFill>
                  <a:srgbClr val="FF0000"/>
                </a:solidFill>
              </a:rPr>
              <a:t> an </a:t>
            </a:r>
            <a:r>
              <a:rPr lang="ga-IE" dirty="0">
                <a:solidFill>
                  <a:srgbClr val="FF0000"/>
                </a:solidFill>
              </a:rPr>
              <a:t>p</a:t>
            </a:r>
            <a:r>
              <a:rPr lang="en-IE" dirty="0" err="1">
                <a:solidFill>
                  <a:srgbClr val="FF0000"/>
                </a:solidFill>
              </a:rPr>
              <a:t>hlanda</a:t>
            </a:r>
            <a:r>
              <a:rPr lang="en-IE" dirty="0">
                <a:solidFill>
                  <a:srgbClr val="FF0000"/>
                </a:solidFill>
              </a:rPr>
              <a:t> le </a:t>
            </a:r>
            <a:r>
              <a:rPr lang="en-IE" dirty="0" err="1">
                <a:solidFill>
                  <a:srgbClr val="FF0000"/>
                </a:solidFill>
              </a:rPr>
              <a:t>chéile</a:t>
            </a:r>
            <a:r>
              <a:rPr lang="en-IE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2204864"/>
            <a:ext cx="3710691" cy="4032448"/>
          </a:xfrm>
        </p:spPr>
        <p:txBody>
          <a:bodyPr>
            <a:norm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An </a:t>
            </a:r>
            <a:r>
              <a:rPr lang="ga-IE" b="1" dirty="0">
                <a:solidFill>
                  <a:srgbClr val="D60093"/>
                </a:solidFill>
              </a:rPr>
              <a:t>l</a:t>
            </a:r>
            <a:r>
              <a:rPr lang="en-IE" b="1" dirty="0">
                <a:solidFill>
                  <a:srgbClr val="D60093"/>
                </a:solidFill>
              </a:rPr>
              <a:t>a</a:t>
            </a:r>
            <a:r>
              <a:rPr lang="ga-IE" b="1" dirty="0" err="1">
                <a:solidFill>
                  <a:srgbClr val="D60093"/>
                </a:solidFill>
              </a:rPr>
              <a:t>nnóg</a:t>
            </a:r>
            <a:r>
              <a:rPr lang="ga-IE" b="1" dirty="0">
                <a:solidFill>
                  <a:srgbClr val="D60093"/>
                </a:solidFill>
              </a:rPr>
              <a:t> </a:t>
            </a:r>
            <a:r>
              <a:rPr lang="ga-IE" sz="1600" dirty="0">
                <a:solidFill>
                  <a:srgbClr val="D60093"/>
                </a:solidFill>
              </a:rPr>
              <a:t>(</a:t>
            </a:r>
            <a:r>
              <a:rPr lang="ga-IE" sz="1600" dirty="0" err="1">
                <a:solidFill>
                  <a:srgbClr val="D60093"/>
                </a:solidFill>
              </a:rPr>
              <a:t>la</a:t>
            </a:r>
            <a:r>
              <a:rPr lang="en-IE" sz="1600" dirty="0" err="1">
                <a:solidFill>
                  <a:srgbClr val="D60093"/>
                </a:solidFill>
              </a:rPr>
              <a:t>mella</a:t>
            </a:r>
            <a:r>
              <a:rPr lang="ga-IE" sz="1600" dirty="0">
                <a:solidFill>
                  <a:srgbClr val="D60093"/>
                </a:solidFill>
              </a:rPr>
              <a:t>)</a:t>
            </a:r>
            <a:r>
              <a:rPr lang="en-IE" sz="1600" dirty="0">
                <a:solidFill>
                  <a:srgbClr val="D60093"/>
                </a:solidFill>
              </a:rPr>
              <a:t> </a:t>
            </a:r>
            <a:r>
              <a:rPr lang="ga-IE" b="1" dirty="0">
                <a:solidFill>
                  <a:srgbClr val="D60093"/>
                </a:solidFill>
              </a:rPr>
              <a:t>l</a:t>
            </a:r>
            <a:r>
              <a:rPr lang="en-IE" b="1" dirty="0">
                <a:solidFill>
                  <a:srgbClr val="D60093"/>
                </a:solidFill>
              </a:rPr>
              <a:t>á</a:t>
            </a:r>
            <a:r>
              <a:rPr lang="ga-IE" b="1" dirty="0">
                <a:solidFill>
                  <a:srgbClr val="D60093"/>
                </a:solidFill>
              </a:rPr>
              <a:t>i</a:t>
            </a:r>
            <a:r>
              <a:rPr lang="en-IE" b="1" dirty="0">
                <a:solidFill>
                  <a:srgbClr val="D60093"/>
                </a:solidFill>
              </a:rPr>
              <a:t>r</a:t>
            </a:r>
            <a:r>
              <a:rPr lang="ga-IE" b="1" dirty="0">
                <a:solidFill>
                  <a:srgbClr val="D60093"/>
                </a:solidFill>
              </a:rPr>
              <a:t> </a:t>
            </a:r>
            <a:r>
              <a:rPr lang="en-IE" b="1" dirty="0">
                <a:solidFill>
                  <a:srgbClr val="D60093"/>
                </a:solidFill>
              </a:rPr>
              <a:t>- </a:t>
            </a:r>
            <a:r>
              <a:rPr lang="en-IE" dirty="0" err="1"/>
              <a:t>feidhmíonn</a:t>
            </a:r>
            <a:r>
              <a:rPr lang="en-IE" dirty="0"/>
              <a:t> s</a:t>
            </a:r>
            <a:r>
              <a:rPr lang="ga-IE" dirty="0"/>
              <a:t>í</a:t>
            </a:r>
            <a:r>
              <a:rPr lang="en-IE" dirty="0"/>
              <a:t> mar ‘</a:t>
            </a:r>
            <a:r>
              <a:rPr lang="ga-IE" dirty="0"/>
              <a:t>stroighin’ 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cealla</a:t>
            </a:r>
            <a:r>
              <a:rPr lang="en-IE" dirty="0"/>
              <a:t> a c</a:t>
            </a:r>
            <a:r>
              <a:rPr lang="ga-IE" dirty="0"/>
              <a:t>h</a:t>
            </a:r>
            <a:r>
              <a:rPr lang="en-IE" dirty="0" err="1" smtClean="0"/>
              <a:t>oim</a:t>
            </a:r>
            <a:r>
              <a:rPr lang="ga-IE" dirty="0" err="1" smtClean="0"/>
              <a:t>eá</a:t>
            </a:r>
            <a:r>
              <a:rPr lang="en-IE" dirty="0" smtClean="0"/>
              <a:t>d </a:t>
            </a:r>
            <a:r>
              <a:rPr lang="en-IE" dirty="0"/>
              <a:t>mar </a:t>
            </a:r>
            <a:r>
              <a:rPr lang="ga-IE" dirty="0"/>
              <a:t>a bheadh </a:t>
            </a:r>
            <a:r>
              <a:rPr lang="en-IE" dirty="0" err="1"/>
              <a:t>blo</a:t>
            </a:r>
            <a:r>
              <a:rPr lang="ga-IE" dirty="0"/>
              <a:t>i</a:t>
            </a:r>
            <a:r>
              <a:rPr lang="en-IE" dirty="0"/>
              <a:t>c </a:t>
            </a:r>
            <a:r>
              <a:rPr lang="ga-IE" dirty="0"/>
              <a:t>i</a:t>
            </a:r>
            <a:r>
              <a:rPr lang="en-IE" dirty="0"/>
              <a:t> </a:t>
            </a:r>
            <a:r>
              <a:rPr lang="ga-IE" dirty="0"/>
              <a:t>m</a:t>
            </a:r>
            <a:r>
              <a:rPr lang="en-IE" dirty="0" err="1"/>
              <a:t>balla</a:t>
            </a:r>
            <a:r>
              <a:rPr lang="en-IE" dirty="0"/>
              <a:t>.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139952" y="3356992"/>
            <a:ext cx="100811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6" name="Picture 2" descr="onion skin_LP_N61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805" y="1988840"/>
            <a:ext cx="3144093" cy="352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301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u="sng" dirty="0" err="1">
                <a:solidFill>
                  <a:srgbClr val="D60093"/>
                </a:solidFill>
              </a:rPr>
              <a:t>Cealla</a:t>
            </a:r>
            <a:r>
              <a:rPr lang="en-IE" b="1" u="sng" dirty="0">
                <a:solidFill>
                  <a:srgbClr val="D60093"/>
                </a:solidFill>
              </a:rPr>
              <a:t> </a:t>
            </a:r>
            <a:r>
              <a:rPr lang="en-IE" b="1" u="sng" dirty="0" err="1">
                <a:solidFill>
                  <a:srgbClr val="D60093"/>
                </a:solidFill>
              </a:rPr>
              <a:t>Prócarótacha</a:t>
            </a:r>
            <a:r>
              <a:rPr lang="en-IE" b="1" u="sng" dirty="0">
                <a:solidFill>
                  <a:srgbClr val="D60093"/>
                </a:solidFill>
              </a:rPr>
              <a:t> &amp; </a:t>
            </a:r>
            <a:r>
              <a:rPr lang="en-IE" b="1" u="sng" dirty="0" err="1">
                <a:solidFill>
                  <a:srgbClr val="D60093"/>
                </a:solidFill>
              </a:rPr>
              <a:t>Eocarótacha</a:t>
            </a:r>
            <a:endParaRPr lang="en-IE" dirty="0">
              <a:solidFill>
                <a:srgbClr val="D60093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639383"/>
              </p:ext>
            </p:extLst>
          </p:nvPr>
        </p:nvGraphicFramePr>
        <p:xfrm>
          <a:off x="539552" y="1484784"/>
          <a:ext cx="8784976" cy="30531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964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884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3200" b="1" spc="130" dirty="0" err="1">
                          <a:effectLst/>
                          <a:latin typeface="+mj-lt"/>
                        </a:rPr>
                        <a:t>Prócarótacha</a:t>
                      </a:r>
                      <a:endParaRPr lang="en-IE" sz="32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3200" b="1" spc="130" dirty="0" err="1">
                          <a:effectLst/>
                          <a:latin typeface="+mj-lt"/>
                        </a:rPr>
                        <a:t>Eocarótacha</a:t>
                      </a:r>
                      <a:endParaRPr lang="en-IE" sz="32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77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400" spc="130" dirty="0">
                          <a:effectLst/>
                        </a:rPr>
                        <a:t>1. 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Gan</a:t>
                      </a:r>
                      <a:r>
                        <a:rPr lang="en-IE" sz="2400" spc="13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ga-IE" sz="2400" spc="130" dirty="0">
                          <a:solidFill>
                            <a:srgbClr val="FF0000"/>
                          </a:solidFill>
                          <a:effectLst/>
                        </a:rPr>
                        <a:t>n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úicléas</a:t>
                      </a:r>
                      <a:endParaRPr lang="en-IE" sz="2400" spc="13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400" spc="130" dirty="0">
                          <a:solidFill>
                            <a:srgbClr val="FF0000"/>
                          </a:solidFill>
                          <a:effectLst/>
                        </a:rPr>
                        <a:t>2. 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Gan</a:t>
                      </a:r>
                      <a:r>
                        <a:rPr lang="en-IE" sz="2400" spc="13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ga-IE" sz="2400" spc="130" dirty="0">
                          <a:solidFill>
                            <a:srgbClr val="FF0000"/>
                          </a:solidFill>
                          <a:effectLst/>
                        </a:rPr>
                        <a:t>o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rgán</a:t>
                      </a:r>
                      <a:r>
                        <a:rPr lang="ga-IE" sz="2400" spc="130" dirty="0">
                          <a:solidFill>
                            <a:srgbClr val="FF0000"/>
                          </a:solidFill>
                          <a:effectLst/>
                        </a:rPr>
                        <a:t>a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idí</a:t>
                      </a:r>
                      <a:r>
                        <a:rPr lang="en-IE" sz="2400" spc="13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scannánach</a:t>
                      </a:r>
                      <a:r>
                        <a:rPr lang="ga-IE" sz="2400" spc="130" dirty="0">
                          <a:solidFill>
                            <a:srgbClr val="FF0000"/>
                          </a:solidFill>
                          <a:effectLst/>
                        </a:rPr>
                        <a:t>a</a:t>
                      </a:r>
                      <a:r>
                        <a:rPr lang="en-IE" sz="2400" spc="130" dirty="0">
                          <a:solidFill>
                            <a:srgbClr val="FF0000"/>
                          </a:solidFill>
                          <a:effectLst/>
                        </a:rPr>
                        <a:t>:</a:t>
                      </a:r>
                      <a:r>
                        <a:rPr lang="en-IE" sz="2400" spc="130" baseline="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IE" sz="2400" spc="130" dirty="0">
                          <a:effectLst/>
                        </a:rPr>
                        <a:t>m</a:t>
                      </a:r>
                      <a:r>
                        <a:rPr lang="ga-IE" sz="2400" spc="130" dirty="0">
                          <a:effectLst/>
                        </a:rPr>
                        <a:t>.</a:t>
                      </a:r>
                      <a:r>
                        <a:rPr lang="en-IE" sz="2400" spc="130" dirty="0">
                          <a:effectLst/>
                        </a:rPr>
                        <a:t>s</a:t>
                      </a:r>
                      <a:r>
                        <a:rPr lang="ga-IE" sz="2400" spc="130" dirty="0">
                          <a:effectLst/>
                        </a:rPr>
                        <a:t>h.</a:t>
                      </a:r>
                      <a:r>
                        <a:rPr lang="en-IE" sz="2400" spc="130" baseline="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clóraplastaí,mite</a:t>
                      </a:r>
                      <a:r>
                        <a:rPr lang="ga-IE" sz="2400" spc="130" dirty="0">
                          <a:effectLst/>
                        </a:rPr>
                        <a:t>a</a:t>
                      </a:r>
                      <a:r>
                        <a:rPr lang="en-IE" sz="2400" spc="130" dirty="0" err="1">
                          <a:effectLst/>
                        </a:rPr>
                        <a:t>coindre</a:t>
                      </a:r>
                      <a:endParaRPr lang="en-IE" sz="2400" spc="13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400" spc="130" dirty="0">
                          <a:effectLst/>
                        </a:rPr>
                        <a:t>3. 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Cealla</a:t>
                      </a:r>
                      <a:r>
                        <a:rPr lang="en-IE" sz="2400" spc="13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IE" sz="2400" spc="130" dirty="0" err="1" smtClean="0">
                          <a:solidFill>
                            <a:srgbClr val="FF0000"/>
                          </a:solidFill>
                          <a:effectLst/>
                        </a:rPr>
                        <a:t>beaga</a:t>
                      </a:r>
                      <a:r>
                        <a:rPr lang="ga-IE" sz="2400" spc="13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IE" sz="2400" spc="130" dirty="0" smtClean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r>
                        <a:rPr lang="en-IE" sz="2400" spc="130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IE" sz="2400" b="1" spc="130" baseline="0" dirty="0">
                          <a:solidFill>
                            <a:srgbClr val="0070C0"/>
                          </a:solidFill>
                          <a:effectLst/>
                        </a:rPr>
                        <a:t>B</a:t>
                      </a:r>
                      <a:r>
                        <a:rPr lang="en-IE" sz="2400" b="1" spc="130" dirty="0">
                          <a:solidFill>
                            <a:srgbClr val="0070C0"/>
                          </a:solidFill>
                          <a:effectLst/>
                        </a:rPr>
                        <a:t>a</a:t>
                      </a:r>
                      <a:r>
                        <a:rPr lang="ga-IE" sz="2400" b="1" spc="130" dirty="0">
                          <a:solidFill>
                            <a:srgbClr val="0070C0"/>
                          </a:solidFill>
                          <a:effectLst/>
                        </a:rPr>
                        <a:t>i</a:t>
                      </a:r>
                      <a:r>
                        <a:rPr lang="en-IE" sz="2400" b="1" spc="130" dirty="0" err="1">
                          <a:solidFill>
                            <a:srgbClr val="0070C0"/>
                          </a:solidFill>
                          <a:effectLst/>
                        </a:rPr>
                        <a:t>ctéir</a:t>
                      </a:r>
                      <a:endParaRPr lang="en-IE" sz="2400" b="1" spc="130" dirty="0">
                        <a:solidFill>
                          <a:srgbClr val="0070C0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400" spc="130" dirty="0">
                          <a:effectLst/>
                        </a:rPr>
                        <a:t>1</a:t>
                      </a:r>
                      <a:r>
                        <a:rPr lang="en-IE" sz="2400" spc="130" dirty="0">
                          <a:solidFill>
                            <a:srgbClr val="FF0000"/>
                          </a:solidFill>
                          <a:effectLst/>
                        </a:rPr>
                        <a:t>. 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Núicléas</a:t>
                      </a:r>
                      <a:endParaRPr lang="en-IE" sz="2400" spc="13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400" spc="130" dirty="0">
                          <a:effectLst/>
                        </a:rPr>
                        <a:t>2. 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Orgán</a:t>
                      </a:r>
                      <a:r>
                        <a:rPr lang="ga-IE" sz="2400" spc="130" dirty="0">
                          <a:solidFill>
                            <a:srgbClr val="FF0000"/>
                          </a:solidFill>
                          <a:effectLst/>
                        </a:rPr>
                        <a:t>a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idí</a:t>
                      </a:r>
                      <a:r>
                        <a:rPr lang="en-IE" sz="2400" spc="130" dirty="0">
                          <a:solidFill>
                            <a:srgbClr val="D60093"/>
                          </a:solidFill>
                          <a:effectLst/>
                        </a:rPr>
                        <a:t> le </a:t>
                      </a:r>
                      <a:r>
                        <a:rPr lang="ga-IE" sz="2400" spc="130" dirty="0">
                          <a:solidFill>
                            <a:srgbClr val="D60093"/>
                          </a:solidFill>
                          <a:effectLst/>
                        </a:rPr>
                        <a:t>s</a:t>
                      </a:r>
                      <a:r>
                        <a:rPr lang="en-IE" sz="2400" spc="130" dirty="0" err="1">
                          <a:solidFill>
                            <a:srgbClr val="D60093"/>
                          </a:solidFill>
                          <a:effectLst/>
                        </a:rPr>
                        <a:t>cannán</a:t>
                      </a:r>
                      <a:r>
                        <a:rPr lang="en-IE" sz="2400" spc="130" dirty="0">
                          <a:solidFill>
                            <a:srgbClr val="D60093"/>
                          </a:solidFill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solidFill>
                            <a:srgbClr val="D60093"/>
                          </a:solidFill>
                          <a:effectLst/>
                        </a:rPr>
                        <a:t>mórt</a:t>
                      </a:r>
                      <a:r>
                        <a:rPr lang="ga-IE" sz="2400" spc="130" dirty="0">
                          <a:solidFill>
                            <a:srgbClr val="D60093"/>
                          </a:solidFill>
                          <a:effectLst/>
                        </a:rPr>
                        <a:t>h</a:t>
                      </a:r>
                      <a:r>
                        <a:rPr lang="en-IE" sz="2400" spc="130" dirty="0" err="1">
                          <a:solidFill>
                            <a:srgbClr val="D60093"/>
                          </a:solidFill>
                          <a:effectLst/>
                        </a:rPr>
                        <a:t>impeall</a:t>
                      </a:r>
                      <a:r>
                        <a:rPr lang="en-IE" sz="2400" spc="130" dirty="0">
                          <a:solidFill>
                            <a:srgbClr val="D60093"/>
                          </a:solidFill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solidFill>
                            <a:srgbClr val="D60093"/>
                          </a:solidFill>
                          <a:effectLst/>
                        </a:rPr>
                        <a:t>orthu</a:t>
                      </a:r>
                      <a:r>
                        <a:rPr lang="en-IE" sz="2400" spc="130" dirty="0">
                          <a:solidFill>
                            <a:srgbClr val="D60093"/>
                          </a:solidFill>
                          <a:effectLst/>
                        </a:rPr>
                        <a:t> </a:t>
                      </a:r>
                      <a:r>
                        <a:rPr lang="en-IE" sz="2400" spc="130" dirty="0">
                          <a:effectLst/>
                        </a:rPr>
                        <a:t>m</a:t>
                      </a:r>
                      <a:r>
                        <a:rPr lang="ga-IE" sz="2400" spc="130" dirty="0">
                          <a:effectLst/>
                        </a:rPr>
                        <a:t>.</a:t>
                      </a:r>
                      <a:r>
                        <a:rPr lang="en-IE" sz="2400" spc="130" dirty="0">
                          <a:effectLst/>
                        </a:rPr>
                        <a:t>s</a:t>
                      </a:r>
                      <a:r>
                        <a:rPr lang="ga-IE" sz="2400" spc="130" dirty="0">
                          <a:effectLst/>
                        </a:rPr>
                        <a:t>h.</a:t>
                      </a:r>
                      <a:r>
                        <a:rPr lang="en-IE" sz="2400" spc="130" dirty="0">
                          <a:effectLst/>
                        </a:rPr>
                        <a:t>:</a:t>
                      </a:r>
                      <a:r>
                        <a:rPr lang="en-IE" sz="2400" spc="130" baseline="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clóraplastaí</a:t>
                      </a:r>
                      <a:r>
                        <a:rPr lang="en-IE" sz="2400" spc="130" dirty="0">
                          <a:effectLst/>
                        </a:rPr>
                        <a:t>,</a:t>
                      </a:r>
                      <a:r>
                        <a:rPr lang="ga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miteacoindre</a:t>
                      </a:r>
                      <a:endParaRPr lang="en-IE" sz="2400" spc="13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400" spc="130" dirty="0">
                          <a:effectLst/>
                        </a:rPr>
                        <a:t>3. </a:t>
                      </a:r>
                      <a:r>
                        <a:rPr lang="en-IE" sz="2400" spc="130" dirty="0" err="1">
                          <a:effectLst/>
                        </a:rPr>
                        <a:t>Cealla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solidFill>
                            <a:srgbClr val="FF0000"/>
                          </a:solidFill>
                          <a:effectLst/>
                        </a:rPr>
                        <a:t>móra</a:t>
                      </a:r>
                      <a:r>
                        <a:rPr lang="en-IE" sz="2400" spc="130" dirty="0">
                          <a:effectLst/>
                        </a:rPr>
                        <a:t> m</a:t>
                      </a:r>
                      <a:r>
                        <a:rPr lang="ga-IE" sz="2400" spc="130" dirty="0">
                          <a:effectLst/>
                        </a:rPr>
                        <a:t>.</a:t>
                      </a:r>
                      <a:r>
                        <a:rPr lang="en-IE" sz="2400" spc="130" dirty="0">
                          <a:effectLst/>
                        </a:rPr>
                        <a:t>s</a:t>
                      </a:r>
                      <a:r>
                        <a:rPr lang="ga-IE" sz="2400" spc="130" dirty="0">
                          <a:effectLst/>
                        </a:rPr>
                        <a:t>h.</a:t>
                      </a:r>
                      <a:r>
                        <a:rPr lang="en-IE" sz="2400" spc="130" dirty="0">
                          <a:effectLst/>
                        </a:rPr>
                        <a:t>: </a:t>
                      </a:r>
                      <a:r>
                        <a:rPr lang="en-IE" sz="2400" b="1" spc="130" dirty="0" err="1">
                          <a:solidFill>
                            <a:srgbClr val="0070C0"/>
                          </a:solidFill>
                          <a:effectLst/>
                        </a:rPr>
                        <a:t>fungais</a:t>
                      </a:r>
                      <a:r>
                        <a:rPr lang="en-IE" sz="2400" b="1" spc="130" dirty="0" smtClean="0">
                          <a:solidFill>
                            <a:srgbClr val="0070C0"/>
                          </a:solidFill>
                          <a:effectLst/>
                        </a:rPr>
                        <a:t>,</a:t>
                      </a:r>
                      <a:r>
                        <a:rPr lang="ga-IE" sz="2400" b="1" spc="130" dirty="0" smtClean="0">
                          <a:solidFill>
                            <a:srgbClr val="0070C0"/>
                          </a:solidFill>
                          <a:effectLst/>
                        </a:rPr>
                        <a:t> a</a:t>
                      </a:r>
                      <a:r>
                        <a:rPr lang="en-IE" sz="2400" b="1" spc="130" dirty="0" err="1">
                          <a:solidFill>
                            <a:srgbClr val="0070C0"/>
                          </a:solidFill>
                          <a:effectLst/>
                        </a:rPr>
                        <a:t>inmh</a:t>
                      </a:r>
                      <a:r>
                        <a:rPr lang="ga-IE" sz="2400" b="1" spc="130" dirty="0">
                          <a:solidFill>
                            <a:srgbClr val="0070C0"/>
                          </a:solidFill>
                          <a:effectLst/>
                        </a:rPr>
                        <a:t>ithe</a:t>
                      </a:r>
                      <a:r>
                        <a:rPr lang="en-IE" sz="2400" b="1" spc="130" dirty="0" smtClean="0">
                          <a:solidFill>
                            <a:srgbClr val="0070C0"/>
                          </a:solidFill>
                          <a:effectLst/>
                        </a:rPr>
                        <a:t>,</a:t>
                      </a:r>
                      <a:r>
                        <a:rPr lang="ga-IE" sz="2400" b="1" spc="130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ga-IE" sz="2400" b="1" spc="130" baseline="0" dirty="0" smtClean="0">
                          <a:solidFill>
                            <a:srgbClr val="0070C0"/>
                          </a:solidFill>
                          <a:effectLst/>
                        </a:rPr>
                        <a:t>p</a:t>
                      </a:r>
                      <a:r>
                        <a:rPr lang="en-IE" sz="2400" b="1" spc="130" baseline="0" dirty="0" err="1">
                          <a:solidFill>
                            <a:srgbClr val="0070C0"/>
                          </a:solidFill>
                          <a:effectLst/>
                        </a:rPr>
                        <a:t>landaí</a:t>
                      </a:r>
                      <a:r>
                        <a:rPr lang="en-IE" sz="2400" b="1" spc="130" baseline="0" dirty="0">
                          <a:solidFill>
                            <a:srgbClr val="0070C0"/>
                          </a:solidFill>
                          <a:effectLst/>
                        </a:rPr>
                        <a:t>.</a:t>
                      </a:r>
                      <a:endParaRPr lang="en-IE" sz="2400" b="1" spc="130" dirty="0">
                        <a:solidFill>
                          <a:srgbClr val="0070C0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4653136"/>
            <a:ext cx="11521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https://www.youtube.com/watch?v=ruBAHiij4EA</a:t>
            </a:r>
            <a:endParaRPr lang="en-IE" dirty="0"/>
          </a:p>
          <a:p>
            <a:r>
              <a:rPr lang="en-IE" b="1" dirty="0" err="1"/>
              <a:t>Nóim</a:t>
            </a:r>
            <a:r>
              <a:rPr lang="en-IE" b="1" dirty="0"/>
              <a:t> 1:36</a:t>
            </a:r>
          </a:p>
        </p:txBody>
      </p:sp>
      <p:pic>
        <p:nvPicPr>
          <p:cNvPr id="15362" name="Picture 2" descr="bacteri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6" r="26922" b="32607"/>
          <a:stretch/>
        </p:blipFill>
        <p:spPr bwMode="auto">
          <a:xfrm>
            <a:off x="1907704" y="4293096"/>
            <a:ext cx="3480321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01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4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970197"/>
              </p:ext>
            </p:extLst>
          </p:nvPr>
        </p:nvGraphicFramePr>
        <p:xfrm>
          <a:off x="323527" y="332653"/>
          <a:ext cx="8496944" cy="63960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41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813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8138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91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2400" b="1" spc="130" dirty="0" err="1">
                          <a:solidFill>
                            <a:srgbClr val="FF0000"/>
                          </a:solidFill>
                          <a:effectLst/>
                        </a:rPr>
                        <a:t>Codanna</a:t>
                      </a:r>
                      <a:endParaRPr lang="en-IE" sz="2400" b="1" spc="130" dirty="0">
                        <a:solidFill>
                          <a:srgbClr val="FF0000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2400" b="1" spc="130" dirty="0" err="1">
                          <a:solidFill>
                            <a:srgbClr val="FF0000"/>
                          </a:solidFill>
                          <a:effectLst/>
                        </a:rPr>
                        <a:t>Struchtúr</a:t>
                      </a:r>
                      <a:endParaRPr lang="en-IE" sz="2400" b="1" spc="130" dirty="0">
                        <a:solidFill>
                          <a:srgbClr val="FF0000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2400" b="1" spc="130" dirty="0" err="1">
                          <a:solidFill>
                            <a:srgbClr val="FF0000"/>
                          </a:solidFill>
                          <a:effectLst/>
                        </a:rPr>
                        <a:t>Feidhm</a:t>
                      </a:r>
                      <a:endParaRPr lang="en-IE" sz="2400" b="1" spc="130" dirty="0">
                        <a:solidFill>
                          <a:srgbClr val="FF0000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2000" b="1" spc="130" dirty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Cillscannán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Lipidí</a:t>
                      </a:r>
                      <a:r>
                        <a:rPr lang="en-IE" sz="1600" spc="130" dirty="0">
                          <a:effectLst/>
                        </a:rPr>
                        <a:t> &amp; </a:t>
                      </a:r>
                      <a:r>
                        <a:rPr lang="en-IE" sz="1600" spc="130" dirty="0" err="1">
                          <a:effectLst/>
                        </a:rPr>
                        <a:t>Próitéiní</a:t>
                      </a:r>
                      <a:r>
                        <a:rPr lang="en-IE" sz="1600" spc="130" dirty="0">
                          <a:effectLst/>
                        </a:rPr>
                        <a:t>. </a:t>
                      </a:r>
                      <a:r>
                        <a:rPr lang="en-IE" sz="1600" spc="130" dirty="0" err="1">
                          <a:effectLst/>
                        </a:rPr>
                        <a:t>Níl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aon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chruth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cinnte</a:t>
                      </a:r>
                      <a:r>
                        <a:rPr lang="ga-IE" sz="1600" spc="130" dirty="0">
                          <a:effectLst/>
                        </a:rPr>
                        <a:t> orthu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a-IE" sz="1600" spc="130" dirty="0">
                          <a:effectLst/>
                        </a:rPr>
                        <a:t>R</a:t>
                      </a:r>
                      <a:r>
                        <a:rPr lang="en-IE" sz="1600" spc="130" dirty="0" err="1">
                          <a:effectLst/>
                        </a:rPr>
                        <a:t>ialaíonn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gabháil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substaintí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2000" b="1" spc="130" dirty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Núicléas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Scannán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timpeall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ga-IE" sz="1600" spc="130" dirty="0">
                          <a:effectLst/>
                        </a:rPr>
                        <a:t>ar ch</a:t>
                      </a:r>
                      <a:r>
                        <a:rPr lang="en-IE" sz="1600" spc="130" dirty="0" err="1">
                          <a:effectLst/>
                        </a:rPr>
                        <a:t>rómasóim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>
                          <a:effectLst/>
                        </a:rPr>
                        <a:t>Rialaíonn sé an chill</a:t>
                      </a:r>
                      <a:endParaRPr lang="en-IE" sz="1600" spc="13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1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Núiclín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>
                          <a:effectLst/>
                        </a:rPr>
                        <a:t>DNA, RNA, próitéin</a:t>
                      </a:r>
                      <a:endParaRPr lang="en-IE" sz="1600" spc="13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>
                          <a:effectLst/>
                        </a:rPr>
                        <a:t>Déantar RNA anseo</a:t>
                      </a:r>
                      <a:endParaRPr lang="en-IE" sz="1600" spc="13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1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Scannán</a:t>
                      </a:r>
                      <a:r>
                        <a:rPr lang="en-IE" sz="2000" b="1" spc="130" dirty="0">
                          <a:effectLst/>
                          <a:latin typeface="+mj-lt"/>
                        </a:rPr>
                        <a:t> </a:t>
                      </a:r>
                      <a:r>
                        <a:rPr lang="en-IE" sz="2000" b="1" spc="130" dirty="0" err="1">
                          <a:effectLst/>
                          <a:latin typeface="+mj-lt"/>
                        </a:rPr>
                        <a:t>Núicléach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Scannán</a:t>
                      </a:r>
                      <a:r>
                        <a:rPr lang="en-IE" sz="1600" spc="130" dirty="0">
                          <a:effectLst/>
                        </a:rPr>
                        <a:t> plasma </a:t>
                      </a:r>
                      <a:r>
                        <a:rPr lang="en-IE" sz="1600" spc="130" dirty="0" err="1">
                          <a:effectLst/>
                        </a:rPr>
                        <a:t>dúbailte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>
                          <a:effectLst/>
                        </a:rPr>
                        <a:t>Co</a:t>
                      </a:r>
                      <a:r>
                        <a:rPr lang="ga-IE" sz="1600" spc="130" dirty="0">
                          <a:effectLst/>
                        </a:rPr>
                        <a:t>s</a:t>
                      </a:r>
                      <a:r>
                        <a:rPr lang="en-IE" sz="1600" spc="130" dirty="0">
                          <a:effectLst/>
                        </a:rPr>
                        <a:t>n</a:t>
                      </a:r>
                      <a:r>
                        <a:rPr lang="ga-IE" sz="1600" spc="130" dirty="0">
                          <a:effectLst/>
                        </a:rPr>
                        <a:t>a</a:t>
                      </a:r>
                      <a:r>
                        <a:rPr lang="en-IE" sz="1600" spc="130" dirty="0" err="1">
                          <a:effectLst/>
                        </a:rPr>
                        <a:t>íonn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sé</a:t>
                      </a:r>
                      <a:r>
                        <a:rPr lang="en-IE" sz="1600" spc="130" dirty="0">
                          <a:effectLst/>
                        </a:rPr>
                        <a:t> an </a:t>
                      </a:r>
                      <a:r>
                        <a:rPr lang="en-IE" sz="1600" spc="130" dirty="0" err="1">
                          <a:effectLst/>
                        </a:rPr>
                        <a:t>núicléas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2000" b="1" spc="130" dirty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Póireanna</a:t>
                      </a:r>
                      <a:r>
                        <a:rPr lang="en-IE" sz="2000" b="1" spc="130" dirty="0">
                          <a:effectLst/>
                          <a:latin typeface="+mj-lt"/>
                        </a:rPr>
                        <a:t> </a:t>
                      </a:r>
                      <a:r>
                        <a:rPr lang="en-IE" sz="2000" b="1" spc="130" dirty="0" err="1">
                          <a:effectLst/>
                          <a:latin typeface="+mj-lt"/>
                        </a:rPr>
                        <a:t>Núicléach</a:t>
                      </a:r>
                      <a:r>
                        <a:rPr lang="ga-IE" sz="2000" b="1" spc="130" dirty="0">
                          <a:effectLst/>
                          <a:latin typeface="+mj-lt"/>
                        </a:rPr>
                        <a:t>a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a-IE" sz="1600" spc="130" dirty="0">
                          <a:effectLst/>
                        </a:rPr>
                        <a:t>Déanta de phróitéin </a:t>
                      </a:r>
                      <a:r>
                        <a:rPr lang="ga-IE" sz="1600" spc="130" dirty="0" smtClean="0">
                          <a:effectLst/>
                        </a:rPr>
                        <a:t>ch</a:t>
                      </a:r>
                      <a:r>
                        <a:rPr lang="en-IE" sz="1600" spc="130" dirty="0" err="1" smtClean="0">
                          <a:effectLst/>
                        </a:rPr>
                        <a:t>oimpléascach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ga-IE" sz="1600" spc="130" dirty="0">
                          <a:effectLst/>
                        </a:rPr>
                        <a:t>R</a:t>
                      </a:r>
                      <a:r>
                        <a:rPr lang="en-IE" sz="1600" spc="130" dirty="0" err="1">
                          <a:effectLst/>
                        </a:rPr>
                        <a:t>ialaíonn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gabháil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substaintí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sa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núicléas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1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Folúisín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Spás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sa</a:t>
                      </a:r>
                      <a:r>
                        <a:rPr lang="en-IE" sz="1600" spc="130" dirty="0">
                          <a:effectLst/>
                        </a:rPr>
                        <a:t> c</a:t>
                      </a:r>
                      <a:r>
                        <a:rPr lang="ga-IE" sz="1600" spc="130" dirty="0">
                          <a:effectLst/>
                        </a:rPr>
                        <a:t>h</a:t>
                      </a:r>
                      <a:r>
                        <a:rPr lang="en-IE" sz="1600" spc="130" dirty="0" err="1">
                          <a:effectLst/>
                        </a:rPr>
                        <a:t>íte</a:t>
                      </a:r>
                      <a:r>
                        <a:rPr lang="ga-IE" sz="1600" spc="130" dirty="0">
                          <a:effectLst/>
                        </a:rPr>
                        <a:t>a</a:t>
                      </a:r>
                      <a:r>
                        <a:rPr lang="en-IE" sz="1600" spc="130" dirty="0">
                          <a:effectLst/>
                        </a:rPr>
                        <a:t>plasma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Stór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uisce</a:t>
                      </a:r>
                      <a:r>
                        <a:rPr lang="en-IE" sz="1600" spc="130" dirty="0">
                          <a:effectLst/>
                        </a:rPr>
                        <a:t> &amp; </a:t>
                      </a:r>
                      <a:r>
                        <a:rPr lang="en-IE" sz="1600" spc="130" dirty="0" err="1">
                          <a:effectLst/>
                        </a:rPr>
                        <a:t>sala</a:t>
                      </a:r>
                      <a:r>
                        <a:rPr lang="ga-IE" sz="1600" spc="130" dirty="0">
                          <a:effectLst/>
                        </a:rPr>
                        <a:t>i</a:t>
                      </a:r>
                      <a:r>
                        <a:rPr lang="en-IE" sz="1600" spc="130" dirty="0" err="1">
                          <a:effectLst/>
                        </a:rPr>
                        <a:t>nn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1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Miteacoindre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Orgán</a:t>
                      </a:r>
                      <a:r>
                        <a:rPr lang="ga-IE" sz="1600" spc="130" dirty="0">
                          <a:effectLst/>
                        </a:rPr>
                        <a:t>a</a:t>
                      </a:r>
                      <a:r>
                        <a:rPr lang="en-IE" sz="1600" spc="130" dirty="0">
                          <a:effectLst/>
                        </a:rPr>
                        <a:t>id le 2 </a:t>
                      </a:r>
                      <a:r>
                        <a:rPr lang="en-IE" sz="1600" spc="130" dirty="0" err="1">
                          <a:effectLst/>
                        </a:rPr>
                        <a:t>scannán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>
                          <a:effectLst/>
                        </a:rPr>
                        <a:t>Tarlaíonn riospráid anseo</a:t>
                      </a:r>
                      <a:endParaRPr lang="en-IE" sz="1600" spc="13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1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Ribeasóim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>
                          <a:effectLst/>
                        </a:rPr>
                        <a:t> RNA &amp; próitéin</a:t>
                      </a:r>
                      <a:endParaRPr lang="en-IE" sz="1600" spc="13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>
                          <a:effectLst/>
                        </a:rPr>
                        <a:t> Déanann siad próitéiní</a:t>
                      </a:r>
                      <a:endParaRPr lang="en-IE" sz="1600" spc="13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2000" b="1" spc="130" dirty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Cillbhalla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Ceallalós</a:t>
                      </a:r>
                      <a:r>
                        <a:rPr lang="en-IE" sz="1600" spc="130" dirty="0">
                          <a:effectLst/>
                        </a:rPr>
                        <a:t> -</a:t>
                      </a:r>
                      <a:r>
                        <a:rPr lang="ga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polaisiúicrid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Neart</a:t>
                      </a:r>
                      <a:r>
                        <a:rPr lang="en-IE" sz="1600" spc="130" dirty="0">
                          <a:effectLst/>
                        </a:rPr>
                        <a:t> a </a:t>
                      </a:r>
                      <a:r>
                        <a:rPr lang="en-IE" sz="1600" spc="130" dirty="0" err="1">
                          <a:effectLst/>
                        </a:rPr>
                        <a:t>chur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sa</a:t>
                      </a:r>
                      <a:r>
                        <a:rPr lang="en-IE" sz="1600" spc="130" dirty="0">
                          <a:effectLst/>
                        </a:rPr>
                        <a:t> p</a:t>
                      </a:r>
                      <a:r>
                        <a:rPr lang="ga-IE" sz="1600" spc="130" dirty="0">
                          <a:effectLst/>
                        </a:rPr>
                        <a:t>h</a:t>
                      </a:r>
                      <a:r>
                        <a:rPr lang="en-IE" sz="1600" spc="130" dirty="0" err="1">
                          <a:effectLst/>
                        </a:rPr>
                        <a:t>landa</a:t>
                      </a:r>
                      <a:r>
                        <a:rPr lang="en-IE" sz="1600" spc="130" dirty="0">
                          <a:effectLst/>
                        </a:rPr>
                        <a:t> &amp; </a:t>
                      </a:r>
                      <a:r>
                        <a:rPr lang="en-IE" sz="1600" spc="130" dirty="0" err="1">
                          <a:effectLst/>
                        </a:rPr>
                        <a:t>tacú</a:t>
                      </a:r>
                      <a:r>
                        <a:rPr lang="en-IE" sz="1600" spc="130" dirty="0">
                          <a:effectLst/>
                        </a:rPr>
                        <a:t> leis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7830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IE" sz="2000" b="1" spc="130" dirty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2000" b="1" spc="130" dirty="0" err="1">
                          <a:effectLst/>
                          <a:latin typeface="+mj-lt"/>
                        </a:rPr>
                        <a:t>Clóraplast</a:t>
                      </a:r>
                      <a:endParaRPr lang="en-IE" sz="2000" b="1" spc="13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>
                          <a:effectLst/>
                        </a:rPr>
                        <a:t>Scannán dúbailte le clóraifill</a:t>
                      </a:r>
                      <a:endParaRPr lang="en-IE" sz="1600" spc="13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E" sz="1600" spc="130" dirty="0" err="1">
                          <a:effectLst/>
                        </a:rPr>
                        <a:t>Tarlaíonn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fótaisintéis</a:t>
                      </a:r>
                      <a:r>
                        <a:rPr lang="en-IE" sz="1600" spc="130" dirty="0">
                          <a:effectLst/>
                        </a:rPr>
                        <a:t> </a:t>
                      </a:r>
                      <a:r>
                        <a:rPr lang="en-IE" sz="1600" spc="130" dirty="0" err="1">
                          <a:effectLst/>
                        </a:rPr>
                        <a:t>anseo</a:t>
                      </a:r>
                      <a:r>
                        <a:rPr lang="en-IE" sz="1600" spc="130" dirty="0">
                          <a:effectLst/>
                        </a:rPr>
                        <a:t>.</a:t>
                      </a:r>
                      <a:endParaRPr lang="en-IE" sz="16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986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 fontScale="90000"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Turg</a:t>
            </a:r>
            <a:r>
              <a:rPr lang="ga-IE" b="1" dirty="0" err="1">
                <a:solidFill>
                  <a:srgbClr val="FF0000"/>
                </a:solidFill>
              </a:rPr>
              <a:t>namh</a:t>
            </a:r>
            <a:r>
              <a:rPr lang="en-IE" b="1" dirty="0">
                <a:solidFill>
                  <a:srgbClr val="FF0000"/>
                </a:solidFill>
              </a:rPr>
              <a:t>: </a:t>
            </a:r>
            <a:r>
              <a:rPr lang="en-IE" dirty="0"/>
              <a:t/>
            </a:r>
            <a:br>
              <a:rPr lang="en-IE" dirty="0"/>
            </a:br>
            <a:r>
              <a:rPr lang="en-IE" dirty="0"/>
              <a:t>(a)</a:t>
            </a:r>
            <a:r>
              <a:rPr lang="en-IE" dirty="0" err="1"/>
              <a:t>Micreascóp</a:t>
            </a:r>
            <a:r>
              <a:rPr lang="en-IE" dirty="0"/>
              <a:t> </a:t>
            </a:r>
            <a:r>
              <a:rPr lang="ga-IE" dirty="0" smtClean="0"/>
              <a:t>s</a:t>
            </a:r>
            <a:r>
              <a:rPr lang="en-IE" dirty="0" err="1" smtClean="0"/>
              <a:t>olais</a:t>
            </a:r>
            <a:r>
              <a:rPr lang="en-IE" dirty="0" smtClean="0"/>
              <a:t> </a:t>
            </a:r>
            <a:r>
              <a:rPr lang="en-IE" dirty="0"/>
              <a:t>a </a:t>
            </a:r>
            <a:r>
              <a:rPr lang="en-IE" dirty="0" err="1"/>
              <a:t>úsáid</a:t>
            </a:r>
            <a:r>
              <a:rPr lang="en-IE" dirty="0"/>
              <a:t/>
            </a:r>
            <a:br>
              <a:rPr lang="en-IE" dirty="0"/>
            </a:br>
            <a:r>
              <a:rPr lang="en-IE" dirty="0"/>
              <a:t>(b) </a:t>
            </a:r>
            <a:r>
              <a:rPr lang="en-IE" dirty="0" err="1"/>
              <a:t>Cill</a:t>
            </a:r>
            <a:r>
              <a:rPr lang="en-IE" dirty="0"/>
              <a:t> </a:t>
            </a:r>
            <a:r>
              <a:rPr lang="ga-IE" dirty="0" smtClean="0"/>
              <a:t>a</a:t>
            </a:r>
            <a:r>
              <a:rPr lang="en-IE" dirty="0" err="1" smtClean="0"/>
              <a:t>inmhí</a:t>
            </a:r>
            <a:r>
              <a:rPr lang="en-IE" dirty="0" smtClean="0"/>
              <a:t> </a:t>
            </a:r>
            <a:r>
              <a:rPr lang="en-IE" dirty="0" err="1"/>
              <a:t>ruaimnithe</a:t>
            </a:r>
            <a:r>
              <a:rPr lang="en-IE" dirty="0"/>
              <a:t> &amp; </a:t>
            </a:r>
            <a:r>
              <a:rPr lang="en-IE" dirty="0" err="1"/>
              <a:t>neamh</a:t>
            </a:r>
            <a:r>
              <a:rPr lang="ga-IE" dirty="0"/>
              <a:t>-</a:t>
            </a:r>
            <a:r>
              <a:rPr lang="en-IE" dirty="0"/>
              <a:t> </a:t>
            </a:r>
            <a:r>
              <a:rPr lang="en-IE" dirty="0" err="1"/>
              <a:t>ruaimnithe</a:t>
            </a:r>
            <a:r>
              <a:rPr lang="en-IE" dirty="0"/>
              <a:t> a </a:t>
            </a:r>
            <a:r>
              <a:rPr lang="en-IE" dirty="0" err="1"/>
              <a:t>ullmhú</a:t>
            </a:r>
            <a:r>
              <a:rPr lang="en-IE" dirty="0"/>
              <a:t/>
            </a:r>
            <a:br>
              <a:rPr lang="en-IE" dirty="0"/>
            </a:br>
            <a:r>
              <a:rPr lang="en-IE" dirty="0"/>
              <a:t>(c) </a:t>
            </a:r>
            <a:r>
              <a:rPr lang="en-IE" dirty="0" err="1">
                <a:solidFill>
                  <a:srgbClr val="FF0000"/>
                </a:solidFill>
              </a:rPr>
              <a:t>Cill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ga-IE" dirty="0" err="1" smtClean="0">
                <a:solidFill>
                  <a:srgbClr val="FF0000"/>
                </a:solidFill>
              </a:rPr>
              <a:t>ph</a:t>
            </a:r>
            <a:r>
              <a:rPr lang="en-IE" dirty="0" err="1">
                <a:solidFill>
                  <a:srgbClr val="FF0000"/>
                </a:solidFill>
              </a:rPr>
              <a:t>landa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ruaimnithe</a:t>
            </a:r>
            <a:r>
              <a:rPr lang="en-IE" dirty="0">
                <a:solidFill>
                  <a:srgbClr val="FF0000"/>
                </a:solidFill>
              </a:rPr>
              <a:t> &amp; </a:t>
            </a:r>
            <a:r>
              <a:rPr lang="en-IE" dirty="0" err="1">
                <a:solidFill>
                  <a:srgbClr val="FF0000"/>
                </a:solidFill>
              </a:rPr>
              <a:t>neamh</a:t>
            </a:r>
            <a:r>
              <a:rPr lang="ga-IE" dirty="0">
                <a:solidFill>
                  <a:srgbClr val="FF0000"/>
                </a:solidFill>
              </a:rPr>
              <a:t>-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ruaimnithe</a:t>
            </a:r>
            <a:r>
              <a:rPr lang="en-IE" dirty="0">
                <a:solidFill>
                  <a:srgbClr val="FF0000"/>
                </a:solidFill>
              </a:rPr>
              <a:t> a </a:t>
            </a:r>
            <a:r>
              <a:rPr lang="en-IE" dirty="0" err="1">
                <a:solidFill>
                  <a:srgbClr val="FF0000"/>
                </a:solidFill>
              </a:rPr>
              <a:t>ullmhú</a:t>
            </a:r>
            <a:r>
              <a:rPr lang="en-IE" dirty="0">
                <a:solidFill>
                  <a:srgbClr val="FF0000"/>
                </a:solidFill>
              </a:rPr>
              <a:t/>
            </a:r>
            <a:br>
              <a:rPr lang="en-IE" dirty="0">
                <a:solidFill>
                  <a:srgbClr val="FF0000"/>
                </a:solidFill>
              </a:rPr>
            </a:br>
            <a:endParaRPr lang="en-IE" dirty="0">
              <a:solidFill>
                <a:srgbClr val="FF0000"/>
              </a:solidFill>
            </a:endParaRPr>
          </a:p>
        </p:txBody>
      </p:sp>
      <p:pic>
        <p:nvPicPr>
          <p:cNvPr id="5" name="Picture 2" descr="onion skin_LP_N61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72671"/>
            <a:ext cx="2630244" cy="294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lose-up of scientist hands with microscope, examining samp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04570"/>
            <a:ext cx="4180778" cy="279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66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6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en-IE" dirty="0" err="1">
                <a:solidFill>
                  <a:srgbClr val="FF0000"/>
                </a:solidFill>
              </a:rPr>
              <a:t>Scríobh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síos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sonraí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na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ga-IE" dirty="0">
                <a:solidFill>
                  <a:srgbClr val="FF0000"/>
                </a:solidFill>
              </a:rPr>
              <a:t>d</a:t>
            </a:r>
            <a:r>
              <a:rPr lang="en-IE" dirty="0" err="1">
                <a:solidFill>
                  <a:srgbClr val="FF0000"/>
                </a:solidFill>
              </a:rPr>
              <a:t>turgnamh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2816"/>
            <a:ext cx="5076056" cy="4525963"/>
          </a:xfrm>
        </p:spPr>
        <p:txBody>
          <a:bodyPr/>
          <a:lstStyle/>
          <a:p>
            <a:r>
              <a:rPr lang="en-IE" smtClean="0"/>
              <a:t>Teideal</a:t>
            </a:r>
            <a:endParaRPr lang="en-IE" dirty="0"/>
          </a:p>
          <a:p>
            <a:r>
              <a:rPr lang="en-IE" dirty="0"/>
              <a:t>Do b</a:t>
            </a:r>
            <a:r>
              <a:rPr lang="ga-IE" dirty="0"/>
              <a:t>h</a:t>
            </a:r>
            <a:r>
              <a:rPr lang="en-IE" dirty="0" err="1"/>
              <a:t>reathnúc</a:t>
            </a:r>
            <a:r>
              <a:rPr lang="ga-IE" dirty="0"/>
              <a:t>h</a:t>
            </a:r>
            <a:r>
              <a:rPr lang="en-IE" dirty="0" err="1"/>
              <a:t>án</a:t>
            </a:r>
            <a:endParaRPr lang="en-IE" dirty="0"/>
          </a:p>
          <a:p>
            <a:r>
              <a:rPr lang="en-IE" dirty="0" err="1"/>
              <a:t>Hipitéis</a:t>
            </a:r>
            <a:endParaRPr lang="en-IE" dirty="0"/>
          </a:p>
          <a:p>
            <a:r>
              <a:rPr lang="ga-IE" dirty="0"/>
              <a:t>An m</a:t>
            </a:r>
            <a:r>
              <a:rPr lang="en-IE" dirty="0" err="1"/>
              <a:t>odh</a:t>
            </a:r>
            <a:r>
              <a:rPr lang="en-IE" dirty="0"/>
              <a:t> </a:t>
            </a:r>
            <a:r>
              <a:rPr lang="ga-IE" dirty="0"/>
              <a:t>oibre a bhí agat</a:t>
            </a:r>
            <a:endParaRPr lang="en-IE" dirty="0"/>
          </a:p>
          <a:p>
            <a:r>
              <a:rPr lang="en-IE" dirty="0" err="1"/>
              <a:t>Conclú</a:t>
            </a:r>
            <a:r>
              <a:rPr lang="ga-IE" dirty="0"/>
              <a:t>i</a:t>
            </a:r>
            <a:r>
              <a:rPr lang="en-IE" dirty="0"/>
              <a:t>d/</a:t>
            </a:r>
            <a:r>
              <a:rPr lang="en-IE" dirty="0" err="1"/>
              <a:t>Torthaí</a:t>
            </a:r>
            <a:r>
              <a:rPr lang="en-IE" dirty="0"/>
              <a:t> a </a:t>
            </a:r>
            <a:r>
              <a:rPr lang="en-IE" dirty="0" err="1"/>
              <a:t>fuair</a:t>
            </a:r>
            <a:r>
              <a:rPr lang="en-IE" dirty="0"/>
              <a:t> </a:t>
            </a:r>
            <a:r>
              <a:rPr lang="en-IE" dirty="0" err="1"/>
              <a:t>tú</a:t>
            </a:r>
            <a:endParaRPr lang="en-IE" dirty="0"/>
          </a:p>
          <a:p>
            <a:r>
              <a:rPr lang="en-IE" dirty="0"/>
              <a:t>Pict</a:t>
            </a:r>
            <a:r>
              <a:rPr lang="ga-IE" dirty="0"/>
              <a:t>i</a:t>
            </a:r>
            <a:r>
              <a:rPr lang="en-IE" dirty="0" err="1"/>
              <a:t>úir</a:t>
            </a:r>
            <a:r>
              <a:rPr lang="en-IE" dirty="0"/>
              <a:t> </a:t>
            </a:r>
            <a:r>
              <a:rPr lang="ga-IE" dirty="0"/>
              <a:t>- C</a:t>
            </a:r>
            <a:r>
              <a:rPr lang="en-IE" dirty="0"/>
              <a:t>ad </a:t>
            </a:r>
            <a:r>
              <a:rPr lang="ga-IE" dirty="0"/>
              <a:t>a chonaic </a:t>
            </a:r>
            <a:r>
              <a:rPr lang="en-IE" dirty="0" err="1"/>
              <a:t>tú</a:t>
            </a:r>
            <a:r>
              <a:rPr lang="en-IE" dirty="0"/>
              <a:t> </a:t>
            </a:r>
            <a:r>
              <a:rPr lang="en-IE" dirty="0" err="1"/>
              <a:t>faoin</a:t>
            </a:r>
            <a:r>
              <a:rPr lang="en-IE" dirty="0"/>
              <a:t> </a:t>
            </a:r>
            <a:r>
              <a:rPr lang="en-IE" dirty="0" err="1"/>
              <a:t>micreascóp</a:t>
            </a:r>
            <a:r>
              <a:rPr lang="ga-IE" dirty="0"/>
              <a:t>?</a:t>
            </a:r>
            <a:endParaRPr lang="en-IE" dirty="0"/>
          </a:p>
        </p:txBody>
      </p:sp>
      <p:pic>
        <p:nvPicPr>
          <p:cNvPr id="5" name="Picture 2" descr="onion skin_LP_N61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07698"/>
            <a:ext cx="3240360" cy="421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795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</p:spPr>
        <p:txBody>
          <a:bodyPr>
            <a:normAutofit/>
          </a:bodyPr>
          <a:lstStyle/>
          <a:p>
            <a:r>
              <a:rPr lang="ga-IE" b="1" u="sng" dirty="0">
                <a:solidFill>
                  <a:srgbClr val="FF0000"/>
                </a:solidFill>
              </a:rPr>
              <a:t>B</a:t>
            </a:r>
            <a:r>
              <a:rPr lang="en-IE" b="1" u="sng" dirty="0" err="1">
                <a:solidFill>
                  <a:srgbClr val="FF0000"/>
                </a:solidFill>
              </a:rPr>
              <a:t>unstruchtúr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ga-IE" b="1" u="sng" dirty="0">
                <a:solidFill>
                  <a:srgbClr val="FF0000"/>
                </a:solidFill>
              </a:rPr>
              <a:t>cille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8712968" cy="4713387"/>
          </a:xfrm>
        </p:spPr>
        <p:txBody>
          <a:bodyPr/>
          <a:lstStyle/>
          <a:p>
            <a:r>
              <a:rPr lang="en-IE" dirty="0" err="1"/>
              <a:t>Úsáideann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heolaithe</a:t>
            </a:r>
            <a:r>
              <a:rPr lang="en-IE" dirty="0"/>
              <a:t> </a:t>
            </a:r>
            <a:r>
              <a:rPr lang="en-IE" dirty="0" err="1"/>
              <a:t>micreascóp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staidéar</a:t>
            </a:r>
            <a:r>
              <a:rPr lang="en-IE" dirty="0"/>
              <a:t> a </a:t>
            </a:r>
            <a:r>
              <a:rPr lang="en-IE" dirty="0" err="1"/>
              <a:t>dhéanamh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chealla</a:t>
            </a:r>
            <a:r>
              <a:rPr lang="en-IE" dirty="0"/>
              <a:t>. </a:t>
            </a:r>
          </a:p>
          <a:p>
            <a:r>
              <a:rPr lang="en-IE" b="1" dirty="0">
                <a:solidFill>
                  <a:srgbClr val="D60093"/>
                </a:solidFill>
              </a:rPr>
              <a:t>2 </a:t>
            </a:r>
            <a:r>
              <a:rPr lang="en-IE" b="1" dirty="0" err="1">
                <a:solidFill>
                  <a:srgbClr val="D60093"/>
                </a:solidFill>
              </a:rPr>
              <a:t>chineál</a:t>
            </a:r>
            <a:r>
              <a:rPr lang="en-IE" b="1" dirty="0">
                <a:solidFill>
                  <a:srgbClr val="D60093"/>
                </a:solidFill>
              </a:rPr>
              <a:t> </a:t>
            </a:r>
            <a:r>
              <a:rPr lang="en-IE" dirty="0"/>
              <a:t>(</a:t>
            </a:r>
            <a:r>
              <a:rPr lang="en-IE" dirty="0">
                <a:solidFill>
                  <a:srgbClr val="D60093"/>
                </a:solidFill>
              </a:rPr>
              <a:t>a) </a:t>
            </a:r>
            <a:r>
              <a:rPr lang="en-IE" dirty="0" err="1">
                <a:solidFill>
                  <a:srgbClr val="D60093"/>
                </a:solidFill>
              </a:rPr>
              <a:t>micreascóp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solais</a:t>
            </a:r>
            <a:r>
              <a:rPr lang="en-IE" dirty="0">
                <a:solidFill>
                  <a:srgbClr val="D60093"/>
                </a:solidFill>
              </a:rPr>
              <a:t> </a:t>
            </a:r>
          </a:p>
          <a:p>
            <a:pPr marL="0" indent="0">
              <a:buNone/>
            </a:pPr>
            <a:r>
              <a:rPr lang="en-IE" dirty="0">
                <a:solidFill>
                  <a:srgbClr val="D60093"/>
                </a:solidFill>
              </a:rPr>
              <a:t>                   (b) </a:t>
            </a:r>
            <a:r>
              <a:rPr lang="en-IE" dirty="0" err="1">
                <a:solidFill>
                  <a:srgbClr val="D60093"/>
                </a:solidFill>
              </a:rPr>
              <a:t>leictreonmhicreascóp</a:t>
            </a:r>
            <a:endParaRPr lang="en-IE" dirty="0">
              <a:solidFill>
                <a:srgbClr val="D60093"/>
              </a:solidFill>
            </a:endParaRPr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287524" y="4195636"/>
            <a:ext cx="4392488" cy="25545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dirty="0" err="1" smtClean="0">
                <a:solidFill>
                  <a:srgbClr val="0070C0"/>
                </a:solidFill>
              </a:rPr>
              <a:t>Feictear</a:t>
            </a:r>
            <a:r>
              <a:rPr lang="en-IE" sz="2000" dirty="0" smtClean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cealla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ga-IE" sz="2000" dirty="0" smtClean="0">
                <a:solidFill>
                  <a:srgbClr val="0070C0"/>
                </a:solidFill>
              </a:rPr>
              <a:t>ach</a:t>
            </a:r>
            <a:r>
              <a:rPr lang="en-IE" sz="2000" dirty="0" smtClean="0">
                <a:solidFill>
                  <a:srgbClr val="0070C0"/>
                </a:solidFill>
              </a:rPr>
              <a:t> </a:t>
            </a:r>
            <a:r>
              <a:rPr lang="en-IE" sz="2000" dirty="0">
                <a:solidFill>
                  <a:srgbClr val="0070C0"/>
                </a:solidFill>
              </a:rPr>
              <a:t>sholas a </a:t>
            </a:r>
            <a:r>
              <a:rPr lang="en-IE" sz="2000" dirty="0" err="1">
                <a:solidFill>
                  <a:srgbClr val="0070C0"/>
                </a:solidFill>
              </a:rPr>
              <a:t>lon</a:t>
            </a:r>
            <a:r>
              <a:rPr lang="ga-IE" sz="2000" dirty="0" err="1">
                <a:solidFill>
                  <a:srgbClr val="0070C0"/>
                </a:solidFill>
              </a:rPr>
              <a:t>rú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tríothu</a:t>
            </a:r>
            <a:r>
              <a:rPr lang="en-IE" sz="2000" dirty="0">
                <a:solidFill>
                  <a:srgbClr val="0070C0"/>
                </a:solidFill>
              </a:rPr>
              <a:t>. </a:t>
            </a:r>
            <a:r>
              <a:rPr lang="en-IE" sz="2000" dirty="0" err="1">
                <a:solidFill>
                  <a:srgbClr val="0070C0"/>
                </a:solidFill>
              </a:rPr>
              <a:t>Méadaíonn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micreascóp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solais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cealla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ga-IE" sz="2000" dirty="0" smtClean="0">
                <a:solidFill>
                  <a:srgbClr val="0070C0"/>
                </a:solidFill>
              </a:rPr>
              <a:t>X </a:t>
            </a:r>
            <a:r>
              <a:rPr lang="en-IE" sz="2000" b="1" dirty="0" smtClean="0">
                <a:solidFill>
                  <a:srgbClr val="0070C0"/>
                </a:solidFill>
              </a:rPr>
              <a:t>2,000</a:t>
            </a:r>
            <a:r>
              <a:rPr lang="ga-IE" sz="2000" b="1" dirty="0" smtClean="0">
                <a:solidFill>
                  <a:srgbClr val="0070C0"/>
                </a:solidFill>
              </a:rPr>
              <a:t> </a:t>
            </a:r>
            <a:r>
              <a:rPr lang="ga-IE" sz="2000" dirty="0" smtClean="0">
                <a:solidFill>
                  <a:srgbClr val="0070C0"/>
                </a:solidFill>
              </a:rPr>
              <a:t>nó suas leis sin</a:t>
            </a:r>
            <a:r>
              <a:rPr lang="en-IE" sz="2000" dirty="0" smtClean="0">
                <a:solidFill>
                  <a:srgbClr val="0070C0"/>
                </a:solidFill>
              </a:rPr>
              <a:t>.  </a:t>
            </a:r>
            <a:r>
              <a:rPr lang="en-IE" sz="2000" dirty="0" err="1">
                <a:solidFill>
                  <a:srgbClr val="0070C0"/>
                </a:solidFill>
              </a:rPr>
              <a:t>Ceadaíonn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sé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seo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struchtúir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áirithe</a:t>
            </a:r>
            <a:r>
              <a:rPr lang="en-IE" sz="2000" dirty="0">
                <a:solidFill>
                  <a:srgbClr val="0070C0"/>
                </a:solidFill>
              </a:rPr>
              <a:t> a </a:t>
            </a:r>
            <a:r>
              <a:rPr lang="en-IE" sz="2000" dirty="0" err="1">
                <a:solidFill>
                  <a:srgbClr val="0070C0"/>
                </a:solidFill>
              </a:rPr>
              <a:t>fheiceáil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sna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cealla</a:t>
            </a:r>
            <a:r>
              <a:rPr lang="en-IE" sz="2000" dirty="0">
                <a:solidFill>
                  <a:srgbClr val="0070C0"/>
                </a:solidFill>
              </a:rPr>
              <a:t>.</a:t>
            </a:r>
          </a:p>
          <a:p>
            <a:r>
              <a:rPr lang="en-IE" sz="2000" dirty="0">
                <a:solidFill>
                  <a:srgbClr val="0070C0"/>
                </a:solidFill>
              </a:rPr>
              <a:t> </a:t>
            </a:r>
          </a:p>
          <a:p>
            <a:r>
              <a:rPr lang="en-IE" sz="2000" dirty="0" err="1">
                <a:solidFill>
                  <a:srgbClr val="0070C0"/>
                </a:solidFill>
              </a:rPr>
              <a:t>Ceadaíonn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sé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seo</a:t>
            </a:r>
            <a:r>
              <a:rPr lang="en-IE" sz="2000" dirty="0">
                <a:solidFill>
                  <a:srgbClr val="0070C0"/>
                </a:solidFill>
              </a:rPr>
              <a:t> an t-</a:t>
            </a:r>
            <a:r>
              <a:rPr lang="en-IE" sz="2000" dirty="0" err="1">
                <a:solidFill>
                  <a:srgbClr val="0070C0"/>
                </a:solidFill>
              </a:rPr>
              <a:t>ábhar</a:t>
            </a:r>
            <a:r>
              <a:rPr lang="en-IE" sz="2000" dirty="0">
                <a:solidFill>
                  <a:srgbClr val="0070C0"/>
                </a:solidFill>
              </a:rPr>
              <a:t> a </a:t>
            </a:r>
            <a:r>
              <a:rPr lang="en-IE" sz="2000" dirty="0" err="1">
                <a:solidFill>
                  <a:srgbClr val="0070C0"/>
                </a:solidFill>
              </a:rPr>
              <a:t>mhéadú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suas</a:t>
            </a:r>
            <a:r>
              <a:rPr lang="en-IE" sz="2000" dirty="0">
                <a:solidFill>
                  <a:srgbClr val="0070C0"/>
                </a:solidFill>
              </a:rPr>
              <a:t> le </a:t>
            </a:r>
            <a:r>
              <a:rPr lang="en-IE" sz="2000" b="1" dirty="0">
                <a:solidFill>
                  <a:srgbClr val="0070C0"/>
                </a:solidFill>
              </a:rPr>
              <a:t>2,000,000 </a:t>
            </a:r>
            <a:r>
              <a:rPr lang="en-IE" sz="2000" b="1" dirty="0" err="1">
                <a:solidFill>
                  <a:srgbClr val="0070C0"/>
                </a:solidFill>
              </a:rPr>
              <a:t>uair</a:t>
            </a:r>
            <a:endParaRPr lang="en-IE" sz="2000" b="1" dirty="0">
              <a:solidFill>
                <a:srgbClr val="0070C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923928" y="5517232"/>
            <a:ext cx="1440160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4" name="Picture 2" descr="Adjusting microsc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370" y="2555776"/>
            <a:ext cx="2686101" cy="402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487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135" y="557808"/>
            <a:ext cx="8229600" cy="1143000"/>
          </a:xfrm>
        </p:spPr>
        <p:txBody>
          <a:bodyPr/>
          <a:lstStyle/>
          <a:p>
            <a:r>
              <a:rPr lang="en-IE" b="1" u="sng" dirty="0" err="1">
                <a:solidFill>
                  <a:srgbClr val="D60093"/>
                </a:solidFill>
              </a:rPr>
              <a:t>Cill</a:t>
            </a:r>
            <a:r>
              <a:rPr lang="en-IE" b="1" u="sng" dirty="0">
                <a:solidFill>
                  <a:srgbClr val="D60093"/>
                </a:solidFill>
              </a:rPr>
              <a:t> T</a:t>
            </a:r>
            <a:r>
              <a:rPr lang="ga-IE" b="1" u="sng" dirty="0">
                <a:solidFill>
                  <a:srgbClr val="D60093"/>
                </a:solidFill>
              </a:rPr>
              <a:t>h</a:t>
            </a:r>
            <a:r>
              <a:rPr lang="en-IE" b="1" u="sng" dirty="0" err="1">
                <a:solidFill>
                  <a:srgbClr val="D60093"/>
                </a:solidFill>
              </a:rPr>
              <a:t>ipiciúil</a:t>
            </a:r>
            <a:r>
              <a:rPr lang="en-IE" b="1" u="sng" dirty="0">
                <a:solidFill>
                  <a:srgbClr val="D60093"/>
                </a:solidFill>
              </a:rPr>
              <a:t> </a:t>
            </a:r>
            <a:r>
              <a:rPr lang="en-IE" b="1" u="sng" dirty="0" err="1">
                <a:solidFill>
                  <a:srgbClr val="D60093"/>
                </a:solidFill>
              </a:rPr>
              <a:t>Ainmhí</a:t>
            </a:r>
            <a:r>
              <a:rPr lang="en-IE" b="1" u="sng" dirty="0">
                <a:solidFill>
                  <a:srgbClr val="D60093"/>
                </a:solidFill>
              </a:rPr>
              <a:t>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96655" y="1584082"/>
            <a:ext cx="34198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/>
              <a:t>Déan</a:t>
            </a:r>
            <a:r>
              <a:rPr lang="en-IE" dirty="0"/>
              <a:t> </a:t>
            </a:r>
            <a:r>
              <a:rPr lang="ga-IE" dirty="0"/>
              <a:t>l</a:t>
            </a:r>
            <a:r>
              <a:rPr lang="en-IE" dirty="0" err="1"/>
              <a:t>ipé</a:t>
            </a:r>
            <a:r>
              <a:rPr lang="ga-IE" dirty="0" err="1"/>
              <a:t>ad</a:t>
            </a:r>
            <a:r>
              <a:rPr lang="en-IE" dirty="0"/>
              <a:t>ú </a:t>
            </a:r>
            <a:r>
              <a:rPr lang="en-IE" dirty="0" err="1"/>
              <a:t>ar</a:t>
            </a:r>
            <a:r>
              <a:rPr lang="en-IE" dirty="0"/>
              <a:t> :</a:t>
            </a:r>
          </a:p>
          <a:p>
            <a:endParaRPr lang="en-IE" dirty="0"/>
          </a:p>
          <a:p>
            <a:pPr marL="342900" indent="-342900">
              <a:buFont typeface="Arial" pitchFamily="34" charset="0"/>
              <a:buChar char="•"/>
            </a:pPr>
            <a:r>
              <a:rPr lang="ga-IE" sz="2800" dirty="0"/>
              <a:t>An </a:t>
            </a:r>
            <a:r>
              <a:rPr lang="ga-IE" sz="2800" dirty="0" err="1"/>
              <a:t>mh</a:t>
            </a:r>
            <a:r>
              <a:rPr lang="en-IE" sz="2800" dirty="0" err="1"/>
              <a:t>iteacoindre</a:t>
            </a:r>
            <a:endParaRPr lang="en-IE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ga-IE" sz="2800" dirty="0"/>
              <a:t>An </a:t>
            </a:r>
            <a:r>
              <a:rPr lang="ga-IE" sz="2800" dirty="0" err="1"/>
              <a:t>cí</a:t>
            </a:r>
            <a:r>
              <a:rPr lang="en-IE" sz="2800" dirty="0" err="1"/>
              <a:t>teaplasma</a:t>
            </a:r>
            <a:endParaRPr lang="en-IE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ga-IE" sz="2800" dirty="0"/>
              <a:t>An c</a:t>
            </a:r>
            <a:r>
              <a:rPr lang="en-IE" sz="2800" dirty="0" err="1"/>
              <a:t>illscannán</a:t>
            </a:r>
            <a:endParaRPr lang="en-IE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ga-IE" sz="2800" dirty="0"/>
              <a:t>Na r</a:t>
            </a:r>
            <a:r>
              <a:rPr lang="en-IE" sz="2800" dirty="0" err="1"/>
              <a:t>ibeasóim</a:t>
            </a:r>
            <a:endParaRPr lang="en-IE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ga-IE" sz="2800" dirty="0">
                <a:solidFill>
                  <a:srgbClr val="FF0000"/>
                </a:solidFill>
              </a:rPr>
              <a:t>An n</a:t>
            </a:r>
            <a:r>
              <a:rPr lang="en-IE" sz="2800" dirty="0" err="1">
                <a:solidFill>
                  <a:srgbClr val="FF0000"/>
                </a:solidFill>
              </a:rPr>
              <a:t>úicleas</a:t>
            </a:r>
            <a:r>
              <a:rPr lang="en-IE" sz="2800" dirty="0">
                <a:solidFill>
                  <a:srgbClr val="FF0000"/>
                </a:solidFill>
              </a:rPr>
              <a:t> (DNA)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800" dirty="0" err="1">
                <a:solidFill>
                  <a:srgbClr val="FF0000"/>
                </a:solidFill>
              </a:rPr>
              <a:t>Pór</a:t>
            </a:r>
            <a:r>
              <a:rPr lang="en-IE" sz="2800" dirty="0">
                <a:solidFill>
                  <a:srgbClr val="FF0000"/>
                </a:solidFill>
              </a:rPr>
              <a:t> </a:t>
            </a:r>
            <a:r>
              <a:rPr lang="en-IE" sz="2800" dirty="0" err="1">
                <a:solidFill>
                  <a:srgbClr val="FF0000"/>
                </a:solidFill>
              </a:rPr>
              <a:t>Núicléach</a:t>
            </a:r>
            <a:endParaRPr lang="en-IE" sz="2800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IE" sz="2800" dirty="0" err="1">
                <a:solidFill>
                  <a:srgbClr val="FF0000"/>
                </a:solidFill>
              </a:rPr>
              <a:t>Scannán</a:t>
            </a:r>
            <a:r>
              <a:rPr lang="en-IE" sz="2800" dirty="0">
                <a:solidFill>
                  <a:srgbClr val="FF0000"/>
                </a:solidFill>
              </a:rPr>
              <a:t> </a:t>
            </a:r>
            <a:r>
              <a:rPr lang="en-IE" sz="2800" dirty="0" err="1">
                <a:solidFill>
                  <a:srgbClr val="FF0000"/>
                </a:solidFill>
              </a:rPr>
              <a:t>Núicléach</a:t>
            </a:r>
            <a:endParaRPr lang="en-IE" sz="2800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ga-IE" sz="2800" dirty="0">
                <a:solidFill>
                  <a:srgbClr val="FF0000"/>
                </a:solidFill>
              </a:rPr>
              <a:t>An c</a:t>
            </a:r>
            <a:r>
              <a:rPr lang="en-IE" sz="2800" dirty="0">
                <a:solidFill>
                  <a:srgbClr val="FF0000"/>
                </a:solidFill>
              </a:rPr>
              <a:t>hr</a:t>
            </a:r>
            <a:r>
              <a:rPr lang="ga-IE" sz="2800" dirty="0">
                <a:solidFill>
                  <a:srgbClr val="FF0000"/>
                </a:solidFill>
              </a:rPr>
              <a:t>ó</a:t>
            </a:r>
            <a:r>
              <a:rPr lang="en-IE" sz="2800" dirty="0">
                <a:solidFill>
                  <a:srgbClr val="FF0000"/>
                </a:solidFill>
              </a:rPr>
              <a:t>ma</a:t>
            </a:r>
            <a:r>
              <a:rPr lang="ga-IE" sz="2800" dirty="0" err="1">
                <a:solidFill>
                  <a:srgbClr val="FF0000"/>
                </a:solidFill>
              </a:rPr>
              <a:t>iti</a:t>
            </a:r>
            <a:r>
              <a:rPr lang="en-IE" sz="2800" dirty="0">
                <a:solidFill>
                  <a:srgbClr val="FF0000"/>
                </a:solidFill>
              </a:rPr>
              <a:t>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800" dirty="0" err="1"/>
              <a:t>Lís</a:t>
            </a:r>
            <a:r>
              <a:rPr lang="ga-IE" sz="2800" dirty="0"/>
              <a:t>e</a:t>
            </a:r>
            <a:r>
              <a:rPr lang="en-IE" sz="2800" dirty="0" err="1"/>
              <a:t>asóm</a:t>
            </a:r>
            <a:endParaRPr lang="en-IE" sz="2800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44824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403920" y="1997224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-432556" y="2768047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-280156" y="2920447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-756592" y="4077072"/>
            <a:ext cx="11605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-432556" y="3175003"/>
            <a:ext cx="11605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-280156" y="3327403"/>
            <a:ext cx="11605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5143872" y="1812558"/>
            <a:ext cx="580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pic>
        <p:nvPicPr>
          <p:cNvPr id="3074" name="Picture 2" descr="detailed illustration of an animal cell on wh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36" y="2064494"/>
            <a:ext cx="47625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4804939" y="2518956"/>
            <a:ext cx="1199937" cy="43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143872" y="2768047"/>
            <a:ext cx="916244" cy="521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404907" y="3316399"/>
            <a:ext cx="655209" cy="227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355976" y="2636352"/>
            <a:ext cx="1872208" cy="1060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488726" y="3512069"/>
            <a:ext cx="3571390" cy="565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4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316" y="116632"/>
            <a:ext cx="8229600" cy="1143000"/>
          </a:xfrm>
        </p:spPr>
        <p:txBody>
          <a:bodyPr/>
          <a:lstStyle/>
          <a:p>
            <a:r>
              <a:rPr lang="en-IE" b="1" u="sng" dirty="0" err="1">
                <a:solidFill>
                  <a:srgbClr val="D60093"/>
                </a:solidFill>
              </a:rPr>
              <a:t>Cill</a:t>
            </a:r>
            <a:r>
              <a:rPr lang="en-IE" b="1" u="sng" dirty="0">
                <a:solidFill>
                  <a:srgbClr val="D60093"/>
                </a:solidFill>
              </a:rPr>
              <a:t> </a:t>
            </a:r>
            <a:r>
              <a:rPr lang="ga-IE" b="1" u="sng" dirty="0" err="1">
                <a:solidFill>
                  <a:srgbClr val="D60093"/>
                </a:solidFill>
              </a:rPr>
              <a:t>Th</a:t>
            </a:r>
            <a:r>
              <a:rPr lang="en-IE" b="1" u="sng" dirty="0" err="1">
                <a:solidFill>
                  <a:srgbClr val="D60093"/>
                </a:solidFill>
              </a:rPr>
              <a:t>ipiciúil</a:t>
            </a:r>
            <a:r>
              <a:rPr lang="en-IE" b="1" u="sng" dirty="0">
                <a:solidFill>
                  <a:srgbClr val="D60093"/>
                </a:solidFill>
              </a:rPr>
              <a:t> P</a:t>
            </a:r>
            <a:r>
              <a:rPr lang="ga-IE" b="1" u="sng" dirty="0">
                <a:solidFill>
                  <a:srgbClr val="D60093"/>
                </a:solidFill>
              </a:rPr>
              <a:t>h</a:t>
            </a:r>
            <a:r>
              <a:rPr lang="en-IE" b="1" u="sng" dirty="0" err="1">
                <a:solidFill>
                  <a:srgbClr val="D60093"/>
                </a:solidFill>
              </a:rPr>
              <a:t>landa</a:t>
            </a:r>
            <a:r>
              <a:rPr lang="en-IE" b="1" u="sng" dirty="0">
                <a:solidFill>
                  <a:srgbClr val="D60093"/>
                </a:solidFill>
              </a:rPr>
              <a:t>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6096" y="1600200"/>
            <a:ext cx="3250704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E" sz="3000" dirty="0" err="1">
                <a:solidFill>
                  <a:srgbClr val="D60093"/>
                </a:solidFill>
              </a:rPr>
              <a:t>Déan</a:t>
            </a:r>
            <a:r>
              <a:rPr lang="en-IE" sz="3000" dirty="0">
                <a:solidFill>
                  <a:srgbClr val="D60093"/>
                </a:solidFill>
              </a:rPr>
              <a:t> </a:t>
            </a:r>
            <a:r>
              <a:rPr lang="ga-IE" sz="3000" dirty="0">
                <a:solidFill>
                  <a:srgbClr val="D60093"/>
                </a:solidFill>
              </a:rPr>
              <a:t>lipéadú</a:t>
            </a:r>
            <a:r>
              <a:rPr lang="en-IE" sz="3000" dirty="0">
                <a:solidFill>
                  <a:srgbClr val="D60093"/>
                </a:solidFill>
              </a:rPr>
              <a:t> </a:t>
            </a:r>
            <a:r>
              <a:rPr lang="en-IE" sz="3000" dirty="0" err="1">
                <a:solidFill>
                  <a:srgbClr val="D60093"/>
                </a:solidFill>
              </a:rPr>
              <a:t>ar</a:t>
            </a:r>
            <a:r>
              <a:rPr lang="en-IE" sz="3000" dirty="0">
                <a:solidFill>
                  <a:srgbClr val="D60093"/>
                </a:solidFill>
              </a:rPr>
              <a:t> :</a:t>
            </a:r>
          </a:p>
          <a:p>
            <a:r>
              <a:rPr lang="ga-IE" dirty="0"/>
              <a:t>An </a:t>
            </a:r>
            <a:r>
              <a:rPr lang="ga-IE" dirty="0" err="1"/>
              <a:t>mh</a:t>
            </a:r>
            <a:r>
              <a:rPr lang="en-IE" dirty="0" err="1"/>
              <a:t>iteacoindre</a:t>
            </a:r>
            <a:endParaRPr lang="en-IE" dirty="0"/>
          </a:p>
          <a:p>
            <a:r>
              <a:rPr lang="ga-IE" dirty="0"/>
              <a:t>An </a:t>
            </a:r>
            <a:r>
              <a:rPr lang="ga-IE" dirty="0" err="1"/>
              <a:t>cí</a:t>
            </a:r>
            <a:r>
              <a:rPr lang="en-IE" dirty="0" err="1"/>
              <a:t>teaplasma</a:t>
            </a:r>
            <a:endParaRPr lang="en-IE" dirty="0"/>
          </a:p>
          <a:p>
            <a:r>
              <a:rPr lang="ga-IE" dirty="0"/>
              <a:t>An c</a:t>
            </a:r>
            <a:r>
              <a:rPr lang="en-IE" dirty="0" err="1"/>
              <a:t>illscannán</a:t>
            </a:r>
            <a:endParaRPr lang="en-IE" dirty="0"/>
          </a:p>
          <a:p>
            <a:r>
              <a:rPr lang="ga-IE" dirty="0"/>
              <a:t>An n</a:t>
            </a:r>
            <a:r>
              <a:rPr lang="en-IE" dirty="0" err="1"/>
              <a:t>úicleas</a:t>
            </a:r>
            <a:r>
              <a:rPr lang="en-IE" dirty="0"/>
              <a:t> (DNA)</a:t>
            </a:r>
          </a:p>
          <a:p>
            <a:r>
              <a:rPr lang="ga-IE" dirty="0"/>
              <a:t>Na r</a:t>
            </a:r>
            <a:r>
              <a:rPr lang="en-IE" dirty="0" err="1"/>
              <a:t>ibeasóim</a:t>
            </a:r>
            <a:endParaRPr lang="en-IE" dirty="0"/>
          </a:p>
          <a:p>
            <a:r>
              <a:rPr lang="ga-IE" dirty="0"/>
              <a:t>An c</a:t>
            </a:r>
            <a:r>
              <a:rPr lang="en-IE" dirty="0"/>
              <a:t>ill</a:t>
            </a:r>
            <a:r>
              <a:rPr lang="ga-IE" dirty="0" err="1"/>
              <a:t>bh</a:t>
            </a:r>
            <a:r>
              <a:rPr lang="en-IE" dirty="0" err="1"/>
              <a:t>alla</a:t>
            </a:r>
            <a:endParaRPr lang="en-IE" dirty="0"/>
          </a:p>
          <a:p>
            <a:r>
              <a:rPr lang="ga-IE" dirty="0"/>
              <a:t>An f</a:t>
            </a:r>
            <a:r>
              <a:rPr lang="en-IE" dirty="0" err="1"/>
              <a:t>olúisín</a:t>
            </a:r>
            <a:r>
              <a:rPr lang="en-IE" dirty="0"/>
              <a:t> </a:t>
            </a:r>
            <a:r>
              <a:rPr lang="ga-IE" dirty="0"/>
              <a:t>m</a:t>
            </a:r>
            <a:r>
              <a:rPr lang="en-IE" dirty="0" err="1"/>
              <a:t>ór</a:t>
            </a:r>
            <a:endParaRPr lang="en-IE" dirty="0"/>
          </a:p>
          <a:p>
            <a:r>
              <a:rPr lang="ga-IE" dirty="0"/>
              <a:t>Na cló</a:t>
            </a:r>
            <a:r>
              <a:rPr lang="en-IE" dirty="0" err="1"/>
              <a:t>raplast</a:t>
            </a:r>
            <a:r>
              <a:rPr lang="ga-IE" dirty="0" err="1"/>
              <a:t>aí</a:t>
            </a: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4100" name="Picture 4" descr="Plant cell cutaway 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278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>
                <a:solidFill>
                  <a:srgbClr val="FF0000"/>
                </a:solidFill>
              </a:rPr>
              <a:t>St</a:t>
            </a:r>
            <a:r>
              <a:rPr lang="ga-IE" b="1" u="sng" dirty="0">
                <a:solidFill>
                  <a:srgbClr val="FF0000"/>
                </a:solidFill>
              </a:rPr>
              <a:t>r</a:t>
            </a:r>
            <a:r>
              <a:rPr lang="en-IE" b="1" u="sng" dirty="0" err="1">
                <a:solidFill>
                  <a:srgbClr val="FF0000"/>
                </a:solidFill>
              </a:rPr>
              <a:t>uc</a:t>
            </a:r>
            <a:r>
              <a:rPr lang="ga-IE" b="1" u="sng" dirty="0">
                <a:solidFill>
                  <a:srgbClr val="FF0000"/>
                </a:solidFill>
              </a:rPr>
              <a:t>h</a:t>
            </a:r>
            <a:r>
              <a:rPr lang="en-IE" b="1" u="sng" dirty="0" err="1">
                <a:solidFill>
                  <a:srgbClr val="FF0000"/>
                </a:solidFill>
              </a:rPr>
              <a:t>túr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na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Cille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br>
              <a:rPr lang="en-IE" b="1" u="sng" dirty="0">
                <a:solidFill>
                  <a:srgbClr val="FF0000"/>
                </a:solidFill>
              </a:rPr>
            </a:br>
            <a:r>
              <a:rPr lang="en-IE" b="1" dirty="0" err="1">
                <a:solidFill>
                  <a:srgbClr val="FF0000"/>
                </a:solidFill>
              </a:rPr>
              <a:t>Ainmhí</a:t>
            </a:r>
            <a:r>
              <a:rPr lang="en-IE" b="1" dirty="0">
                <a:solidFill>
                  <a:srgbClr val="FF0000"/>
                </a:solidFill>
              </a:rPr>
              <a:t>                       Pl</a:t>
            </a:r>
            <a:r>
              <a:rPr lang="ga-IE" b="1" dirty="0">
                <a:solidFill>
                  <a:srgbClr val="FF0000"/>
                </a:solidFill>
              </a:rPr>
              <a:t>a</a:t>
            </a:r>
            <a:r>
              <a:rPr lang="en-IE" b="1" dirty="0" err="1">
                <a:solidFill>
                  <a:srgbClr val="FF0000"/>
                </a:solidFill>
              </a:rPr>
              <a:t>nda</a:t>
            </a:r>
            <a:endParaRPr lang="en-IE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library.thinkquest.org/5420/images/cellanipi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90" y="1863791"/>
            <a:ext cx="381642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75756" y="1898783"/>
            <a:ext cx="176419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C</a:t>
            </a:r>
            <a:r>
              <a:rPr lang="ga-IE" sz="2400" b="1" dirty="0"/>
              <a:t>í</a:t>
            </a:r>
            <a:r>
              <a:rPr lang="en-IE" sz="2400" b="1" dirty="0" err="1"/>
              <a:t>teaplasma</a:t>
            </a:r>
            <a:endParaRPr lang="en-IE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16096" y="4548393"/>
            <a:ext cx="1317862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Núicléas</a:t>
            </a:r>
            <a:endParaRPr lang="en-IE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420513"/>
            <a:ext cx="176419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Cillscannán</a:t>
            </a:r>
            <a:endParaRPr lang="en-IE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78664" y="5787159"/>
            <a:ext cx="145816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Cillbhalla</a:t>
            </a:r>
            <a:endParaRPr lang="en-IE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45587" y="3986815"/>
            <a:ext cx="176419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C</a:t>
            </a:r>
            <a:r>
              <a:rPr lang="ga-IE" sz="2400" b="1" dirty="0"/>
              <a:t>í</a:t>
            </a:r>
            <a:r>
              <a:rPr lang="en-IE" sz="2400" b="1" dirty="0" err="1"/>
              <a:t>teaplasma</a:t>
            </a:r>
            <a:endParaRPr lang="en-IE" sz="2400" b="1" dirty="0"/>
          </a:p>
        </p:txBody>
      </p:sp>
      <p:cxnSp>
        <p:nvCxnSpPr>
          <p:cNvPr id="14" name="Straight Arrow Connector 13"/>
          <p:cNvCxnSpPr>
            <a:stCxn id="7" idx="3"/>
          </p:cNvCxnSpPr>
          <p:nvPr/>
        </p:nvCxnSpPr>
        <p:spPr>
          <a:xfrm flipV="1">
            <a:off x="3933958" y="4345527"/>
            <a:ext cx="2059371" cy="433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75756" y="3645024"/>
            <a:ext cx="1044116" cy="1022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509882" y="2599286"/>
            <a:ext cx="1519968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IE" sz="2400" b="1" dirty="0" err="1"/>
              <a:t>Ribeasóim</a:t>
            </a:r>
            <a:endParaRPr lang="en-IE" sz="2400" b="1" dirty="0"/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>
            <a:off x="5029850" y="2830119"/>
            <a:ext cx="918613" cy="123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7" idx="1"/>
          </p:cNvCxnSpPr>
          <p:nvPr/>
        </p:nvCxnSpPr>
        <p:spPr>
          <a:xfrm flipH="1">
            <a:off x="3122149" y="2830119"/>
            <a:ext cx="387733" cy="230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732240" y="2094624"/>
            <a:ext cx="419984" cy="47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841" y="1798189"/>
            <a:ext cx="2052228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Miteacoindre</a:t>
            </a:r>
            <a:endParaRPr lang="en-IE" sz="240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331640" y="2129615"/>
            <a:ext cx="432048" cy="585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763688" y="2714703"/>
            <a:ext cx="297381" cy="230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8" name="Oval 27"/>
          <p:cNvSpPr/>
          <p:nvPr/>
        </p:nvSpPr>
        <p:spPr>
          <a:xfrm>
            <a:off x="1205626" y="3176368"/>
            <a:ext cx="342038" cy="1086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9" name="Rectangle 28"/>
          <p:cNvSpPr/>
          <p:nvPr/>
        </p:nvSpPr>
        <p:spPr>
          <a:xfrm>
            <a:off x="7421027" y="1286036"/>
            <a:ext cx="146328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IE" sz="2400" b="1" dirty="0" err="1"/>
              <a:t>Clóraplast</a:t>
            </a:r>
            <a:endParaRPr lang="en-IE" sz="2400" b="1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489156" y="1944000"/>
            <a:ext cx="459307" cy="7707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" name="TextBox 3071"/>
          <p:cNvSpPr txBox="1"/>
          <p:nvPr/>
        </p:nvSpPr>
        <p:spPr>
          <a:xfrm>
            <a:off x="2850949" y="5079273"/>
            <a:ext cx="2439961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b="1" dirty="0"/>
              <a:t>*</a:t>
            </a:r>
            <a:r>
              <a:rPr lang="en-IE" sz="2000" b="1" dirty="0" err="1"/>
              <a:t>Pór</a:t>
            </a:r>
            <a:r>
              <a:rPr lang="en-IE" sz="2000" b="1" dirty="0"/>
              <a:t> </a:t>
            </a:r>
            <a:r>
              <a:rPr lang="en-IE" sz="2000" b="1" dirty="0" err="1"/>
              <a:t>núicleasach</a:t>
            </a:r>
            <a:r>
              <a:rPr lang="en-IE" sz="2000" b="1" dirty="0"/>
              <a:t> &amp; </a:t>
            </a:r>
          </a:p>
          <a:p>
            <a:r>
              <a:rPr lang="en-IE" sz="2000" b="1" dirty="0"/>
              <a:t>Cr</a:t>
            </a:r>
            <a:r>
              <a:rPr lang="ga-IE" sz="2000" b="1" dirty="0"/>
              <a:t>ó</a:t>
            </a:r>
            <a:r>
              <a:rPr lang="en-IE" sz="2000" b="1" dirty="0"/>
              <a:t>ma</a:t>
            </a:r>
            <a:r>
              <a:rPr lang="ga-IE" sz="2000" b="1" dirty="0"/>
              <a:t>i</a:t>
            </a:r>
            <a:r>
              <a:rPr lang="en-IE" sz="2000" b="1" dirty="0"/>
              <a:t>tin (DNA) </a:t>
            </a:r>
            <a:r>
              <a:rPr lang="en-IE" sz="2000" b="1" dirty="0" err="1"/>
              <a:t>lá</a:t>
            </a:r>
            <a:r>
              <a:rPr lang="ga-IE" sz="2000" b="1" dirty="0"/>
              <a:t>i</a:t>
            </a:r>
            <a:r>
              <a:rPr lang="en-IE" sz="2000" b="1" dirty="0"/>
              <a:t>r</a:t>
            </a:r>
            <a:endParaRPr lang="en-IE" sz="2000" dirty="0"/>
          </a:p>
        </p:txBody>
      </p:sp>
      <p:cxnSp>
        <p:nvCxnSpPr>
          <p:cNvPr id="3075" name="Straight Arrow Connector 3074"/>
          <p:cNvCxnSpPr/>
          <p:nvPr/>
        </p:nvCxnSpPr>
        <p:spPr>
          <a:xfrm flipV="1">
            <a:off x="5029850" y="4448480"/>
            <a:ext cx="1198334" cy="1147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own Arrow 5"/>
          <p:cNvSpPr/>
          <p:nvPr/>
        </p:nvSpPr>
        <p:spPr>
          <a:xfrm flipH="1">
            <a:off x="6804248" y="2090639"/>
            <a:ext cx="275968" cy="4320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Down Arrow 12"/>
          <p:cNvSpPr/>
          <p:nvPr/>
        </p:nvSpPr>
        <p:spPr>
          <a:xfrm>
            <a:off x="5718809" y="1944000"/>
            <a:ext cx="274520" cy="6209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8" name="Straight Connector 17"/>
          <p:cNvCxnSpPr/>
          <p:nvPr/>
        </p:nvCxnSpPr>
        <p:spPr>
          <a:xfrm>
            <a:off x="4269866" y="836712"/>
            <a:ext cx="0" cy="6021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8" name="Picture 2" descr="Plant cell cutaway illustratio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t="9626" r="13611" b="10823"/>
          <a:stretch/>
        </p:blipFill>
        <p:spPr bwMode="auto">
          <a:xfrm>
            <a:off x="5320182" y="1798189"/>
            <a:ext cx="3586298" cy="378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Up Arrow 31"/>
          <p:cNvSpPr/>
          <p:nvPr/>
        </p:nvSpPr>
        <p:spPr>
          <a:xfrm>
            <a:off x="6911222" y="5358105"/>
            <a:ext cx="209992" cy="375047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TextBox 32"/>
          <p:cNvSpPr txBox="1"/>
          <p:nvPr/>
        </p:nvSpPr>
        <p:spPr>
          <a:xfrm>
            <a:off x="4694511" y="1735134"/>
            <a:ext cx="120019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Folúisín</a:t>
            </a:r>
            <a:endParaRPr lang="en-IE" sz="2400" b="1" dirty="0"/>
          </a:p>
        </p:txBody>
      </p:sp>
      <p:cxnSp>
        <p:nvCxnSpPr>
          <p:cNvPr id="20" name="Straight Arrow Connector 19"/>
          <p:cNvCxnSpPr>
            <a:stCxn id="33" idx="2"/>
          </p:cNvCxnSpPr>
          <p:nvPr/>
        </p:nvCxnSpPr>
        <p:spPr>
          <a:xfrm>
            <a:off x="5294609" y="2196799"/>
            <a:ext cx="1184055" cy="1323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524328" y="1617987"/>
            <a:ext cx="1193729" cy="1212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942232" y="4413629"/>
            <a:ext cx="2052228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Miteacoindre</a:t>
            </a:r>
            <a:endParaRPr lang="en-IE" sz="2400" b="1" dirty="0"/>
          </a:p>
        </p:txBody>
      </p:sp>
      <p:cxnSp>
        <p:nvCxnSpPr>
          <p:cNvPr id="14336" name="Straight Arrow Connector 14335"/>
          <p:cNvCxnSpPr/>
          <p:nvPr/>
        </p:nvCxnSpPr>
        <p:spPr>
          <a:xfrm>
            <a:off x="7232538" y="4110238"/>
            <a:ext cx="386042" cy="338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86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868958"/>
          </a:xfrm>
        </p:spPr>
        <p:txBody>
          <a:bodyPr>
            <a:normAutofit fontScale="90000"/>
          </a:bodyPr>
          <a:lstStyle/>
          <a:p>
            <a:pPr algn="l"/>
            <a:r>
              <a:rPr lang="en-IE" u="sng" dirty="0" err="1"/>
              <a:t>Difríochtaí</a:t>
            </a:r>
            <a:r>
              <a:rPr lang="en-IE" u="sng" dirty="0"/>
              <a:t> </a:t>
            </a:r>
            <a:r>
              <a:rPr lang="en-IE" u="sng" dirty="0" err="1"/>
              <a:t>idir</a:t>
            </a:r>
            <a:r>
              <a:rPr lang="en-IE" u="sng" dirty="0"/>
              <a:t> </a:t>
            </a:r>
            <a:r>
              <a:rPr lang="en-IE" u="sng" dirty="0" err="1"/>
              <a:t>cealla</a:t>
            </a:r>
            <a:r>
              <a:rPr lang="en-IE" u="sng" dirty="0"/>
              <a:t> </a:t>
            </a:r>
            <a:r>
              <a:rPr lang="en-IE" u="sng" dirty="0" err="1"/>
              <a:t>plandaí</a:t>
            </a:r>
            <a:r>
              <a:rPr lang="en-IE" u="sng" dirty="0"/>
              <a:t> &amp; </a:t>
            </a:r>
            <a:r>
              <a:rPr lang="ga-IE" u="sng" dirty="0"/>
              <a:t>cealla </a:t>
            </a:r>
            <a:r>
              <a:rPr lang="en-IE" u="sng" dirty="0" err="1"/>
              <a:t>ainmhithe</a:t>
            </a:r>
            <a:r>
              <a:rPr lang="en-IE" u="sng" dirty="0"/>
              <a:t>: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174772"/>
              </p:ext>
            </p:extLst>
          </p:nvPr>
        </p:nvGraphicFramePr>
        <p:xfrm>
          <a:off x="251520" y="1643576"/>
          <a:ext cx="8640960" cy="46599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62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3200" b="1" u="sng" spc="130" dirty="0" err="1">
                          <a:solidFill>
                            <a:srgbClr val="D60093"/>
                          </a:solidFill>
                          <a:effectLst/>
                        </a:rPr>
                        <a:t>Cealla</a:t>
                      </a:r>
                      <a:r>
                        <a:rPr lang="en-IE" sz="3200" b="1" u="sng" spc="130" dirty="0">
                          <a:solidFill>
                            <a:srgbClr val="D60093"/>
                          </a:solidFill>
                          <a:effectLst/>
                        </a:rPr>
                        <a:t> </a:t>
                      </a:r>
                      <a:r>
                        <a:rPr lang="en-IE" sz="3200" b="1" u="sng" spc="130" dirty="0" err="1">
                          <a:solidFill>
                            <a:srgbClr val="D60093"/>
                          </a:solidFill>
                          <a:effectLst/>
                        </a:rPr>
                        <a:t>na</a:t>
                      </a:r>
                      <a:r>
                        <a:rPr lang="en-IE" sz="3200" b="1" u="sng" spc="130" dirty="0">
                          <a:solidFill>
                            <a:srgbClr val="D60093"/>
                          </a:solidFill>
                          <a:effectLst/>
                        </a:rPr>
                        <a:t> n-</a:t>
                      </a:r>
                      <a:r>
                        <a:rPr lang="en-IE" sz="3200" b="1" u="sng" spc="130" dirty="0" err="1">
                          <a:solidFill>
                            <a:srgbClr val="D60093"/>
                          </a:solidFill>
                          <a:effectLst/>
                        </a:rPr>
                        <a:t>ainmhithe</a:t>
                      </a:r>
                      <a:endParaRPr lang="en-IE" sz="3200" b="1" u="sng" spc="130" dirty="0">
                        <a:solidFill>
                          <a:srgbClr val="D60093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3200" b="1" u="sng" spc="130" dirty="0" err="1">
                          <a:solidFill>
                            <a:srgbClr val="D60093"/>
                          </a:solidFill>
                          <a:effectLst/>
                        </a:rPr>
                        <a:t>Cealla</a:t>
                      </a:r>
                      <a:r>
                        <a:rPr lang="en-IE" sz="3200" b="1" u="sng" spc="130" dirty="0">
                          <a:solidFill>
                            <a:srgbClr val="D60093"/>
                          </a:solidFill>
                          <a:effectLst/>
                        </a:rPr>
                        <a:t> </a:t>
                      </a:r>
                      <a:r>
                        <a:rPr lang="en-IE" sz="3200" b="1" u="sng" spc="130" dirty="0" err="1">
                          <a:solidFill>
                            <a:srgbClr val="D60093"/>
                          </a:solidFill>
                          <a:effectLst/>
                        </a:rPr>
                        <a:t>na</a:t>
                      </a:r>
                      <a:r>
                        <a:rPr lang="en-IE" sz="3200" b="1" u="sng" spc="130" dirty="0">
                          <a:solidFill>
                            <a:srgbClr val="D60093"/>
                          </a:solidFill>
                          <a:effectLst/>
                        </a:rPr>
                        <a:t> </a:t>
                      </a:r>
                      <a:r>
                        <a:rPr lang="en-IE" sz="3200" b="1" u="sng" spc="130" dirty="0" err="1">
                          <a:solidFill>
                            <a:srgbClr val="D60093"/>
                          </a:solidFill>
                          <a:effectLst/>
                        </a:rPr>
                        <a:t>bplandaí</a:t>
                      </a:r>
                      <a:endParaRPr lang="en-IE" sz="3200" b="1" u="sng" spc="130" dirty="0">
                        <a:solidFill>
                          <a:srgbClr val="D60093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80471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IE" sz="2400" spc="130" dirty="0">
                        <a:effectLst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IE" sz="2400" spc="130" dirty="0" err="1">
                          <a:effectLst/>
                        </a:rPr>
                        <a:t>Níl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aon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b="1" spc="130" dirty="0" err="1">
                          <a:effectLst/>
                        </a:rPr>
                        <a:t>chillbhalla</a:t>
                      </a:r>
                      <a:r>
                        <a:rPr lang="en-IE" sz="2400" b="1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acu</a:t>
                      </a:r>
                      <a:r>
                        <a:rPr lang="en-IE" sz="2400" spc="130" dirty="0">
                          <a:effectLst/>
                        </a:rPr>
                        <a:t>.</a:t>
                      </a:r>
                      <a:endParaRPr lang="en-IE" sz="24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IE" sz="2400" spc="130" dirty="0">
                        <a:effectLst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ga-IE" sz="2400" spc="130" dirty="0">
                          <a:effectLst/>
                        </a:rPr>
                        <a:t>Tá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b="1" spc="130" dirty="0" err="1">
                          <a:effectLst/>
                        </a:rPr>
                        <a:t>cillbhalla</a:t>
                      </a:r>
                      <a:r>
                        <a:rPr lang="ga-IE" sz="2400" b="1" spc="130" dirty="0">
                          <a:effectLst/>
                        </a:rPr>
                        <a:t> </a:t>
                      </a:r>
                      <a:r>
                        <a:rPr lang="ga-IE" sz="2400" b="0" spc="130" dirty="0">
                          <a:effectLst/>
                        </a:rPr>
                        <a:t>acu</a:t>
                      </a:r>
                      <a:r>
                        <a:rPr lang="en-IE" sz="2400" spc="130" dirty="0">
                          <a:effectLst/>
                        </a:rPr>
                        <a:t>.</a:t>
                      </a:r>
                      <a:endParaRPr lang="en-IE" sz="24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IE" sz="2400" spc="130" dirty="0">
                        <a:effectLst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IE" sz="2400" spc="130" dirty="0" err="1">
                          <a:effectLst/>
                        </a:rPr>
                        <a:t>Bíonn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b="1" spc="130" dirty="0" err="1">
                          <a:effectLst/>
                        </a:rPr>
                        <a:t>folúisíní</a:t>
                      </a:r>
                      <a:r>
                        <a:rPr lang="en-IE" sz="2400" b="1" spc="130" dirty="0">
                          <a:effectLst/>
                        </a:rPr>
                        <a:t> </a:t>
                      </a:r>
                      <a:r>
                        <a:rPr lang="en-IE" sz="2400" spc="130" dirty="0">
                          <a:effectLst/>
                        </a:rPr>
                        <a:t>an</a:t>
                      </a:r>
                      <a:r>
                        <a:rPr lang="ga-IE" sz="2400" spc="130" dirty="0">
                          <a:effectLst/>
                        </a:rPr>
                        <a:t>-</a:t>
                      </a:r>
                      <a:r>
                        <a:rPr lang="en-IE" sz="2400" spc="130" dirty="0">
                          <a:effectLst/>
                        </a:rPr>
                        <a:t>b</a:t>
                      </a:r>
                      <a:r>
                        <a:rPr lang="ga-IE" sz="2400" spc="130" dirty="0">
                          <a:effectLst/>
                        </a:rPr>
                        <a:t>h</a:t>
                      </a:r>
                      <a:r>
                        <a:rPr lang="en-IE" sz="2400" spc="130" dirty="0" err="1" smtClean="0">
                          <a:effectLst/>
                        </a:rPr>
                        <a:t>eag</a:t>
                      </a:r>
                      <a:r>
                        <a:rPr lang="ga-IE" sz="2400" spc="130" dirty="0" smtClean="0">
                          <a:effectLst/>
                        </a:rPr>
                        <a:t> </a:t>
                      </a:r>
                      <a:r>
                        <a:rPr lang="ga-IE" sz="2400" spc="130" dirty="0">
                          <a:effectLst/>
                        </a:rPr>
                        <a:t>acu </a:t>
                      </a:r>
                      <a:r>
                        <a:rPr lang="en-IE" sz="2400" spc="130" dirty="0" err="1">
                          <a:effectLst/>
                        </a:rPr>
                        <a:t>nó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ní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bhíonn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aon</a:t>
                      </a:r>
                      <a:r>
                        <a:rPr lang="en-IE" sz="2400" spc="130" dirty="0">
                          <a:effectLst/>
                        </a:rPr>
                        <a:t> f</a:t>
                      </a:r>
                      <a:r>
                        <a:rPr lang="ga-IE" sz="2400" spc="130" dirty="0">
                          <a:effectLst/>
                        </a:rPr>
                        <a:t>h</a:t>
                      </a:r>
                      <a:r>
                        <a:rPr lang="en-IE" sz="2400" spc="130" dirty="0" err="1">
                          <a:effectLst/>
                        </a:rPr>
                        <a:t>olúisín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acu</a:t>
                      </a:r>
                      <a:r>
                        <a:rPr lang="en-IE" sz="2400" spc="130" dirty="0">
                          <a:effectLst/>
                        </a:rPr>
                        <a:t>.</a:t>
                      </a:r>
                      <a:endParaRPr lang="en-IE" sz="24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IE" sz="2400" spc="130" dirty="0">
                        <a:effectLst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IE" sz="2400" spc="130" dirty="0" err="1">
                          <a:effectLst/>
                        </a:rPr>
                        <a:t>Bíonn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b="1" spc="130" dirty="0" err="1">
                          <a:effectLst/>
                        </a:rPr>
                        <a:t>folúisíní</a:t>
                      </a:r>
                      <a:r>
                        <a:rPr lang="en-IE" sz="2400" b="1" spc="130" dirty="0">
                          <a:effectLst/>
                        </a:rPr>
                        <a:t> </a:t>
                      </a:r>
                      <a:r>
                        <a:rPr lang="en-IE" sz="2400" b="1" spc="130" dirty="0" err="1">
                          <a:effectLst/>
                        </a:rPr>
                        <a:t>móra</a:t>
                      </a:r>
                      <a:r>
                        <a:rPr lang="ga-IE" sz="2400" b="1" spc="130" dirty="0">
                          <a:effectLst/>
                        </a:rPr>
                        <a:t> 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ga-IE" sz="2400" b="0" spc="130" dirty="0">
                          <a:effectLst/>
                        </a:rPr>
                        <a:t>acu.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endParaRPr lang="en-IE" sz="24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695431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IE" sz="2400" spc="130" dirty="0" err="1">
                          <a:effectLst/>
                        </a:rPr>
                        <a:t>Níl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aon</a:t>
                      </a:r>
                      <a:r>
                        <a:rPr lang="en-IE" sz="2400" spc="130" dirty="0">
                          <a:effectLst/>
                        </a:rPr>
                        <a:t> c</a:t>
                      </a:r>
                      <a:r>
                        <a:rPr lang="ga-IE" sz="2400" spc="130" dirty="0">
                          <a:effectLst/>
                        </a:rPr>
                        <a:t>h</a:t>
                      </a:r>
                      <a:r>
                        <a:rPr lang="en-IE" sz="2400" spc="130" dirty="0" err="1">
                          <a:effectLst/>
                        </a:rPr>
                        <a:t>lóraplast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acu</a:t>
                      </a:r>
                      <a:r>
                        <a:rPr lang="en-IE" sz="2400" spc="130" dirty="0">
                          <a:effectLst/>
                        </a:rPr>
                        <a:t>.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IE" sz="2400" spc="130" dirty="0">
                          <a:effectLst/>
                        </a:rPr>
                        <a:t> </a:t>
                      </a:r>
                    </a:p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IE" sz="2400" spc="130" dirty="0">
                          <a:effectLst/>
                        </a:rPr>
                        <a:t> </a:t>
                      </a:r>
                      <a:endParaRPr lang="en-IE" sz="2400" spc="130" dirty="0"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IE" sz="2400" spc="130" dirty="0" err="1">
                          <a:effectLst/>
                        </a:rPr>
                        <a:t>Glas</a:t>
                      </a:r>
                      <a:r>
                        <a:rPr lang="en-IE" sz="2400" spc="130" dirty="0">
                          <a:effectLst/>
                        </a:rPr>
                        <a:t> a </a:t>
                      </a:r>
                      <a:r>
                        <a:rPr lang="en-IE" sz="2400" spc="130" dirty="0" err="1">
                          <a:effectLst/>
                        </a:rPr>
                        <a:t>bhíonn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cealla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plandaí</a:t>
                      </a:r>
                      <a:r>
                        <a:rPr lang="en-IE" sz="2400" spc="130" dirty="0">
                          <a:effectLst/>
                        </a:rPr>
                        <a:t> mar go </a:t>
                      </a:r>
                      <a:r>
                        <a:rPr lang="en-IE" sz="2400" spc="130" dirty="0" err="1">
                          <a:effectLst/>
                        </a:rPr>
                        <a:t>mbíonn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clóraifill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iontu</a:t>
                      </a:r>
                      <a:r>
                        <a:rPr lang="en-IE" sz="2400" spc="130" dirty="0">
                          <a:effectLst/>
                        </a:rPr>
                        <a:t>. </a:t>
                      </a:r>
                      <a:r>
                        <a:rPr lang="en-IE" sz="2400" spc="130" dirty="0" err="1">
                          <a:effectLst/>
                        </a:rPr>
                        <a:t>Bíonn</a:t>
                      </a:r>
                      <a:r>
                        <a:rPr lang="en-IE" sz="2400" spc="130" dirty="0">
                          <a:effectLst/>
                        </a:rPr>
                        <a:t> an </a:t>
                      </a:r>
                      <a:r>
                        <a:rPr lang="en-IE" sz="2400" b="1" spc="130" dirty="0" err="1">
                          <a:solidFill>
                            <a:srgbClr val="00B050"/>
                          </a:solidFill>
                          <a:effectLst/>
                        </a:rPr>
                        <a:t>chlóraifill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laistigh</a:t>
                      </a:r>
                      <a:r>
                        <a:rPr lang="en-IE" sz="2400" spc="130" dirty="0">
                          <a:effectLst/>
                        </a:rPr>
                        <a:t> de</a:t>
                      </a:r>
                      <a:r>
                        <a:rPr lang="ga-IE" sz="2400" spc="130" dirty="0">
                          <a:effectLst/>
                        </a:rPr>
                        <a:t> </a:t>
                      </a:r>
                      <a:r>
                        <a:rPr lang="en-IE" sz="2400" spc="130" dirty="0">
                          <a:effectLst/>
                        </a:rPr>
                        <a:t>n</a:t>
                      </a:r>
                      <a:r>
                        <a:rPr lang="ga-IE" sz="2400" spc="130" dirty="0">
                          <a:effectLst/>
                        </a:rPr>
                        <a:t>a</a:t>
                      </a:r>
                      <a:r>
                        <a:rPr lang="en-IE" sz="2400" spc="130" baseline="0" dirty="0">
                          <a:effectLst/>
                        </a:rPr>
                        <a:t> </a:t>
                      </a:r>
                      <a:r>
                        <a:rPr lang="en-IE" sz="2400" spc="130" dirty="0" err="1" smtClean="0">
                          <a:effectLst/>
                        </a:rPr>
                        <a:t>struchtúir</a:t>
                      </a:r>
                      <a:r>
                        <a:rPr lang="en-IE" sz="2400" spc="130" dirty="0" smtClean="0">
                          <a:effectLst/>
                        </a:rPr>
                        <a:t> </a:t>
                      </a:r>
                      <a:r>
                        <a:rPr lang="en-IE" sz="2400" spc="130" dirty="0" err="1">
                          <a:effectLst/>
                        </a:rPr>
                        <a:t>ar</a:t>
                      </a:r>
                      <a:r>
                        <a:rPr lang="en-IE" sz="2400" spc="130" dirty="0">
                          <a:effectLst/>
                        </a:rPr>
                        <a:t> a </a:t>
                      </a:r>
                      <a:r>
                        <a:rPr lang="en-IE" sz="2400" spc="130" dirty="0" err="1">
                          <a:effectLst/>
                        </a:rPr>
                        <a:t>dtugtar</a:t>
                      </a:r>
                      <a:r>
                        <a:rPr lang="en-IE" sz="2400" spc="130" dirty="0">
                          <a:effectLst/>
                        </a:rPr>
                        <a:t> </a:t>
                      </a:r>
                      <a:r>
                        <a:rPr lang="en-IE" sz="2400" b="1" spc="130" dirty="0" err="1">
                          <a:solidFill>
                            <a:srgbClr val="D60093"/>
                          </a:solidFill>
                          <a:effectLst/>
                        </a:rPr>
                        <a:t>clóraplast</a:t>
                      </a:r>
                      <a:r>
                        <a:rPr lang="ga-IE" sz="2400" b="1" spc="130" dirty="0">
                          <a:solidFill>
                            <a:srgbClr val="D60093"/>
                          </a:solidFill>
                          <a:effectLst/>
                        </a:rPr>
                        <a:t>a</a:t>
                      </a:r>
                      <a:r>
                        <a:rPr lang="en-IE" sz="2400" b="1" spc="130" dirty="0">
                          <a:solidFill>
                            <a:srgbClr val="D60093"/>
                          </a:solidFill>
                          <a:effectLst/>
                        </a:rPr>
                        <a:t>í</a:t>
                      </a:r>
                      <a:r>
                        <a:rPr lang="ga-IE" sz="2400" b="1" spc="130" dirty="0">
                          <a:solidFill>
                            <a:srgbClr val="D60093"/>
                          </a:solidFill>
                          <a:effectLst/>
                        </a:rPr>
                        <a:t>.</a:t>
                      </a:r>
                      <a:endParaRPr lang="en-IE" sz="2400" b="1" spc="130" dirty="0">
                        <a:solidFill>
                          <a:srgbClr val="D60093"/>
                        </a:solidFill>
                        <a:effectLst/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124" name="Picture 4" descr="Plant Cel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9" t="16700" r="19823" b="22605"/>
          <a:stretch/>
        </p:blipFill>
        <p:spPr bwMode="auto">
          <a:xfrm>
            <a:off x="7596335" y="2348880"/>
            <a:ext cx="1296145" cy="135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etailed illustration of an animal cell on 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899718"/>
            <a:ext cx="2040425" cy="169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85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65" y="332656"/>
            <a:ext cx="8229600" cy="1143000"/>
          </a:xfrm>
        </p:spPr>
        <p:txBody>
          <a:bodyPr/>
          <a:lstStyle/>
          <a:p>
            <a:pPr algn="l"/>
            <a:r>
              <a:rPr lang="ga-IE" b="1" u="sng" dirty="0">
                <a:solidFill>
                  <a:srgbClr val="FF0000"/>
                </a:solidFill>
              </a:rPr>
              <a:t>An </a:t>
            </a:r>
            <a:r>
              <a:rPr lang="en-IE" b="1" u="sng" dirty="0" err="1">
                <a:solidFill>
                  <a:srgbClr val="FF0000"/>
                </a:solidFill>
              </a:rPr>
              <a:t>Cillscannán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5868144" cy="5256584"/>
          </a:xfrm>
        </p:spPr>
        <p:txBody>
          <a:bodyPr>
            <a:normAutofit/>
          </a:bodyPr>
          <a:lstStyle/>
          <a:p>
            <a:r>
              <a:rPr lang="en-IE" dirty="0" err="1"/>
              <a:t>Bíonn</a:t>
            </a:r>
            <a:r>
              <a:rPr lang="en-IE" dirty="0"/>
              <a:t> an </a:t>
            </a:r>
            <a:r>
              <a:rPr lang="en-IE" dirty="0" err="1"/>
              <a:t>cillscannán</a:t>
            </a:r>
            <a:r>
              <a:rPr lang="en-IE" dirty="0"/>
              <a:t> an</a:t>
            </a:r>
            <a:r>
              <a:rPr lang="ga-IE" dirty="0"/>
              <a:t>-</a:t>
            </a:r>
            <a:r>
              <a:rPr lang="en-IE" dirty="0" err="1"/>
              <a:t>tanaí</a:t>
            </a:r>
            <a:r>
              <a:rPr lang="en-IE" dirty="0"/>
              <a:t> (</a:t>
            </a:r>
            <a:r>
              <a:rPr lang="en-IE" dirty="0" err="1"/>
              <a:t>leictreonmhicreascóp</a:t>
            </a:r>
            <a:r>
              <a:rPr lang="en-IE" dirty="0"/>
              <a:t>). </a:t>
            </a:r>
          </a:p>
          <a:p>
            <a:r>
              <a:rPr lang="en-IE" dirty="0" err="1"/>
              <a:t>Déanta</a:t>
            </a:r>
            <a:r>
              <a:rPr lang="en-IE" dirty="0"/>
              <a:t> as </a:t>
            </a:r>
            <a:r>
              <a:rPr lang="en-IE" b="1" dirty="0" err="1"/>
              <a:t>lipidí</a:t>
            </a:r>
            <a:r>
              <a:rPr lang="en-IE" b="1" dirty="0"/>
              <a:t> </a:t>
            </a:r>
            <a:r>
              <a:rPr lang="en-IE" dirty="0"/>
              <a:t>&amp; </a:t>
            </a:r>
            <a:r>
              <a:rPr lang="en-IE" b="1" dirty="0" err="1"/>
              <a:t>próitéiní</a:t>
            </a:r>
            <a:r>
              <a:rPr lang="en-IE" b="1" dirty="0"/>
              <a:t> </a:t>
            </a:r>
            <a:endParaRPr lang="en-IE" dirty="0"/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Feidhmeanna</a:t>
            </a:r>
            <a:endParaRPr lang="en-IE" b="1" u="sng" dirty="0">
              <a:solidFill>
                <a:srgbClr val="FF0000"/>
              </a:solidFill>
            </a:endParaRPr>
          </a:p>
          <a:p>
            <a:pPr lvl="0"/>
            <a:r>
              <a:rPr lang="en-IE" dirty="0" err="1">
                <a:solidFill>
                  <a:srgbClr val="D60093"/>
                </a:solidFill>
              </a:rPr>
              <a:t>Cruth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ar</a:t>
            </a:r>
            <a:r>
              <a:rPr lang="en-IE" dirty="0">
                <a:solidFill>
                  <a:srgbClr val="D60093"/>
                </a:solidFill>
              </a:rPr>
              <a:t> an </a:t>
            </a:r>
            <a:r>
              <a:rPr lang="en-IE" dirty="0" err="1">
                <a:solidFill>
                  <a:srgbClr val="D60093"/>
                </a:solidFill>
              </a:rPr>
              <a:t>gcill</a:t>
            </a:r>
            <a:r>
              <a:rPr lang="en-IE" dirty="0">
                <a:solidFill>
                  <a:srgbClr val="D60093"/>
                </a:solidFill>
              </a:rPr>
              <a:t> &amp; </a:t>
            </a:r>
            <a:r>
              <a:rPr lang="en-IE" dirty="0" err="1">
                <a:solidFill>
                  <a:srgbClr val="D60093"/>
                </a:solidFill>
              </a:rPr>
              <a:t>tacaíocht</a:t>
            </a:r>
            <a:endParaRPr lang="en-IE" dirty="0">
              <a:solidFill>
                <a:srgbClr val="D60093"/>
              </a:solidFill>
            </a:endParaRPr>
          </a:p>
          <a:p>
            <a:pPr lvl="0"/>
            <a:r>
              <a:rPr lang="en-IE" dirty="0" err="1">
                <a:solidFill>
                  <a:srgbClr val="D60093"/>
                </a:solidFill>
              </a:rPr>
              <a:t>Ríalaíonn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sé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na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substaintí</a:t>
            </a:r>
            <a:r>
              <a:rPr lang="en-IE" dirty="0">
                <a:solidFill>
                  <a:srgbClr val="D60093"/>
                </a:solidFill>
              </a:rPr>
              <a:t> a t</a:t>
            </a:r>
            <a:r>
              <a:rPr lang="ga-IE" dirty="0">
                <a:solidFill>
                  <a:srgbClr val="D60093"/>
                </a:solidFill>
              </a:rPr>
              <a:t>h</a:t>
            </a:r>
            <a:r>
              <a:rPr lang="en-IE" dirty="0" err="1">
                <a:solidFill>
                  <a:srgbClr val="D60093"/>
                </a:solidFill>
              </a:rPr>
              <a:t>agann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isteach</a:t>
            </a:r>
            <a:r>
              <a:rPr lang="en-IE" dirty="0">
                <a:solidFill>
                  <a:srgbClr val="D60093"/>
                </a:solidFill>
              </a:rPr>
              <a:t> is </a:t>
            </a:r>
            <a:r>
              <a:rPr lang="en-IE" dirty="0" err="1">
                <a:solidFill>
                  <a:srgbClr val="D60093"/>
                </a:solidFill>
              </a:rPr>
              <a:t>amach</a:t>
            </a:r>
            <a:r>
              <a:rPr lang="en-IE" dirty="0">
                <a:solidFill>
                  <a:srgbClr val="D60093"/>
                </a:solidFill>
              </a:rPr>
              <a:t> </a:t>
            </a:r>
          </a:p>
          <a:p>
            <a:pPr marL="0" lvl="0" indent="0">
              <a:buNone/>
            </a:pPr>
            <a:r>
              <a:rPr lang="en-IE" dirty="0">
                <a:solidFill>
                  <a:srgbClr val="D60093"/>
                </a:solidFill>
              </a:rPr>
              <a:t>as an </a:t>
            </a:r>
            <a:r>
              <a:rPr lang="en-IE" dirty="0" err="1">
                <a:solidFill>
                  <a:srgbClr val="D60093"/>
                </a:solidFill>
              </a:rPr>
              <a:t>gcill</a:t>
            </a:r>
            <a:r>
              <a:rPr lang="en-IE" dirty="0">
                <a:solidFill>
                  <a:srgbClr val="D60093"/>
                </a:solidFill>
              </a:rPr>
              <a:t> -</a:t>
            </a:r>
            <a:r>
              <a:rPr lang="ga-IE" dirty="0">
                <a:solidFill>
                  <a:srgbClr val="D60093"/>
                </a:solidFill>
              </a:rPr>
              <a:t> </a:t>
            </a:r>
            <a:r>
              <a:rPr lang="en-IE" b="1" u="sng" dirty="0" err="1"/>
              <a:t>scannán</a:t>
            </a:r>
            <a:r>
              <a:rPr lang="en-IE" b="1" u="sng" dirty="0"/>
              <a:t> </a:t>
            </a:r>
            <a:r>
              <a:rPr lang="en-IE" b="1" u="sng" dirty="0" err="1"/>
              <a:t>leath-thréscaoilteach</a:t>
            </a:r>
            <a:r>
              <a:rPr lang="en-IE" b="1" u="sng" dirty="0"/>
              <a:t> </a:t>
            </a:r>
            <a:r>
              <a:rPr lang="en-IE" sz="1600" dirty="0"/>
              <a:t>(</a:t>
            </a:r>
            <a:r>
              <a:rPr lang="en-IE" sz="1600" dirty="0" smtClean="0"/>
              <a:t>semi</a:t>
            </a:r>
            <a:r>
              <a:rPr lang="ga-IE" sz="1600" dirty="0" smtClean="0"/>
              <a:t>-</a:t>
            </a:r>
            <a:r>
              <a:rPr lang="en-IE" sz="1600" dirty="0" smtClean="0"/>
              <a:t>permeable </a:t>
            </a:r>
            <a:r>
              <a:rPr lang="en-IE" sz="1600" dirty="0"/>
              <a:t>membrane)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41168"/>
            <a:ext cx="309634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55098" y="4294837"/>
            <a:ext cx="297734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 err="1"/>
              <a:t>Déchiseal</a:t>
            </a:r>
            <a:r>
              <a:rPr lang="en-IE" b="1" dirty="0"/>
              <a:t> </a:t>
            </a:r>
            <a:r>
              <a:rPr lang="en-IE" b="1" dirty="0" err="1"/>
              <a:t>lipídí</a:t>
            </a:r>
            <a:r>
              <a:rPr lang="en-IE" b="1" dirty="0"/>
              <a:t> &amp; </a:t>
            </a:r>
            <a:r>
              <a:rPr lang="ga-IE" b="1" dirty="0"/>
              <a:t>p</a:t>
            </a:r>
            <a:r>
              <a:rPr lang="en-IE" b="1" dirty="0" err="1"/>
              <a:t>róitéin</a:t>
            </a:r>
            <a:r>
              <a:rPr lang="ga-IE" b="1" dirty="0"/>
              <a:t>í</a:t>
            </a:r>
            <a:endParaRPr lang="en-IE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564729" y="4618002"/>
            <a:ext cx="239520" cy="7810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279076" y="4479503"/>
            <a:ext cx="252028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Arrow 8"/>
          <p:cNvSpPr/>
          <p:nvPr/>
        </p:nvSpPr>
        <p:spPr>
          <a:xfrm rot="1476600">
            <a:off x="3756507" y="973729"/>
            <a:ext cx="1837496" cy="27009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" name="Picture 2" descr="detailed illustration of an animal cell on whi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098" y="570992"/>
            <a:ext cx="3284444" cy="273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43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Folú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IE" b="1" dirty="0" err="1">
                <a:solidFill>
                  <a:srgbClr val="FF0000"/>
                </a:solidFill>
              </a:rPr>
              <a:t>sín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Mór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5040560" cy="4569371"/>
          </a:xfrm>
        </p:spPr>
        <p:txBody>
          <a:bodyPr/>
          <a:lstStyle/>
          <a:p>
            <a:pPr marL="0" indent="0">
              <a:buNone/>
            </a:pPr>
            <a:r>
              <a:rPr lang="en-IE" b="1" u="sng" dirty="0" err="1">
                <a:solidFill>
                  <a:srgbClr val="D60093"/>
                </a:solidFill>
              </a:rPr>
              <a:t>Feidhm</a:t>
            </a:r>
            <a:r>
              <a:rPr lang="en-IE" b="1" u="sng" dirty="0">
                <a:solidFill>
                  <a:srgbClr val="D60093"/>
                </a:solidFill>
              </a:rPr>
              <a:t>: </a:t>
            </a:r>
            <a:r>
              <a:rPr lang="en-IE" b="1" dirty="0">
                <a:solidFill>
                  <a:srgbClr val="D60093"/>
                </a:solidFill>
              </a:rPr>
              <a:t>Bia, H</a:t>
            </a:r>
            <a:r>
              <a:rPr lang="en-IE" b="1" dirty="0">
                <a:solidFill>
                  <a:srgbClr val="D60093"/>
                </a:solidFill>
                <a:latin typeface="Calibri"/>
              </a:rPr>
              <a:t>₂O, </a:t>
            </a:r>
            <a:r>
              <a:rPr lang="en-IE" b="1" dirty="0" err="1">
                <a:solidFill>
                  <a:srgbClr val="D60093"/>
                </a:solidFill>
                <a:latin typeface="Calibri"/>
              </a:rPr>
              <a:t>fuíolláb</a:t>
            </a:r>
            <a:r>
              <a:rPr lang="ga-IE" b="1" dirty="0">
                <a:solidFill>
                  <a:srgbClr val="D60093"/>
                </a:solidFill>
                <a:latin typeface="Calibri"/>
              </a:rPr>
              <a:t>ha</a:t>
            </a:r>
            <a:r>
              <a:rPr lang="en-IE" b="1" dirty="0">
                <a:solidFill>
                  <a:srgbClr val="D60093"/>
                </a:solidFill>
                <a:latin typeface="Calibri"/>
              </a:rPr>
              <a:t>r </a:t>
            </a:r>
            <a:r>
              <a:rPr lang="en-IE" b="1" dirty="0" err="1">
                <a:solidFill>
                  <a:srgbClr val="D60093"/>
                </a:solidFill>
                <a:latin typeface="Calibri"/>
              </a:rPr>
              <a:t>srl</a:t>
            </a:r>
            <a:r>
              <a:rPr lang="en-IE" b="1" dirty="0">
                <a:solidFill>
                  <a:srgbClr val="D60093"/>
                </a:solidFill>
                <a:latin typeface="Calibri"/>
              </a:rPr>
              <a:t>… a </a:t>
            </a:r>
            <a:r>
              <a:rPr lang="en-IE" b="1" dirty="0" err="1">
                <a:solidFill>
                  <a:srgbClr val="D60093"/>
                </a:solidFill>
                <a:latin typeface="Calibri"/>
              </a:rPr>
              <a:t>stóráil</a:t>
            </a:r>
            <a:r>
              <a:rPr lang="en-IE" b="1" dirty="0">
                <a:solidFill>
                  <a:srgbClr val="D60093"/>
                </a:solidFill>
                <a:latin typeface="Calibri"/>
              </a:rPr>
              <a:t> </a:t>
            </a:r>
            <a:r>
              <a:rPr lang="en-IE" b="1" dirty="0" err="1">
                <a:solidFill>
                  <a:srgbClr val="D60093"/>
                </a:solidFill>
                <a:latin typeface="Calibri"/>
              </a:rPr>
              <a:t>sa</a:t>
            </a:r>
            <a:r>
              <a:rPr lang="en-IE" b="1" dirty="0">
                <a:solidFill>
                  <a:srgbClr val="D60093"/>
                </a:solidFill>
                <a:latin typeface="Calibri"/>
              </a:rPr>
              <a:t> chill.</a:t>
            </a:r>
          </a:p>
          <a:p>
            <a:pPr marL="0" indent="0">
              <a:buNone/>
            </a:pPr>
            <a:endParaRPr lang="en-IE" b="1" dirty="0">
              <a:solidFill>
                <a:srgbClr val="D60093"/>
              </a:solidFill>
              <a:latin typeface="Calibri"/>
            </a:endParaRPr>
          </a:p>
          <a:p>
            <a:r>
              <a:rPr lang="en-IE" dirty="0" err="1">
                <a:latin typeface="Calibri"/>
              </a:rPr>
              <a:t>Bíonn</a:t>
            </a:r>
            <a:r>
              <a:rPr lang="en-IE" dirty="0">
                <a:latin typeface="Calibri"/>
              </a:rPr>
              <a:t> an </a:t>
            </a:r>
            <a:r>
              <a:rPr lang="en-IE" dirty="0" err="1">
                <a:latin typeface="Calibri"/>
              </a:rPr>
              <a:t>folú</a:t>
            </a:r>
            <a:r>
              <a:rPr lang="ga-IE" dirty="0">
                <a:latin typeface="Calibri"/>
              </a:rPr>
              <a:t>i</a:t>
            </a:r>
            <a:r>
              <a:rPr lang="en-IE" dirty="0" err="1">
                <a:latin typeface="Calibri"/>
              </a:rPr>
              <a:t>sín</a:t>
            </a:r>
            <a:r>
              <a:rPr lang="en-IE" dirty="0">
                <a:latin typeface="Calibri"/>
              </a:rPr>
              <a:t> </a:t>
            </a:r>
            <a:r>
              <a:rPr lang="ga-IE" dirty="0">
                <a:latin typeface="Calibri"/>
              </a:rPr>
              <a:t>i </a:t>
            </a:r>
            <a:r>
              <a:rPr lang="ga-IE" dirty="0" err="1">
                <a:latin typeface="Calibri"/>
              </a:rPr>
              <a:t>gc</a:t>
            </a:r>
            <a:r>
              <a:rPr lang="en-IE" dirty="0">
                <a:latin typeface="Calibri"/>
              </a:rPr>
              <a:t>ill </a:t>
            </a:r>
            <a:r>
              <a:rPr lang="ga-IE" dirty="0" err="1">
                <a:latin typeface="Calibri"/>
              </a:rPr>
              <a:t>ph</a:t>
            </a:r>
            <a:r>
              <a:rPr lang="en-IE" dirty="0" err="1">
                <a:latin typeface="Calibri"/>
              </a:rPr>
              <a:t>landa</a:t>
            </a:r>
            <a:r>
              <a:rPr lang="en-IE" dirty="0">
                <a:latin typeface="Calibri"/>
              </a:rPr>
              <a:t> </a:t>
            </a:r>
            <a:r>
              <a:rPr lang="ga-IE" dirty="0">
                <a:latin typeface="Calibri"/>
              </a:rPr>
              <a:t>i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latin typeface="Calibri"/>
              </a:rPr>
              <a:t>bhfad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latin typeface="Calibri"/>
              </a:rPr>
              <a:t>níos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latin typeface="Calibri"/>
              </a:rPr>
              <a:t>mó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latin typeface="Calibri"/>
              </a:rPr>
              <a:t>ná</a:t>
            </a:r>
            <a:r>
              <a:rPr lang="en-IE" dirty="0">
                <a:latin typeface="Calibri"/>
              </a:rPr>
              <a:t> mar a </a:t>
            </a:r>
            <a:r>
              <a:rPr lang="en-IE" dirty="0" err="1">
                <a:latin typeface="Calibri"/>
              </a:rPr>
              <a:t>bhíonn</a:t>
            </a:r>
            <a:r>
              <a:rPr lang="en-IE" dirty="0">
                <a:latin typeface="Calibri"/>
              </a:rPr>
              <a:t> </a:t>
            </a:r>
            <a:r>
              <a:rPr lang="ga-IE" dirty="0">
                <a:latin typeface="Calibri"/>
              </a:rPr>
              <a:t>i </a:t>
            </a:r>
            <a:r>
              <a:rPr lang="ga-IE" dirty="0" err="1">
                <a:latin typeface="Calibri"/>
              </a:rPr>
              <a:t>gc</a:t>
            </a:r>
            <a:r>
              <a:rPr lang="en-IE" dirty="0">
                <a:latin typeface="Calibri"/>
              </a:rPr>
              <a:t>ill </a:t>
            </a:r>
            <a:r>
              <a:rPr lang="en-IE" dirty="0" err="1">
                <a:latin typeface="Calibri"/>
              </a:rPr>
              <a:t>ainmhí</a:t>
            </a:r>
            <a:r>
              <a:rPr lang="en-IE" b="1" dirty="0">
                <a:solidFill>
                  <a:srgbClr val="D60093"/>
                </a:solidFill>
                <a:latin typeface="Calibri"/>
              </a:rPr>
              <a:t>.</a:t>
            </a: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9" name="Picture 2" descr="Plant cell cutaway illustr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t="9626" r="13611" b="10823"/>
          <a:stretch/>
        </p:blipFill>
        <p:spPr bwMode="auto">
          <a:xfrm>
            <a:off x="5509585" y="1196752"/>
            <a:ext cx="354445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 rot="1320810">
            <a:off x="4608743" y="2253182"/>
            <a:ext cx="244827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9408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An </a:t>
            </a:r>
            <a:r>
              <a:rPr lang="en-IE" b="1" u="sng" dirty="0" err="1">
                <a:solidFill>
                  <a:srgbClr val="FF0000"/>
                </a:solidFill>
              </a:rPr>
              <a:t>Cillbhalla</a:t>
            </a:r>
            <a:r>
              <a:rPr lang="en-IE" b="1" u="sng" dirty="0"/>
              <a:t/>
            </a:r>
            <a:br>
              <a:rPr lang="en-IE" b="1" u="sng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556793"/>
            <a:ext cx="5744763" cy="5301208"/>
          </a:xfrm>
        </p:spPr>
        <p:txBody>
          <a:bodyPr/>
          <a:lstStyle/>
          <a:p>
            <a:r>
              <a:rPr lang="en-IE" dirty="0" err="1"/>
              <a:t>Cillbhalla</a:t>
            </a:r>
            <a:r>
              <a:rPr lang="en-IE" dirty="0"/>
              <a:t> </a:t>
            </a:r>
            <a:r>
              <a:rPr lang="en-IE" dirty="0" err="1"/>
              <a:t>thart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chealla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. </a:t>
            </a:r>
            <a:r>
              <a:rPr lang="en-IE" dirty="0" err="1"/>
              <a:t>Tálann</a:t>
            </a:r>
            <a:r>
              <a:rPr lang="en-IE" dirty="0"/>
              <a:t> </a:t>
            </a:r>
            <a:r>
              <a:rPr lang="en-IE" sz="1600" dirty="0"/>
              <a:t>(secretes) </a:t>
            </a:r>
            <a:r>
              <a:rPr lang="en-IE" dirty="0"/>
              <a:t>an </a:t>
            </a:r>
            <a:r>
              <a:rPr lang="en-IE" dirty="0" err="1"/>
              <a:t>cíte</a:t>
            </a:r>
            <a:r>
              <a:rPr lang="ga-IE" dirty="0"/>
              <a:t>a</a:t>
            </a:r>
            <a:r>
              <a:rPr lang="en-IE" dirty="0"/>
              <a:t>plasma an </a:t>
            </a:r>
            <a:r>
              <a:rPr lang="en-IE" dirty="0" err="1"/>
              <a:t>cillbhalla</a:t>
            </a:r>
            <a:r>
              <a:rPr lang="en-IE" dirty="0"/>
              <a:t>.</a:t>
            </a:r>
          </a:p>
          <a:p>
            <a:pPr>
              <a:buFont typeface="Arial" charset="0"/>
              <a:buChar char="•"/>
            </a:pPr>
            <a:r>
              <a:rPr lang="en-IE" dirty="0" err="1"/>
              <a:t>Lastigh</a:t>
            </a:r>
            <a:r>
              <a:rPr lang="en-IE" dirty="0"/>
              <a:t> d</a:t>
            </a:r>
            <a:r>
              <a:rPr lang="ga-IE" dirty="0"/>
              <a:t>e</a:t>
            </a:r>
            <a:r>
              <a:rPr lang="en-IE" dirty="0"/>
              <a:t>n c</a:t>
            </a:r>
            <a:r>
              <a:rPr lang="ga-IE" dirty="0"/>
              <a:t>h</a:t>
            </a:r>
            <a:r>
              <a:rPr lang="en-IE" dirty="0" err="1"/>
              <a:t>illb</a:t>
            </a:r>
            <a:r>
              <a:rPr lang="ga-IE" dirty="0"/>
              <a:t>h</a:t>
            </a:r>
            <a:r>
              <a:rPr lang="en-IE" dirty="0" err="1"/>
              <a:t>alla</a:t>
            </a:r>
            <a:r>
              <a:rPr lang="ga-IE" dirty="0"/>
              <a:t>,</a:t>
            </a:r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dirty="0" err="1"/>
              <a:t>bíonn</a:t>
            </a:r>
            <a:r>
              <a:rPr lang="en-IE" dirty="0"/>
              <a:t> an     ______________ 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D60093"/>
                </a:solidFill>
              </a:rPr>
              <a:t>Feidhm</a:t>
            </a:r>
            <a:r>
              <a:rPr lang="en-IE" sz="2800" b="1" dirty="0">
                <a:solidFill>
                  <a:srgbClr val="D60093"/>
                </a:solidFill>
              </a:rPr>
              <a:t>: </a:t>
            </a:r>
            <a:r>
              <a:rPr lang="en-IE" sz="2800" b="1" dirty="0" err="1">
                <a:solidFill>
                  <a:srgbClr val="D60093"/>
                </a:solidFill>
              </a:rPr>
              <a:t>tacaíocht</a:t>
            </a:r>
            <a:r>
              <a:rPr lang="en-IE" sz="2800" b="1" dirty="0">
                <a:solidFill>
                  <a:srgbClr val="D60093"/>
                </a:solidFill>
              </a:rPr>
              <a:t> </a:t>
            </a:r>
          </a:p>
          <a:p>
            <a:pPr marL="0" indent="0">
              <a:buNone/>
            </a:pPr>
            <a:r>
              <a:rPr lang="en-IE" sz="2800" b="1" dirty="0" err="1">
                <a:solidFill>
                  <a:srgbClr val="FF0000"/>
                </a:solidFill>
              </a:rPr>
              <a:t>Déanta</a:t>
            </a:r>
            <a:r>
              <a:rPr lang="en-IE" sz="2800" b="1" dirty="0">
                <a:solidFill>
                  <a:srgbClr val="FF0000"/>
                </a:solidFill>
              </a:rPr>
              <a:t> as: </a:t>
            </a:r>
            <a:r>
              <a:rPr lang="en-IE" sz="2800" b="1" dirty="0" err="1">
                <a:solidFill>
                  <a:srgbClr val="FF0000"/>
                </a:solidFill>
              </a:rPr>
              <a:t>Ceallalós</a:t>
            </a:r>
            <a:r>
              <a:rPr lang="en-IE" sz="2800" b="1" dirty="0">
                <a:solidFill>
                  <a:srgbClr val="FF0000"/>
                </a:solidFill>
              </a:rPr>
              <a:t> (</a:t>
            </a:r>
            <a:r>
              <a:rPr lang="en-IE" sz="2800" b="1" dirty="0" err="1">
                <a:solidFill>
                  <a:srgbClr val="FF0000"/>
                </a:solidFill>
              </a:rPr>
              <a:t>Carba</a:t>
            </a:r>
            <a:r>
              <a:rPr lang="ga-IE" sz="2800" b="1" dirty="0">
                <a:solidFill>
                  <a:srgbClr val="FF0000"/>
                </a:solidFill>
              </a:rPr>
              <a:t>i</a:t>
            </a:r>
            <a:r>
              <a:rPr lang="en-IE" sz="2800" b="1" dirty="0">
                <a:solidFill>
                  <a:srgbClr val="FF0000"/>
                </a:solidFill>
              </a:rPr>
              <a:t>hi</a:t>
            </a:r>
            <a:r>
              <a:rPr lang="ga-IE" sz="2800" b="1" dirty="0">
                <a:solidFill>
                  <a:srgbClr val="FF0000"/>
                </a:solidFill>
              </a:rPr>
              <a:t>o</a:t>
            </a:r>
            <a:r>
              <a:rPr lang="en-IE" sz="2800" b="1" dirty="0" err="1">
                <a:solidFill>
                  <a:srgbClr val="FF0000"/>
                </a:solidFill>
              </a:rPr>
              <a:t>dráit</a:t>
            </a:r>
            <a:r>
              <a:rPr lang="en-IE" sz="2800" b="1" dirty="0">
                <a:solidFill>
                  <a:srgbClr val="D60093"/>
                </a:solidFill>
              </a:rPr>
              <a:t>)</a:t>
            </a:r>
          </a:p>
          <a:p>
            <a:endParaRPr lang="en-IE" sz="2800" dirty="0"/>
          </a:p>
        </p:txBody>
      </p:sp>
      <p:pic>
        <p:nvPicPr>
          <p:cNvPr id="10" name="Picture 2" descr="Plant cell cutaway illustr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t="9626" r="13611" b="10823"/>
          <a:stretch/>
        </p:blipFill>
        <p:spPr bwMode="auto">
          <a:xfrm>
            <a:off x="5509585" y="1196752"/>
            <a:ext cx="354445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 rot="1320810">
            <a:off x="3826622" y="1603382"/>
            <a:ext cx="244827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683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858</Words>
  <Application>Microsoft Office PowerPoint</Application>
  <PresentationFormat>On-screen Show (4:3)</PresentationFormat>
  <Paragraphs>169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Comic Sans MS</vt:lpstr>
      <vt:lpstr>Times New Roman</vt:lpstr>
      <vt:lpstr>Office Theme</vt:lpstr>
      <vt:lpstr>Struchtúr na Cille</vt:lpstr>
      <vt:lpstr>Bunstruchtúr cille:</vt:lpstr>
      <vt:lpstr>Cill Thipiciúil Ainmhí :</vt:lpstr>
      <vt:lpstr>Cill Thipiciúil Phlanda :</vt:lpstr>
      <vt:lpstr>Struchtúr na Cille: Ainmhí                       Planda</vt:lpstr>
      <vt:lpstr>Difríochtaí idir cealla plandaí &amp; cealla ainmhithe: </vt:lpstr>
      <vt:lpstr>An Cillscannán </vt:lpstr>
      <vt:lpstr>Folúisín Mór </vt:lpstr>
      <vt:lpstr>An Cillbhalla </vt:lpstr>
      <vt:lpstr>Orgánaidí na Cille</vt:lpstr>
      <vt:lpstr>An Núicléas:</vt:lpstr>
      <vt:lpstr>An mhiteacoindre:</vt:lpstr>
      <vt:lpstr>Clóraplastaí:</vt:lpstr>
      <vt:lpstr>Na ribeasóim:</vt:lpstr>
      <vt:lpstr>Cad a cheanglaíonn cealla an phlanda le chéile?</vt:lpstr>
      <vt:lpstr>Cealla Prócarótacha &amp; Eocarótacha</vt:lpstr>
      <vt:lpstr>PowerPoint Presentation</vt:lpstr>
      <vt:lpstr>Turgnamh:  (a)Micreascóp solais a úsáid (b) Cill ainmhí ruaimnithe &amp; neamh- ruaimnithe a ullmhú (c) Cill phlanda ruaimnithe &amp; neamh- ruaimnithe a ullmhú </vt:lpstr>
      <vt:lpstr>Scríobh síos sonraí na dturgnamh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Struchtúr na Cille</dc:title>
  <dc:creator>Student</dc:creator>
  <cp:lastModifiedBy>user1</cp:lastModifiedBy>
  <cp:revision>200</cp:revision>
  <dcterms:created xsi:type="dcterms:W3CDTF">2011-08-31T13:07:19Z</dcterms:created>
  <dcterms:modified xsi:type="dcterms:W3CDTF">2016-08-24T07:48:19Z</dcterms:modified>
</cp:coreProperties>
</file>