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B57C9-E28F-405A-BF07-1004D5C8404D}" type="datetimeFigureOut">
              <a:rPr lang="en-IE" smtClean="0"/>
              <a:t>24/08/2016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AA7DE-0B42-4BDC-A067-1357D9D7EF5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3805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B6643-C591-4D92-A787-F3121B60EFEA}" type="datetimeFigureOut">
              <a:rPr lang="en-IE" smtClean="0"/>
              <a:t>24/08/2016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08048-E63C-4D49-906A-0B31ACE31D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5850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ga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08048-E63C-4D49-906A-0B31ACE31DE1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5619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EB53-652B-4F72-8809-2C3B91A84A6F}" type="datetime1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085B-D069-44A2-A045-CC9BD847DE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0420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8123-4689-4B3F-83A9-59C76F38893C}" type="datetime1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085B-D069-44A2-A045-CC9BD847DE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978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CD0E-187F-4DCD-8106-6E6A4586C98E}" type="datetime1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085B-D069-44A2-A045-CC9BD847DE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424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6E50-ED00-4033-AD3B-13540683CD3A}" type="datetime1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085B-D069-44A2-A045-CC9BD847DE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793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A51-43EB-4087-9FAB-00C48FB48ADA}" type="datetime1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085B-D069-44A2-A045-CC9BD847DE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7872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D86E-FB2B-426D-9397-BD530B9DA971}" type="datetime1">
              <a:rPr lang="en-IE" smtClean="0"/>
              <a:t>24/08/2016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085B-D069-44A2-A045-CC9BD847DE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161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2A37-AA65-4F3F-BF0D-77026BC5DACE}" type="datetime1">
              <a:rPr lang="en-IE" smtClean="0"/>
              <a:t>24/08/2016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085B-D069-44A2-A045-CC9BD847DE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635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34A4-76B7-4CFE-9544-74A0BDEB5CE7}" type="datetime1">
              <a:rPr lang="en-IE" smtClean="0"/>
              <a:t>24/08/2016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085B-D069-44A2-A045-CC9BD847DE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995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4892-782D-4D7A-A9B5-677C3B76F3CA}" type="datetime1">
              <a:rPr lang="en-IE" smtClean="0"/>
              <a:t>24/08/2016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085B-D069-44A2-A045-CC9BD847DE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895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DF00-CEB9-4EAA-A041-D9CBED17D4E1}" type="datetime1">
              <a:rPr lang="en-IE" smtClean="0"/>
              <a:t>24/08/2016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085B-D069-44A2-A045-CC9BD847DE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7270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20EF-83D0-4F80-89E7-5B1A43993B93}" type="datetime1">
              <a:rPr lang="en-IE" smtClean="0"/>
              <a:t>24/08/2016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085B-D069-44A2-A045-CC9BD847DE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173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75926-A7F5-4276-BC12-153F641A0423}" type="datetime1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9085B-D069-44A2-A045-CC9BD847DE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7176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rezi.com/avhedy5h4-bw/staidear-ar-ghnatho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jpeg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836712"/>
            <a:ext cx="4680520" cy="2111723"/>
          </a:xfrm>
        </p:spPr>
        <p:txBody>
          <a:bodyPr>
            <a:normAutofit/>
          </a:bodyPr>
          <a:lstStyle/>
          <a:p>
            <a:r>
              <a:rPr lang="en-IE" sz="6000" b="1" dirty="0" err="1" smtClean="0">
                <a:solidFill>
                  <a:srgbClr val="D60093"/>
                </a:solidFill>
              </a:rPr>
              <a:t>Staidéar</a:t>
            </a:r>
            <a:r>
              <a:rPr lang="en-IE" sz="6000" b="1" dirty="0" smtClean="0">
                <a:solidFill>
                  <a:srgbClr val="D60093"/>
                </a:solidFill>
              </a:rPr>
              <a:t> </a:t>
            </a:r>
            <a:r>
              <a:rPr lang="en-IE" sz="6000" b="1" dirty="0" err="1" smtClean="0">
                <a:solidFill>
                  <a:srgbClr val="D60093"/>
                </a:solidFill>
              </a:rPr>
              <a:t>ar</a:t>
            </a:r>
            <a:r>
              <a:rPr lang="en-IE" sz="6000" b="1" dirty="0" smtClean="0">
                <a:solidFill>
                  <a:srgbClr val="D60093"/>
                </a:solidFill>
              </a:rPr>
              <a:t> </a:t>
            </a:r>
            <a:r>
              <a:rPr lang="en-IE" sz="6000" b="1" dirty="0" err="1" smtClean="0">
                <a:solidFill>
                  <a:srgbClr val="D60093"/>
                </a:solidFill>
              </a:rPr>
              <a:t>Éiceachóras</a:t>
            </a:r>
            <a:endParaRPr lang="en-IE" sz="6000" b="1" dirty="0">
              <a:solidFill>
                <a:srgbClr val="D6009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982" y="3212976"/>
            <a:ext cx="6760840" cy="792088"/>
          </a:xfrm>
        </p:spPr>
        <p:txBody>
          <a:bodyPr>
            <a:noAutofit/>
          </a:bodyPr>
          <a:lstStyle/>
          <a:p>
            <a:pPr algn="l"/>
            <a:r>
              <a:rPr lang="ga-IE" sz="3600" dirty="0" smtClean="0">
                <a:solidFill>
                  <a:schemeClr val="tx1"/>
                </a:solidFill>
              </a:rPr>
              <a:t> - </a:t>
            </a:r>
            <a:r>
              <a:rPr lang="en-IE" sz="3600" dirty="0" err="1" smtClean="0">
                <a:solidFill>
                  <a:schemeClr val="tx1"/>
                </a:solidFill>
              </a:rPr>
              <a:t>Éiceolaíocht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Phraiticiúil</a:t>
            </a:r>
            <a:endParaRPr lang="en-IE" sz="3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320" y="4548521"/>
            <a:ext cx="8784976" cy="13234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4000" b="1" dirty="0" smtClean="0">
                <a:solidFill>
                  <a:srgbClr val="FF0000"/>
                </a:solidFill>
              </a:rPr>
              <a:t>Páirc an Fhionnuisce, M.F 2015</a:t>
            </a:r>
          </a:p>
          <a:p>
            <a:r>
              <a:rPr lang="en-IE" sz="4000" b="1" dirty="0" smtClean="0"/>
              <a:t>Gnáthóg: Féarach </a:t>
            </a:r>
            <a:endParaRPr lang="en-IE" sz="1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TextBox 5"/>
          <p:cNvSpPr txBox="1"/>
          <p:nvPr/>
        </p:nvSpPr>
        <p:spPr>
          <a:xfrm>
            <a:off x="0" y="4038258"/>
            <a:ext cx="53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>
                <a:hlinkClick r:id="rId2"/>
              </a:rPr>
              <a:t>http://prezi.com/avhedy5h4-bw/staidear-ar-ghnathog</a:t>
            </a:r>
            <a:r>
              <a:rPr lang="en-IE" dirty="0" smtClean="0">
                <a:hlinkClick r:id="rId2"/>
              </a:rPr>
              <a:t>/</a:t>
            </a:r>
            <a:endParaRPr lang="en-IE" dirty="0" smtClean="0"/>
          </a:p>
          <a:p>
            <a:endParaRPr lang="en-IE" dirty="0"/>
          </a:p>
        </p:txBody>
      </p:sp>
      <p:pic>
        <p:nvPicPr>
          <p:cNvPr id="8194" name="Picture 2" descr="http://thumb9.shutterstock.com/display_pic_with_logo/972106/308930192/stock-photo-a-herd-of-deer-in-the-phoenix-park-in-dublin-ireland-one-of-the-largest-walled-city-parks-in-30893019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92697"/>
            <a:ext cx="374666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14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en-IE" b="1" dirty="0" smtClean="0">
                <a:solidFill>
                  <a:srgbClr val="D60093"/>
                </a:solidFill>
              </a:rPr>
              <a:t>(c) </a:t>
            </a:r>
            <a:r>
              <a:rPr lang="en-IE" b="1" dirty="0" err="1" smtClean="0">
                <a:solidFill>
                  <a:srgbClr val="D60093"/>
                </a:solidFill>
              </a:rPr>
              <a:t>Líon</a:t>
            </a:r>
            <a:r>
              <a:rPr lang="en-IE" b="1" dirty="0" smtClean="0">
                <a:solidFill>
                  <a:srgbClr val="D60093"/>
                </a:solidFill>
              </a:rPr>
              <a:t> </a:t>
            </a:r>
            <a:r>
              <a:rPr lang="en-IE" b="1" dirty="0" err="1">
                <a:solidFill>
                  <a:srgbClr val="D60093"/>
                </a:solidFill>
              </a:rPr>
              <a:t>na</a:t>
            </a:r>
            <a:r>
              <a:rPr lang="en-IE" b="1" dirty="0">
                <a:solidFill>
                  <a:srgbClr val="D60093"/>
                </a:solidFill>
              </a:rPr>
              <a:t> n-</a:t>
            </a:r>
            <a:r>
              <a:rPr lang="en-IE" b="1" dirty="0" err="1">
                <a:solidFill>
                  <a:srgbClr val="D60093"/>
                </a:solidFill>
              </a:rPr>
              <a:t>ainmhithe</a:t>
            </a:r>
            <a:r>
              <a:rPr lang="en-IE" b="1" dirty="0">
                <a:solidFill>
                  <a:srgbClr val="D60093"/>
                </a:solidFill>
              </a:rPr>
              <a:t> a </a:t>
            </a:r>
            <a:r>
              <a:rPr lang="en-IE" b="1" dirty="0" err="1">
                <a:solidFill>
                  <a:srgbClr val="D60093"/>
                </a:solidFill>
              </a:rPr>
              <a:t>ríomh</a:t>
            </a:r>
            <a:r>
              <a:rPr lang="en-IE" b="1" dirty="0">
                <a:solidFill>
                  <a:srgbClr val="D60093"/>
                </a:solidFill>
              </a:rPr>
              <a:t> – an </a:t>
            </a:r>
            <a:r>
              <a:rPr lang="en-IE" b="1" u="sng" dirty="0" err="1">
                <a:solidFill>
                  <a:srgbClr val="0070C0"/>
                </a:solidFill>
              </a:rPr>
              <a:t>M</a:t>
            </a:r>
            <a:r>
              <a:rPr lang="en-IE" b="1" u="sng" dirty="0" err="1" smtClean="0">
                <a:solidFill>
                  <a:srgbClr val="0070C0"/>
                </a:solidFill>
              </a:rPr>
              <a:t>odh</a:t>
            </a:r>
            <a:r>
              <a:rPr lang="en-IE" b="1" u="sng" dirty="0" smtClean="0">
                <a:solidFill>
                  <a:srgbClr val="0070C0"/>
                </a:solidFill>
              </a:rPr>
              <a:t> </a:t>
            </a:r>
            <a:r>
              <a:rPr lang="en-IE" b="1" u="sng" dirty="0" err="1" smtClean="0">
                <a:solidFill>
                  <a:srgbClr val="0070C0"/>
                </a:solidFill>
              </a:rPr>
              <a:t>Gabhála</a:t>
            </a:r>
            <a:r>
              <a:rPr lang="en-IE" b="1" u="sng" dirty="0" smtClean="0">
                <a:solidFill>
                  <a:srgbClr val="0070C0"/>
                </a:solidFill>
              </a:rPr>
              <a:t> &amp; </a:t>
            </a:r>
            <a:r>
              <a:rPr lang="en-IE" b="1" u="sng" dirty="0" err="1" smtClean="0">
                <a:solidFill>
                  <a:srgbClr val="0070C0"/>
                </a:solidFill>
              </a:rPr>
              <a:t>Athghabhála</a:t>
            </a:r>
            <a:r>
              <a:rPr lang="en-IE" b="1" u="sng" dirty="0">
                <a:solidFill>
                  <a:srgbClr val="0070C0"/>
                </a:solidFill>
              </a:rPr>
              <a:t>:</a:t>
            </a:r>
            <a:r>
              <a:rPr lang="en-IE" dirty="0"/>
              <a:t/>
            </a:r>
            <a:br>
              <a:rPr lang="en-IE" dirty="0"/>
            </a:br>
            <a:r>
              <a:rPr lang="en-IE" b="1" dirty="0"/>
              <a:t>                                                                   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621"/>
            <a:ext cx="9036496" cy="4411667"/>
          </a:xfrm>
        </p:spPr>
        <p:txBody>
          <a:bodyPr>
            <a:normAutofit/>
          </a:bodyPr>
          <a:lstStyle/>
          <a:p>
            <a:pPr lvl="0"/>
            <a:r>
              <a:rPr lang="en-IE" sz="2400" dirty="0" smtClean="0"/>
              <a:t>Gabh </a:t>
            </a:r>
            <a:r>
              <a:rPr lang="en-IE" sz="2400" dirty="0"/>
              <a:t>roinnt </a:t>
            </a:r>
            <a:r>
              <a:rPr lang="en-IE" sz="2400" dirty="0" smtClean="0"/>
              <a:t>cláirseach le </a:t>
            </a:r>
            <a:r>
              <a:rPr lang="en-IE" sz="2400" dirty="0" smtClean="0">
                <a:solidFill>
                  <a:srgbClr val="0070C0"/>
                </a:solidFill>
              </a:rPr>
              <a:t>gaiste sloic.</a:t>
            </a:r>
            <a:endParaRPr lang="en-IE" sz="2400" dirty="0">
              <a:solidFill>
                <a:srgbClr val="0070C0"/>
              </a:solidFill>
            </a:endParaRPr>
          </a:p>
          <a:p>
            <a:pPr lvl="0"/>
            <a:r>
              <a:rPr lang="en-IE" sz="2400" dirty="0" err="1"/>
              <a:t>Cuir</a:t>
            </a:r>
            <a:r>
              <a:rPr lang="en-IE" sz="2400" dirty="0"/>
              <a:t> marc </a:t>
            </a:r>
            <a:r>
              <a:rPr lang="en-IE" sz="2400" dirty="0" err="1" smtClean="0"/>
              <a:t>orthu</a:t>
            </a:r>
            <a:r>
              <a:rPr lang="en-IE" sz="2400" dirty="0" smtClean="0"/>
              <a:t> </a:t>
            </a:r>
            <a:r>
              <a:rPr lang="en-IE" sz="2400" b="1" dirty="0" smtClean="0">
                <a:solidFill>
                  <a:srgbClr val="D60093"/>
                </a:solidFill>
              </a:rPr>
              <a:t>(A1</a:t>
            </a:r>
            <a:r>
              <a:rPr lang="en-IE" sz="2400" b="1" dirty="0">
                <a:solidFill>
                  <a:srgbClr val="D60093"/>
                </a:solidFill>
              </a:rPr>
              <a:t>) </a:t>
            </a:r>
            <a:r>
              <a:rPr lang="en-IE" sz="2400" dirty="0" smtClean="0"/>
              <a:t>le </a:t>
            </a:r>
            <a:r>
              <a:rPr lang="en-IE" sz="2400" dirty="0" err="1" smtClean="0"/>
              <a:t>péint</a:t>
            </a:r>
            <a:r>
              <a:rPr lang="en-IE" sz="2400" dirty="0" smtClean="0"/>
              <a:t>.</a:t>
            </a:r>
            <a:endParaRPr lang="en-IE" sz="2400" dirty="0"/>
          </a:p>
          <a:p>
            <a:r>
              <a:rPr lang="en-IE" sz="2400" dirty="0" err="1" smtClean="0">
                <a:solidFill>
                  <a:srgbClr val="0070C0"/>
                </a:solidFill>
              </a:rPr>
              <a:t>Scaoil</a:t>
            </a:r>
            <a:r>
              <a:rPr lang="en-IE" sz="2400" dirty="0" smtClean="0">
                <a:solidFill>
                  <a:srgbClr val="0070C0"/>
                </a:solidFill>
              </a:rPr>
              <a:t> </a:t>
            </a:r>
            <a:r>
              <a:rPr lang="en-IE" sz="2400" dirty="0" err="1" smtClean="0">
                <a:solidFill>
                  <a:srgbClr val="0070C0"/>
                </a:solidFill>
              </a:rPr>
              <a:t>saor</a:t>
            </a:r>
            <a:r>
              <a:rPr lang="en-IE" sz="2400" dirty="0" smtClean="0"/>
              <a:t> </a:t>
            </a:r>
            <a:r>
              <a:rPr lang="en-IE" sz="2400" dirty="0" err="1"/>
              <a:t>na</a:t>
            </a:r>
            <a:r>
              <a:rPr lang="en-IE" sz="2400" dirty="0"/>
              <a:t> </a:t>
            </a:r>
            <a:r>
              <a:rPr lang="en-IE" sz="2400" dirty="0" err="1" smtClean="0"/>
              <a:t>cláirseacha</a:t>
            </a:r>
            <a:r>
              <a:rPr lang="en-IE" sz="2400" dirty="0" smtClean="0"/>
              <a:t> </a:t>
            </a:r>
            <a:r>
              <a:rPr lang="en-IE" sz="2400" dirty="0"/>
              <a:t>a </a:t>
            </a:r>
            <a:r>
              <a:rPr lang="en-IE" sz="2400" dirty="0" err="1"/>
              <a:t>ghabh</a:t>
            </a:r>
            <a:r>
              <a:rPr lang="en-IE" sz="2400" dirty="0"/>
              <a:t> </a:t>
            </a:r>
            <a:r>
              <a:rPr lang="en-IE" sz="2400" dirty="0" err="1"/>
              <a:t>tú</a:t>
            </a:r>
            <a:r>
              <a:rPr lang="en-IE" sz="2400" dirty="0"/>
              <a:t> </a:t>
            </a:r>
            <a:r>
              <a:rPr lang="en-IE" sz="2400" dirty="0" err="1"/>
              <a:t>sa</a:t>
            </a:r>
            <a:r>
              <a:rPr lang="en-IE" sz="2400" dirty="0"/>
              <a:t> </a:t>
            </a:r>
            <a:endParaRPr lang="en-IE" sz="2400" dirty="0" smtClean="0"/>
          </a:p>
          <a:p>
            <a:pPr marL="0" lvl="0" indent="0">
              <a:buNone/>
            </a:pPr>
            <a:r>
              <a:rPr lang="en-IE" sz="2400" dirty="0"/>
              <a:t> </a:t>
            </a:r>
            <a:r>
              <a:rPr lang="en-IE" sz="2400" dirty="0" smtClean="0"/>
              <a:t>   </a:t>
            </a:r>
            <a:r>
              <a:rPr lang="en-IE" sz="2400" dirty="0" err="1" smtClean="0"/>
              <a:t>cheantar</a:t>
            </a:r>
            <a:r>
              <a:rPr lang="en-IE" sz="2400" dirty="0" smtClean="0"/>
              <a:t> </a:t>
            </a:r>
            <a:r>
              <a:rPr lang="en-IE" sz="2400" dirty="0" err="1"/>
              <a:t>inar</a:t>
            </a:r>
            <a:r>
              <a:rPr lang="en-IE" sz="2400" dirty="0"/>
              <a:t> </a:t>
            </a:r>
            <a:r>
              <a:rPr lang="en-IE" sz="2400" dirty="0" err="1"/>
              <a:t>gabhadh</a:t>
            </a:r>
            <a:r>
              <a:rPr lang="en-IE" sz="2400" dirty="0"/>
              <a:t> </a:t>
            </a:r>
            <a:r>
              <a:rPr lang="en-IE" sz="2400" dirty="0" err="1"/>
              <a:t>iad</a:t>
            </a:r>
            <a:r>
              <a:rPr lang="en-IE" sz="2400" dirty="0"/>
              <a:t>. </a:t>
            </a:r>
          </a:p>
          <a:p>
            <a:pPr lvl="0"/>
            <a:r>
              <a:rPr lang="en-IE" sz="2400" dirty="0"/>
              <a:t>Tar </a:t>
            </a:r>
            <a:r>
              <a:rPr lang="en-IE" sz="2400" dirty="0" err="1"/>
              <a:t>éis</a:t>
            </a:r>
            <a:r>
              <a:rPr lang="en-IE" sz="2400" dirty="0"/>
              <a:t> </a:t>
            </a:r>
            <a:r>
              <a:rPr lang="en-IE" sz="2400" dirty="0" err="1" smtClean="0"/>
              <a:t>lae</a:t>
            </a:r>
            <a:r>
              <a:rPr lang="en-IE" sz="2400" dirty="0" smtClean="0"/>
              <a:t>, </a:t>
            </a:r>
            <a:r>
              <a:rPr lang="en-IE" sz="2400" dirty="0" err="1"/>
              <a:t>bailigh</a:t>
            </a:r>
            <a:r>
              <a:rPr lang="en-IE" sz="2400" dirty="0"/>
              <a:t> </a:t>
            </a:r>
            <a:r>
              <a:rPr lang="en-IE" sz="2400" dirty="0" err="1"/>
              <a:t>roinnt</a:t>
            </a:r>
            <a:r>
              <a:rPr lang="en-IE" sz="2400" dirty="0"/>
              <a:t> </a:t>
            </a:r>
            <a:r>
              <a:rPr lang="en-IE" sz="2400" dirty="0" err="1"/>
              <a:t>cláirseach</a:t>
            </a:r>
            <a:r>
              <a:rPr lang="en-IE" sz="2400" dirty="0"/>
              <a:t> </a:t>
            </a:r>
            <a:r>
              <a:rPr lang="en-IE" sz="2400" dirty="0" smtClean="0"/>
              <a:t>leis an </a:t>
            </a:r>
            <a:r>
              <a:rPr lang="en-IE" sz="2400" dirty="0" err="1" smtClean="0"/>
              <a:t>modh</a:t>
            </a:r>
            <a:r>
              <a:rPr lang="en-IE" sz="2400" dirty="0" smtClean="0"/>
              <a:t> </a:t>
            </a:r>
            <a:r>
              <a:rPr lang="en-IE" sz="2400" dirty="0" err="1"/>
              <a:t>gabhála</a:t>
            </a:r>
            <a:r>
              <a:rPr lang="en-IE" sz="2400" dirty="0"/>
              <a:t> </a:t>
            </a:r>
            <a:r>
              <a:rPr lang="en-IE" sz="2400" dirty="0" err="1" smtClean="0"/>
              <a:t>céanna</a:t>
            </a:r>
            <a:r>
              <a:rPr lang="en-IE" sz="2400" dirty="0"/>
              <a:t> </a:t>
            </a:r>
            <a:r>
              <a:rPr lang="en-IE" sz="2400" dirty="0" smtClean="0"/>
              <a:t>(</a:t>
            </a:r>
            <a:r>
              <a:rPr lang="en-IE" sz="2400" dirty="0" err="1" smtClean="0"/>
              <a:t>gaiste</a:t>
            </a:r>
            <a:r>
              <a:rPr lang="en-IE" sz="2400" dirty="0" smtClean="0"/>
              <a:t> </a:t>
            </a:r>
            <a:r>
              <a:rPr lang="en-IE" sz="2400" dirty="0" err="1" smtClean="0"/>
              <a:t>sloic</a:t>
            </a:r>
            <a:r>
              <a:rPr lang="en-IE" sz="2400" dirty="0" smtClean="0"/>
              <a:t>).</a:t>
            </a:r>
            <a:endParaRPr lang="en-IE" sz="2400" dirty="0"/>
          </a:p>
          <a:p>
            <a:pPr lvl="0"/>
            <a:r>
              <a:rPr lang="en-IE" sz="2400" dirty="0" err="1" smtClean="0"/>
              <a:t>Comhair</a:t>
            </a:r>
            <a:r>
              <a:rPr lang="en-IE" sz="2400" dirty="0" smtClean="0"/>
              <a:t> </a:t>
            </a:r>
            <a:r>
              <a:rPr lang="en-IE" sz="2400" dirty="0" err="1"/>
              <a:t>líon</a:t>
            </a:r>
            <a:r>
              <a:rPr lang="en-IE" sz="2400" dirty="0"/>
              <a:t> (</a:t>
            </a:r>
            <a:r>
              <a:rPr lang="en-IE" sz="2400" b="1" dirty="0">
                <a:solidFill>
                  <a:srgbClr val="D60093"/>
                </a:solidFill>
              </a:rPr>
              <a:t>A2)</a:t>
            </a:r>
            <a:r>
              <a:rPr lang="en-IE" sz="2400" dirty="0"/>
              <a:t> </a:t>
            </a:r>
            <a:r>
              <a:rPr lang="en-IE" sz="2400" dirty="0" err="1"/>
              <a:t>na</a:t>
            </a:r>
            <a:r>
              <a:rPr lang="en-IE" sz="2400" dirty="0"/>
              <a:t> </a:t>
            </a:r>
            <a:r>
              <a:rPr lang="en-IE" sz="2400" dirty="0" err="1" smtClean="0"/>
              <a:t>gcláirseach</a:t>
            </a:r>
            <a:r>
              <a:rPr lang="en-IE" sz="2400" dirty="0" smtClean="0"/>
              <a:t> a </a:t>
            </a:r>
            <a:r>
              <a:rPr lang="en-IE" sz="2400" dirty="0" err="1"/>
              <a:t>bailíodh</a:t>
            </a:r>
            <a:r>
              <a:rPr lang="en-IE" sz="2400" dirty="0"/>
              <a:t>.</a:t>
            </a:r>
          </a:p>
          <a:p>
            <a:pPr lvl="0"/>
            <a:r>
              <a:rPr lang="en-IE" sz="2400" dirty="0" err="1" smtClean="0"/>
              <a:t>Comhair</a:t>
            </a:r>
            <a:r>
              <a:rPr lang="en-IE" sz="2400" dirty="0" smtClean="0"/>
              <a:t> </a:t>
            </a:r>
            <a:r>
              <a:rPr lang="en-IE" sz="2400" dirty="0" err="1"/>
              <a:t>líon</a:t>
            </a:r>
            <a:r>
              <a:rPr lang="en-IE" sz="2400" dirty="0"/>
              <a:t> </a:t>
            </a:r>
            <a:r>
              <a:rPr lang="en-IE" sz="2400" dirty="0" err="1"/>
              <a:t>na</a:t>
            </a:r>
            <a:r>
              <a:rPr lang="en-IE" sz="2400" dirty="0"/>
              <a:t> </a:t>
            </a:r>
            <a:r>
              <a:rPr lang="en-IE" sz="2400" dirty="0" err="1" smtClean="0"/>
              <a:t>gcláirseach</a:t>
            </a:r>
            <a:r>
              <a:rPr lang="en-IE" sz="2400" dirty="0" smtClean="0"/>
              <a:t> </a:t>
            </a:r>
            <a:r>
              <a:rPr lang="en-IE" sz="2400" dirty="0" err="1" smtClean="0"/>
              <a:t>seo</a:t>
            </a:r>
            <a:r>
              <a:rPr lang="en-IE" sz="2400" dirty="0" smtClean="0"/>
              <a:t> </a:t>
            </a:r>
            <a:r>
              <a:rPr lang="en-IE" sz="2400" dirty="0" err="1"/>
              <a:t>atá</a:t>
            </a:r>
            <a:r>
              <a:rPr lang="en-IE" sz="2400" dirty="0"/>
              <a:t> </a:t>
            </a:r>
            <a:r>
              <a:rPr lang="en-IE" sz="2400" dirty="0" err="1"/>
              <a:t>marcáilte</a:t>
            </a:r>
            <a:r>
              <a:rPr lang="en-IE" sz="2400" dirty="0"/>
              <a:t> </a:t>
            </a:r>
            <a:r>
              <a:rPr lang="en-IE" sz="2400" b="1" dirty="0">
                <a:solidFill>
                  <a:srgbClr val="D60093"/>
                </a:solidFill>
              </a:rPr>
              <a:t>(A3).</a:t>
            </a:r>
          </a:p>
          <a:p>
            <a:pPr lvl="0"/>
            <a:r>
              <a:rPr lang="en-IE" sz="2400" dirty="0"/>
              <a:t>Ú</a:t>
            </a:r>
            <a:r>
              <a:rPr lang="en-IE" sz="2400" dirty="0" smtClean="0"/>
              <a:t>sáid </a:t>
            </a:r>
            <a:r>
              <a:rPr lang="en-IE" sz="2400" dirty="0"/>
              <a:t>an </a:t>
            </a:r>
            <a:r>
              <a:rPr lang="en-IE" sz="2400" dirty="0" smtClean="0"/>
              <a:t>fhoirmle </a:t>
            </a:r>
            <a:r>
              <a:rPr lang="en-IE" sz="2400" dirty="0"/>
              <a:t>a </a:t>
            </a:r>
            <a:r>
              <a:rPr lang="en-IE" sz="2400" dirty="0" smtClean="0"/>
              <a:t>leanas: </a:t>
            </a:r>
            <a:endParaRPr lang="en-IE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683568" y="5805264"/>
            <a:ext cx="7776864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b="1" dirty="0" smtClean="0"/>
              <a:t>Daonra=   </a:t>
            </a:r>
            <a:r>
              <a:rPr lang="en-IE" u="sng" dirty="0" smtClean="0"/>
              <a:t>Líon a gabhadh an chéad lá  (</a:t>
            </a:r>
            <a:r>
              <a:rPr lang="en-IE" b="1" u="sng" dirty="0" smtClean="0"/>
              <a:t>A1</a:t>
            </a:r>
            <a:r>
              <a:rPr lang="en-IE" u="sng" dirty="0" smtClean="0"/>
              <a:t>) x   Líon a gabhadh an dara lá (</a:t>
            </a:r>
            <a:r>
              <a:rPr lang="en-IE" b="1" u="sng" dirty="0" smtClean="0"/>
              <a:t>A2</a:t>
            </a:r>
            <a:r>
              <a:rPr lang="en-IE" u="sng" dirty="0" smtClean="0"/>
              <a:t>)</a:t>
            </a:r>
          </a:p>
          <a:p>
            <a:r>
              <a:rPr lang="en-IE" dirty="0" smtClean="0"/>
              <a:t>                                Líon a gabhadh an dara lá a bhí marcáilte (</a:t>
            </a:r>
            <a:r>
              <a:rPr lang="en-IE" b="1" dirty="0" smtClean="0"/>
              <a:t>A3)</a:t>
            </a:r>
            <a:endParaRPr lang="en-IE" b="1" dirty="0"/>
          </a:p>
        </p:txBody>
      </p:sp>
      <p:pic>
        <p:nvPicPr>
          <p:cNvPr id="8248" name="Picture 56" descr="Madagaskar-Riesenschaben / Madagascar Giant Cockroach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485072"/>
            <a:ext cx="2952328" cy="197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78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764" y="712265"/>
            <a:ext cx="8784976" cy="5577483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n-IE" b="1" u="sng" dirty="0" err="1" smtClean="0">
                <a:solidFill>
                  <a:srgbClr val="FF0000"/>
                </a:solidFill>
              </a:rPr>
              <a:t>Tarraing</a:t>
            </a:r>
            <a:r>
              <a:rPr lang="en-IE" b="1" u="sng" dirty="0" smtClean="0">
                <a:solidFill>
                  <a:srgbClr val="FF0000"/>
                </a:solidFill>
              </a:rPr>
              <a:t> </a:t>
            </a:r>
            <a:r>
              <a:rPr lang="en-IE" b="1" u="sng" dirty="0" err="1" smtClean="0"/>
              <a:t>léarscáil</a:t>
            </a:r>
            <a:r>
              <a:rPr lang="en-IE" b="1" u="sng" dirty="0" smtClean="0">
                <a:solidFill>
                  <a:srgbClr val="FF0000"/>
                </a:solidFill>
              </a:rPr>
              <a:t> </a:t>
            </a:r>
            <a:r>
              <a:rPr lang="en-IE" b="1" u="sng" dirty="0">
                <a:solidFill>
                  <a:srgbClr val="FF0000"/>
                </a:solidFill>
              </a:rPr>
              <a:t>den </a:t>
            </a:r>
            <a:r>
              <a:rPr lang="en-IE" b="1" u="sng" dirty="0" err="1" smtClean="0">
                <a:solidFill>
                  <a:srgbClr val="FF0000"/>
                </a:solidFill>
              </a:rPr>
              <a:t>éiceachóras</a:t>
            </a:r>
            <a:endParaRPr lang="en-IE" b="1" u="sng" dirty="0" smtClean="0">
              <a:solidFill>
                <a:srgbClr val="FF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IE" b="1" u="sng" dirty="0" smtClean="0">
                <a:solidFill>
                  <a:srgbClr val="FF0000"/>
                </a:solidFill>
              </a:rPr>
              <a:t>Déan </a:t>
            </a:r>
            <a:r>
              <a:rPr lang="en-IE" b="1" u="sng" dirty="0"/>
              <a:t>staidéar </a:t>
            </a:r>
            <a:r>
              <a:rPr lang="en-IE" b="1" u="sng" dirty="0" err="1" smtClean="0"/>
              <a:t>cáilíochtúil</a:t>
            </a:r>
            <a:r>
              <a:rPr lang="en-IE" sz="1400" u="sng" dirty="0" smtClean="0">
                <a:solidFill>
                  <a:srgbClr val="FF0000"/>
                </a:solidFill>
              </a:rPr>
              <a:t> </a:t>
            </a:r>
            <a:r>
              <a:rPr lang="en-IE" b="1" u="sng" dirty="0">
                <a:solidFill>
                  <a:srgbClr val="FF0000"/>
                </a:solidFill>
              </a:rPr>
              <a:t>ar na plandaí agus ar na hainmhithe a fhaightear san éiceachóras.</a:t>
            </a:r>
            <a:endParaRPr lang="en-IE" dirty="0">
              <a:solidFill>
                <a:srgbClr val="FF0000"/>
              </a:solidFill>
            </a:endParaRPr>
          </a:p>
          <a:p>
            <a:endParaRPr lang="en-IE" sz="2400" b="1" dirty="0" smtClean="0"/>
          </a:p>
          <a:p>
            <a:endParaRPr lang="en-IE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38827" y="3501007"/>
            <a:ext cx="5076056" cy="18466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3200" b="1" dirty="0">
                <a:solidFill>
                  <a:srgbClr val="D60093"/>
                </a:solidFill>
              </a:rPr>
              <a:t>(i) Plandaí: </a:t>
            </a:r>
            <a:r>
              <a:rPr lang="en-IE" sz="3200" dirty="0"/>
              <a:t>úsáid </a:t>
            </a:r>
            <a:r>
              <a:rPr lang="en-IE" sz="3200" b="1" dirty="0" smtClean="0">
                <a:solidFill>
                  <a:srgbClr val="D60093"/>
                </a:solidFill>
              </a:rPr>
              <a:t>eochair </a:t>
            </a:r>
            <a:r>
              <a:rPr lang="en-US" sz="3200" dirty="0" smtClean="0"/>
              <a:t>chun plandaí </a:t>
            </a:r>
            <a:r>
              <a:rPr lang="en-US" sz="3200" dirty="0"/>
              <a:t>(&amp; </a:t>
            </a:r>
            <a:r>
              <a:rPr lang="en-US" sz="3200" dirty="0" smtClean="0"/>
              <a:t>ainmhithe) </a:t>
            </a:r>
            <a:r>
              <a:rPr lang="en-US" sz="3200" dirty="0"/>
              <a:t>a aithint</a:t>
            </a:r>
            <a:endParaRPr lang="en-IE" sz="3200" dirty="0"/>
          </a:p>
          <a:p>
            <a:endParaRPr lang="en-IE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9218" name="Picture 2" descr="http://thumb7.shutterstock.com/display_pic_with_logo/206179/206179,1255460015,1/stock-photo-spices-and-herbs-388014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202" y="2780928"/>
            <a:ext cx="3410829" cy="2425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17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8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8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8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8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40" y="188640"/>
            <a:ext cx="289066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IE" b="1" dirty="0" smtClean="0">
                <a:solidFill>
                  <a:srgbClr val="FF0000"/>
                </a:solidFill>
              </a:rPr>
              <a:t>2.Staidéar  </a:t>
            </a:r>
            <a:br>
              <a:rPr lang="en-IE" b="1" dirty="0" smtClean="0">
                <a:solidFill>
                  <a:srgbClr val="FF0000"/>
                </a:solidFill>
              </a:rPr>
            </a:br>
            <a:r>
              <a:rPr lang="en-IE" b="1" dirty="0" err="1" smtClean="0">
                <a:solidFill>
                  <a:srgbClr val="FF0000"/>
                </a:solidFill>
              </a:rPr>
              <a:t>cáilíochtúil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7272808" cy="54452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E" b="1" dirty="0" smtClean="0">
                <a:solidFill>
                  <a:srgbClr val="D60093"/>
                </a:solidFill>
              </a:rPr>
              <a:t>(ii) </a:t>
            </a:r>
            <a:r>
              <a:rPr lang="en-IE" b="1" dirty="0" err="1" smtClean="0">
                <a:solidFill>
                  <a:srgbClr val="D60093"/>
                </a:solidFill>
              </a:rPr>
              <a:t>Ainmhithe</a:t>
            </a:r>
            <a:r>
              <a:rPr lang="en-IE" b="1" dirty="0" smtClean="0">
                <a:solidFill>
                  <a:srgbClr val="D60093"/>
                </a:solidFill>
              </a:rPr>
              <a:t>:</a:t>
            </a:r>
          </a:p>
          <a:p>
            <a:r>
              <a:rPr lang="en-IE" b="1" u="sng" dirty="0" err="1" smtClean="0"/>
              <a:t>Pútar</a:t>
            </a:r>
            <a:r>
              <a:rPr lang="en-IE" b="1" dirty="0" smtClean="0"/>
              <a:t> </a:t>
            </a:r>
            <a:r>
              <a:rPr lang="en-IE" dirty="0"/>
              <a:t>a </a:t>
            </a:r>
            <a:r>
              <a:rPr lang="en-IE" dirty="0" err="1"/>
              <a:t>úsáidtear</a:t>
            </a:r>
            <a:r>
              <a:rPr lang="en-IE" dirty="0"/>
              <a:t> </a:t>
            </a:r>
            <a:r>
              <a:rPr lang="en-IE" dirty="0" err="1"/>
              <a:t>chun</a:t>
            </a:r>
            <a:r>
              <a:rPr lang="en-IE" dirty="0"/>
              <a:t> </a:t>
            </a:r>
            <a:r>
              <a:rPr lang="en-IE" dirty="0" err="1"/>
              <a:t>feithidí</a:t>
            </a:r>
            <a:r>
              <a:rPr lang="en-IE" dirty="0"/>
              <a:t> </a:t>
            </a:r>
            <a:r>
              <a:rPr lang="en-IE" dirty="0" err="1"/>
              <a:t>beaga</a:t>
            </a:r>
            <a:r>
              <a:rPr lang="en-IE" dirty="0"/>
              <a:t> </a:t>
            </a:r>
            <a:r>
              <a:rPr lang="en-IE" dirty="0" err="1"/>
              <a:t>atá</a:t>
            </a:r>
            <a:r>
              <a:rPr lang="en-IE" dirty="0"/>
              <a:t> ag </a:t>
            </a:r>
            <a:r>
              <a:rPr lang="en-IE" dirty="0" err="1"/>
              <a:t>siúl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dhromchla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hithreach</a:t>
            </a:r>
            <a:r>
              <a:rPr lang="en-IE" dirty="0"/>
              <a:t> a </a:t>
            </a:r>
            <a:r>
              <a:rPr lang="en-IE" dirty="0" err="1"/>
              <a:t>bhailiú</a:t>
            </a:r>
            <a:r>
              <a:rPr lang="en-IE" dirty="0"/>
              <a:t>.  </a:t>
            </a:r>
          </a:p>
          <a:p>
            <a:r>
              <a:rPr lang="en-IE" b="1" u="sng" dirty="0" smtClean="0"/>
              <a:t>Gaiste sloic </a:t>
            </a:r>
            <a:r>
              <a:rPr lang="en-IE" sz="1500" dirty="0" smtClean="0"/>
              <a:t> </a:t>
            </a:r>
            <a:r>
              <a:rPr lang="en-IE" dirty="0"/>
              <a:t>a úsáidtear chun ainmhithe beaga a shiúlann ar dhromchla na talún a bhailiú.  </a:t>
            </a:r>
            <a:r>
              <a:rPr lang="en-IE" dirty="0" err="1"/>
              <a:t>Cuirtear</a:t>
            </a:r>
            <a:r>
              <a:rPr lang="en-IE" dirty="0"/>
              <a:t> </a:t>
            </a:r>
            <a:r>
              <a:rPr lang="en-IE" dirty="0" err="1"/>
              <a:t>próca</a:t>
            </a:r>
            <a:r>
              <a:rPr lang="en-IE" dirty="0"/>
              <a:t> </a:t>
            </a:r>
            <a:r>
              <a:rPr lang="en-IE" dirty="0" err="1"/>
              <a:t>sa</a:t>
            </a:r>
            <a:r>
              <a:rPr lang="en-IE" dirty="0"/>
              <a:t> </a:t>
            </a:r>
            <a:r>
              <a:rPr lang="en-IE" dirty="0" err="1"/>
              <a:t>talamh</a:t>
            </a:r>
            <a:r>
              <a:rPr lang="en-IE" dirty="0"/>
              <a:t>.</a:t>
            </a:r>
          </a:p>
          <a:p>
            <a:r>
              <a:rPr lang="en-IE" b="1" u="sng" dirty="0" smtClean="0"/>
              <a:t>Scuab-Líontán</a:t>
            </a:r>
            <a:r>
              <a:rPr lang="en-IE" dirty="0" smtClean="0"/>
              <a:t>  a </a:t>
            </a:r>
            <a:r>
              <a:rPr lang="en-IE" dirty="0"/>
              <a:t>úsáidtear chun feithidí </a:t>
            </a:r>
            <a:r>
              <a:rPr lang="en-IE" dirty="0" smtClean="0"/>
              <a:t>&amp; míolta </a:t>
            </a:r>
            <a:r>
              <a:rPr lang="en-IE" dirty="0"/>
              <a:t>a bhíonn ar dhuilleoga </a:t>
            </a:r>
            <a:r>
              <a:rPr lang="en-IE" dirty="0" smtClean="0"/>
              <a:t>nó </a:t>
            </a:r>
            <a:r>
              <a:rPr lang="en-IE" dirty="0"/>
              <a:t>ar fhéar </a:t>
            </a:r>
            <a:r>
              <a:rPr lang="en-IE" dirty="0" smtClean="0"/>
              <a:t>ard </a:t>
            </a:r>
            <a:r>
              <a:rPr lang="en-IE" dirty="0"/>
              <a:t>a bhailiú.  </a:t>
            </a:r>
            <a:r>
              <a:rPr lang="en-IE" dirty="0" err="1"/>
              <a:t>Scuabtar</a:t>
            </a:r>
            <a:r>
              <a:rPr lang="en-IE" dirty="0"/>
              <a:t> an </a:t>
            </a:r>
            <a:r>
              <a:rPr lang="en-IE" dirty="0" err="1"/>
              <a:t>líontán</a:t>
            </a:r>
            <a:r>
              <a:rPr lang="en-IE" dirty="0"/>
              <a:t> </a:t>
            </a:r>
            <a:r>
              <a:rPr lang="en-IE" dirty="0" err="1" smtClean="0"/>
              <a:t>trí</a:t>
            </a:r>
            <a:r>
              <a:rPr lang="en-IE" dirty="0" smtClean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duilleoga</a:t>
            </a:r>
            <a:r>
              <a:rPr lang="en-IE" dirty="0"/>
              <a:t> </a:t>
            </a:r>
            <a:r>
              <a:rPr lang="en-IE" dirty="0" err="1"/>
              <a:t>nó</a:t>
            </a:r>
            <a:r>
              <a:rPr lang="en-IE" dirty="0"/>
              <a:t> </a:t>
            </a:r>
            <a:r>
              <a:rPr lang="en-IE" dirty="0" err="1" smtClean="0"/>
              <a:t>tríd</a:t>
            </a:r>
            <a:r>
              <a:rPr lang="en-IE" dirty="0" smtClean="0"/>
              <a:t> an </a:t>
            </a:r>
            <a:r>
              <a:rPr lang="en-IE" dirty="0" err="1"/>
              <a:t>bhféar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bailítear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hainmhithe</a:t>
            </a:r>
            <a:r>
              <a:rPr lang="en-IE" dirty="0"/>
              <a:t> ann.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188640"/>
            <a:ext cx="61206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 err="1">
                <a:solidFill>
                  <a:srgbClr val="D60093"/>
                </a:solidFill>
              </a:rPr>
              <a:t>staidéar</a:t>
            </a:r>
            <a:r>
              <a:rPr lang="en-IE" sz="2800" dirty="0">
                <a:solidFill>
                  <a:srgbClr val="D60093"/>
                </a:solidFill>
              </a:rPr>
              <a:t> </a:t>
            </a:r>
            <a:r>
              <a:rPr lang="en-IE" sz="2800" dirty="0" err="1">
                <a:solidFill>
                  <a:srgbClr val="D60093"/>
                </a:solidFill>
              </a:rPr>
              <a:t>ar</a:t>
            </a:r>
            <a:r>
              <a:rPr lang="en-IE" sz="2800" dirty="0">
                <a:solidFill>
                  <a:srgbClr val="D60093"/>
                </a:solidFill>
              </a:rPr>
              <a:t> </a:t>
            </a:r>
            <a:r>
              <a:rPr lang="en-IE" sz="2800" b="1" u="sng" dirty="0" err="1">
                <a:solidFill>
                  <a:srgbClr val="D60093"/>
                </a:solidFill>
              </a:rPr>
              <a:t>na</a:t>
            </a:r>
            <a:r>
              <a:rPr lang="en-IE" sz="2800" b="1" u="sng" dirty="0">
                <a:solidFill>
                  <a:srgbClr val="D60093"/>
                </a:solidFill>
              </a:rPr>
              <a:t> </a:t>
            </a:r>
            <a:r>
              <a:rPr lang="en-IE" sz="2800" b="1" u="sng" dirty="0" err="1">
                <a:solidFill>
                  <a:srgbClr val="D60093"/>
                </a:solidFill>
              </a:rPr>
              <a:t>cineálacha</a:t>
            </a:r>
            <a:r>
              <a:rPr lang="en-IE" sz="2800" b="1" u="sng" dirty="0">
                <a:solidFill>
                  <a:srgbClr val="D60093"/>
                </a:solidFill>
              </a:rPr>
              <a:t> </a:t>
            </a:r>
            <a:r>
              <a:rPr lang="en-IE" sz="2800" b="1" u="sng" dirty="0" err="1">
                <a:solidFill>
                  <a:srgbClr val="D60093"/>
                </a:solidFill>
              </a:rPr>
              <a:t>plandaí</a:t>
            </a:r>
            <a:r>
              <a:rPr lang="en-IE" sz="2800" u="sng" dirty="0">
                <a:solidFill>
                  <a:srgbClr val="D60093"/>
                </a:solidFill>
              </a:rPr>
              <a:t> </a:t>
            </a:r>
            <a:r>
              <a:rPr lang="en-IE" sz="2800" b="1" u="sng" dirty="0" smtClean="0">
                <a:solidFill>
                  <a:srgbClr val="D60093"/>
                </a:solidFill>
              </a:rPr>
              <a:t>&amp; </a:t>
            </a:r>
            <a:r>
              <a:rPr lang="en-IE" sz="2800" b="1" u="sng" dirty="0" err="1" smtClean="0">
                <a:solidFill>
                  <a:srgbClr val="D60093"/>
                </a:solidFill>
              </a:rPr>
              <a:t>ainmhithe</a:t>
            </a:r>
            <a:r>
              <a:rPr lang="en-IE" sz="2800" b="1" u="sng" dirty="0" smtClean="0">
                <a:solidFill>
                  <a:srgbClr val="D60093"/>
                </a:solidFill>
              </a:rPr>
              <a:t> </a:t>
            </a:r>
            <a:r>
              <a:rPr lang="en-IE" sz="2800" dirty="0" err="1">
                <a:solidFill>
                  <a:srgbClr val="D60093"/>
                </a:solidFill>
              </a:rPr>
              <a:t>atá</a:t>
            </a:r>
            <a:r>
              <a:rPr lang="en-IE" sz="2800" dirty="0">
                <a:solidFill>
                  <a:srgbClr val="D60093"/>
                </a:solidFill>
              </a:rPr>
              <a:t> </a:t>
            </a:r>
            <a:r>
              <a:rPr lang="en-IE" sz="2800" dirty="0" err="1">
                <a:solidFill>
                  <a:srgbClr val="D60093"/>
                </a:solidFill>
              </a:rPr>
              <a:t>i</a:t>
            </a:r>
            <a:r>
              <a:rPr lang="en-IE" sz="2800" dirty="0">
                <a:solidFill>
                  <a:srgbClr val="D60093"/>
                </a:solidFill>
              </a:rPr>
              <a:t> </a:t>
            </a:r>
            <a:r>
              <a:rPr lang="en-IE" sz="2800" dirty="0" err="1" smtClean="0">
                <a:solidFill>
                  <a:srgbClr val="D60093"/>
                </a:solidFill>
              </a:rPr>
              <a:t>láthair</a:t>
            </a:r>
            <a:r>
              <a:rPr lang="en-IE" sz="2800" dirty="0" smtClean="0">
                <a:solidFill>
                  <a:srgbClr val="D60093"/>
                </a:solidFill>
              </a:rPr>
              <a:t> </a:t>
            </a:r>
            <a:r>
              <a:rPr lang="en-IE" sz="2800" dirty="0">
                <a:solidFill>
                  <a:srgbClr val="D60093"/>
                </a:solidFill>
              </a:rPr>
              <a:t>san </a:t>
            </a:r>
            <a:r>
              <a:rPr lang="en-IE" sz="2800" dirty="0" err="1">
                <a:solidFill>
                  <a:srgbClr val="D60093"/>
                </a:solidFill>
              </a:rPr>
              <a:t>éiceachóras</a:t>
            </a:r>
            <a:r>
              <a:rPr lang="en-IE" sz="2800" dirty="0">
                <a:solidFill>
                  <a:srgbClr val="D60093"/>
                </a:solidFill>
              </a:rPr>
              <a:t>.</a:t>
            </a:r>
          </a:p>
          <a:p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0242" name="Picture 2" descr="http://thumb7.shutterstock.com/display_pic_with_logo/884251/884251,1326144911,1/stock-photo-butterfly-net-for-catching-butterflies-with-a-bamboo-handle-923530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058" y="2420888"/>
            <a:ext cx="1713942" cy="2685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84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IE" b="1" u="sng" dirty="0">
                <a:solidFill>
                  <a:srgbClr val="FF0000"/>
                </a:solidFill>
              </a:rPr>
              <a:t>3. </a:t>
            </a:r>
            <a:r>
              <a:rPr lang="en-IE" b="1" u="sng" dirty="0" err="1">
                <a:solidFill>
                  <a:srgbClr val="FF0000"/>
                </a:solidFill>
              </a:rPr>
              <a:t>Déan</a:t>
            </a:r>
            <a:r>
              <a:rPr lang="en-IE" b="1" u="sng" dirty="0">
                <a:solidFill>
                  <a:srgbClr val="FF0000"/>
                </a:solidFill>
              </a:rPr>
              <a:t> </a:t>
            </a:r>
            <a:r>
              <a:rPr lang="en-IE" b="1" u="sng" dirty="0" err="1">
                <a:solidFill>
                  <a:srgbClr val="FF0000"/>
                </a:solidFill>
              </a:rPr>
              <a:t>staidéar</a:t>
            </a:r>
            <a:r>
              <a:rPr lang="en-IE" b="1" u="sng" dirty="0">
                <a:solidFill>
                  <a:srgbClr val="FF0000"/>
                </a:solidFill>
              </a:rPr>
              <a:t> </a:t>
            </a:r>
            <a:r>
              <a:rPr lang="en-IE" b="1" u="sng" dirty="0" err="1">
                <a:solidFill>
                  <a:srgbClr val="FF0000"/>
                </a:solidFill>
              </a:rPr>
              <a:t>ar</a:t>
            </a:r>
            <a:r>
              <a:rPr lang="en-IE" b="1" u="sng" dirty="0">
                <a:solidFill>
                  <a:srgbClr val="FF0000"/>
                </a:solidFill>
              </a:rPr>
              <a:t> </a:t>
            </a:r>
            <a:r>
              <a:rPr lang="en-IE" b="1" u="sng" dirty="0" err="1">
                <a:solidFill>
                  <a:srgbClr val="FF0000"/>
                </a:solidFill>
              </a:rPr>
              <a:t>na</a:t>
            </a:r>
            <a:r>
              <a:rPr lang="en-IE" b="1" u="sng" dirty="0">
                <a:solidFill>
                  <a:srgbClr val="FF0000"/>
                </a:solidFill>
              </a:rPr>
              <a:t> </a:t>
            </a:r>
            <a:r>
              <a:rPr lang="en-IE" b="1" u="sng" dirty="0" err="1">
                <a:solidFill>
                  <a:srgbClr val="0070C0"/>
                </a:solidFill>
              </a:rPr>
              <a:t>tosca</a:t>
            </a:r>
            <a:r>
              <a:rPr lang="en-IE" b="1" u="sng" dirty="0">
                <a:solidFill>
                  <a:srgbClr val="0070C0"/>
                </a:solidFill>
              </a:rPr>
              <a:t> </a:t>
            </a:r>
            <a:r>
              <a:rPr lang="en-IE" b="1" u="sng" dirty="0" err="1" smtClean="0">
                <a:solidFill>
                  <a:srgbClr val="0070C0"/>
                </a:solidFill>
              </a:rPr>
              <a:t>aibitheacha</a:t>
            </a:r>
            <a:r>
              <a:rPr lang="en-IE" b="1" u="sng" dirty="0" smtClean="0">
                <a:solidFill>
                  <a:srgbClr val="0070C0"/>
                </a:solidFill>
              </a:rPr>
              <a:t> </a:t>
            </a:r>
            <a:r>
              <a:rPr lang="en-IE" b="1" u="sng" dirty="0">
                <a:solidFill>
                  <a:srgbClr val="FF0000"/>
                </a:solidFill>
              </a:rPr>
              <a:t>san </a:t>
            </a:r>
            <a:r>
              <a:rPr lang="en-IE" b="1" u="sng" dirty="0" err="1">
                <a:solidFill>
                  <a:srgbClr val="FF0000"/>
                </a:solidFill>
              </a:rPr>
              <a:t>éiceachóras</a:t>
            </a:r>
            <a:r>
              <a:rPr lang="en-IE" b="1" u="sng" dirty="0">
                <a:solidFill>
                  <a:srgbClr val="FF0000"/>
                </a:solidFill>
              </a:rPr>
              <a:t>.</a:t>
            </a:r>
            <a:r>
              <a:rPr lang="en-IE" dirty="0"/>
              <a:t/>
            </a:r>
            <a:br>
              <a:rPr lang="en-IE" dirty="0"/>
            </a:b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5796136" cy="492514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IE" b="1" u="sng" dirty="0" smtClean="0"/>
              <a:t>(a) Na </a:t>
            </a:r>
            <a:r>
              <a:rPr lang="en-IE" b="1" u="sng" dirty="0"/>
              <a:t>Tosca </a:t>
            </a:r>
            <a:r>
              <a:rPr lang="en-IE" b="1" u="sng" dirty="0" smtClean="0"/>
              <a:t>Aeráide</a:t>
            </a:r>
            <a:r>
              <a:rPr lang="en-IE" b="1" dirty="0" smtClean="0"/>
              <a:t>:</a:t>
            </a:r>
            <a:endParaRPr lang="en-IE" dirty="0"/>
          </a:p>
          <a:p>
            <a:pPr lvl="1"/>
            <a:r>
              <a:rPr lang="en-IE" b="1" dirty="0" err="1" smtClean="0">
                <a:solidFill>
                  <a:srgbClr val="D60093"/>
                </a:solidFill>
              </a:rPr>
              <a:t>Teocht</a:t>
            </a:r>
            <a:r>
              <a:rPr lang="en-IE" b="1" dirty="0">
                <a:solidFill>
                  <a:srgbClr val="D60093"/>
                </a:solidFill>
              </a:rPr>
              <a:t>.</a:t>
            </a:r>
            <a:r>
              <a:rPr lang="en-IE" dirty="0">
                <a:solidFill>
                  <a:srgbClr val="D60093"/>
                </a:solidFill>
              </a:rPr>
              <a:t>  </a:t>
            </a:r>
            <a:r>
              <a:rPr lang="en-IE" dirty="0" err="1"/>
              <a:t>Úsáid</a:t>
            </a:r>
            <a:r>
              <a:rPr lang="en-IE" dirty="0"/>
              <a:t> </a:t>
            </a:r>
            <a:r>
              <a:rPr lang="en-IE" b="1" dirty="0" err="1" smtClean="0">
                <a:solidFill>
                  <a:srgbClr val="FF0000"/>
                </a:solidFill>
              </a:rPr>
              <a:t>teirmiméadar</a:t>
            </a:r>
            <a:r>
              <a:rPr lang="en-IE" dirty="0" smtClean="0"/>
              <a:t>. </a:t>
            </a:r>
            <a:r>
              <a:rPr lang="en-IE" dirty="0" err="1"/>
              <a:t>Déan</a:t>
            </a:r>
            <a:r>
              <a:rPr lang="en-IE" dirty="0"/>
              <a:t> </a:t>
            </a:r>
            <a:r>
              <a:rPr lang="en-IE" dirty="0" err="1"/>
              <a:t>nóta</a:t>
            </a:r>
            <a:r>
              <a:rPr lang="en-IE" dirty="0"/>
              <a:t> den </a:t>
            </a:r>
            <a:r>
              <a:rPr lang="en-IE" dirty="0" err="1"/>
              <a:t>teocht</a:t>
            </a:r>
            <a:r>
              <a:rPr lang="en-IE" dirty="0"/>
              <a:t> </a:t>
            </a:r>
            <a:r>
              <a:rPr lang="en-IE" dirty="0" err="1" smtClean="0"/>
              <a:t>i</a:t>
            </a:r>
            <a:r>
              <a:rPr lang="ga-IE" dirty="0" smtClean="0"/>
              <a:t>n</a:t>
            </a:r>
            <a:r>
              <a:rPr lang="en-IE" dirty="0" smtClean="0"/>
              <a:t> </a:t>
            </a:r>
            <a:r>
              <a:rPr lang="ga-IE" dirty="0" smtClean="0"/>
              <a:t>áit</a:t>
            </a:r>
            <a:r>
              <a:rPr lang="en-IE" dirty="0" err="1" smtClean="0"/>
              <a:t>eanna</a:t>
            </a:r>
            <a:r>
              <a:rPr lang="en-IE" dirty="0" smtClean="0"/>
              <a:t> </a:t>
            </a:r>
            <a:r>
              <a:rPr lang="en-IE" dirty="0" err="1"/>
              <a:t>éagsúla</a:t>
            </a:r>
            <a:r>
              <a:rPr lang="en-IE" dirty="0"/>
              <a:t> </a:t>
            </a:r>
            <a:r>
              <a:rPr lang="ga-IE" dirty="0" smtClean="0"/>
              <a:t>sa </a:t>
            </a:r>
            <a:r>
              <a:rPr lang="en-IE" dirty="0" err="1" smtClean="0"/>
              <a:t>pháirc</a:t>
            </a:r>
            <a:r>
              <a:rPr lang="en-IE" dirty="0" smtClean="0"/>
              <a:t> (</a:t>
            </a:r>
            <a:r>
              <a:rPr lang="en-IE" dirty="0" err="1" smtClean="0"/>
              <a:t>faoi</a:t>
            </a:r>
            <a:r>
              <a:rPr lang="en-IE" dirty="0" smtClean="0"/>
              <a:t> </a:t>
            </a:r>
            <a:r>
              <a:rPr lang="en-IE" dirty="0" err="1"/>
              <a:t>scáth</a:t>
            </a:r>
            <a:r>
              <a:rPr lang="en-IE" dirty="0"/>
              <a:t>, </a:t>
            </a:r>
            <a:r>
              <a:rPr lang="en-IE" dirty="0" err="1"/>
              <a:t>gan</a:t>
            </a:r>
            <a:r>
              <a:rPr lang="en-IE" dirty="0"/>
              <a:t> </a:t>
            </a:r>
            <a:r>
              <a:rPr lang="en-IE" dirty="0" err="1"/>
              <a:t>scáth</a:t>
            </a:r>
            <a:r>
              <a:rPr lang="en-IE" dirty="0" smtClean="0"/>
              <a:t>..)  </a:t>
            </a:r>
            <a:endParaRPr lang="en-IE" dirty="0"/>
          </a:p>
          <a:p>
            <a:pPr lvl="1"/>
            <a:r>
              <a:rPr lang="en-IE" b="1" dirty="0" err="1">
                <a:solidFill>
                  <a:srgbClr val="D60093"/>
                </a:solidFill>
              </a:rPr>
              <a:t>Solas</a:t>
            </a:r>
            <a:r>
              <a:rPr lang="en-IE" b="1" dirty="0">
                <a:solidFill>
                  <a:srgbClr val="D60093"/>
                </a:solidFill>
              </a:rPr>
              <a:t>.</a:t>
            </a:r>
            <a:r>
              <a:rPr lang="en-IE" dirty="0"/>
              <a:t>  </a:t>
            </a:r>
            <a:r>
              <a:rPr lang="en-IE" dirty="0" err="1"/>
              <a:t>Tomhais</a:t>
            </a:r>
            <a:r>
              <a:rPr lang="en-IE" dirty="0"/>
              <a:t> an </a:t>
            </a:r>
            <a:r>
              <a:rPr lang="en-IE" dirty="0" err="1"/>
              <a:t>solas</a:t>
            </a:r>
            <a:r>
              <a:rPr lang="en-IE" dirty="0"/>
              <a:t> </a:t>
            </a:r>
            <a:r>
              <a:rPr lang="en-IE" dirty="0" err="1"/>
              <a:t>i</a:t>
            </a:r>
            <a:r>
              <a:rPr lang="ga-IE" dirty="0"/>
              <a:t>n</a:t>
            </a:r>
            <a:r>
              <a:rPr lang="en-IE" dirty="0"/>
              <a:t> </a:t>
            </a:r>
            <a:r>
              <a:rPr lang="ga-IE" dirty="0"/>
              <a:t>áit</a:t>
            </a:r>
            <a:r>
              <a:rPr lang="en-IE" dirty="0" err="1"/>
              <a:t>eanna</a:t>
            </a:r>
            <a:r>
              <a:rPr lang="en-IE" dirty="0"/>
              <a:t> </a:t>
            </a:r>
            <a:r>
              <a:rPr lang="en-IE" dirty="0" err="1"/>
              <a:t>éagsúla</a:t>
            </a:r>
            <a:r>
              <a:rPr lang="en-IE" dirty="0"/>
              <a:t> </a:t>
            </a:r>
            <a:r>
              <a:rPr lang="en-IE" dirty="0" smtClean="0"/>
              <a:t>&amp; </a:t>
            </a:r>
            <a:r>
              <a:rPr lang="en-IE" dirty="0" err="1" smtClean="0"/>
              <a:t>amanna</a:t>
            </a:r>
            <a:r>
              <a:rPr lang="en-IE" dirty="0" smtClean="0"/>
              <a:t> </a:t>
            </a:r>
            <a:r>
              <a:rPr lang="en-IE" dirty="0" err="1"/>
              <a:t>éagsúla</a:t>
            </a:r>
            <a:r>
              <a:rPr lang="en-IE" dirty="0"/>
              <a:t> den </a:t>
            </a:r>
            <a:r>
              <a:rPr lang="en-IE" dirty="0" err="1" smtClean="0"/>
              <a:t>lá</a:t>
            </a:r>
            <a:r>
              <a:rPr lang="en-IE" dirty="0" smtClean="0"/>
              <a:t>. </a:t>
            </a:r>
          </a:p>
          <a:p>
            <a:pPr marL="457200" lvl="1" indent="0">
              <a:buNone/>
            </a:pPr>
            <a:r>
              <a:rPr lang="en-IE" b="1" dirty="0"/>
              <a:t> </a:t>
            </a:r>
            <a:r>
              <a:rPr lang="en-IE" b="1" dirty="0" smtClean="0"/>
              <a:t>   </a:t>
            </a:r>
            <a:r>
              <a:rPr lang="en-IE" b="1" dirty="0" err="1" smtClean="0"/>
              <a:t>Úsáidtear</a:t>
            </a:r>
            <a:r>
              <a:rPr lang="en-IE" b="1" dirty="0" smtClean="0"/>
              <a:t> </a:t>
            </a:r>
            <a:r>
              <a:rPr lang="en-IE" b="1" dirty="0" err="1">
                <a:solidFill>
                  <a:srgbClr val="FF0000"/>
                </a:solidFill>
              </a:rPr>
              <a:t>méadar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en-IE" b="1" dirty="0" err="1">
                <a:solidFill>
                  <a:srgbClr val="FF0000"/>
                </a:solidFill>
              </a:rPr>
              <a:t>solais</a:t>
            </a:r>
            <a:r>
              <a:rPr lang="en-IE" dirty="0"/>
              <a:t> </a:t>
            </a:r>
            <a:r>
              <a:rPr lang="en-IE" dirty="0" err="1" smtClean="0"/>
              <a:t>dó</a:t>
            </a:r>
            <a:r>
              <a:rPr lang="en-IE" dirty="0" smtClean="0"/>
              <a:t> </a:t>
            </a:r>
            <a:r>
              <a:rPr lang="en-IE" dirty="0" err="1" smtClean="0"/>
              <a:t>seo</a:t>
            </a:r>
            <a:r>
              <a:rPr lang="en-IE" dirty="0" smtClean="0"/>
              <a:t>.  </a:t>
            </a: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1266" name="Picture 2" descr="http://thumb101.shutterstock.com/display_pic_with_logo/2342177/226948423/stock-photo-lux-meter-for-measuring-light-intensity-in-hand-isolated-on-white-2269484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980728"/>
            <a:ext cx="272553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thumb1.shutterstock.com/display_pic_with_logo/120925/132140534/stock-photo-thermometer-on-white-background-1321405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56992"/>
            <a:ext cx="2808312" cy="1990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54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IE" dirty="0" smtClean="0">
                <a:solidFill>
                  <a:srgbClr val="FF0000"/>
                </a:solidFill>
              </a:rPr>
              <a:t>Tosca </a:t>
            </a:r>
            <a:r>
              <a:rPr lang="en-IE" dirty="0" err="1" smtClean="0">
                <a:solidFill>
                  <a:srgbClr val="FF0000"/>
                </a:solidFill>
              </a:rPr>
              <a:t>Aibitheacha</a:t>
            </a:r>
            <a:r>
              <a:rPr lang="en-IE" dirty="0" smtClean="0">
                <a:solidFill>
                  <a:srgbClr val="FF0000"/>
                </a:solidFill>
              </a:rPr>
              <a:t>: 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99434"/>
            <a:ext cx="5473248" cy="489654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IE" b="1" u="sng" dirty="0" smtClean="0">
                <a:solidFill>
                  <a:srgbClr val="D60093"/>
                </a:solidFill>
              </a:rPr>
              <a:t>(b) Na </a:t>
            </a:r>
            <a:r>
              <a:rPr lang="en-IE" b="1" u="sng" dirty="0">
                <a:solidFill>
                  <a:srgbClr val="D60093"/>
                </a:solidFill>
              </a:rPr>
              <a:t>Tosca </a:t>
            </a:r>
            <a:r>
              <a:rPr lang="en-IE" b="1" u="sng" dirty="0" err="1" smtClean="0">
                <a:solidFill>
                  <a:srgbClr val="D60093"/>
                </a:solidFill>
              </a:rPr>
              <a:t>Eidifeacha</a:t>
            </a:r>
            <a:r>
              <a:rPr lang="en-IE" b="1" dirty="0" smtClean="0">
                <a:solidFill>
                  <a:srgbClr val="D60093"/>
                </a:solidFill>
              </a:rPr>
              <a:t>:</a:t>
            </a:r>
            <a:endParaRPr lang="en-IE" dirty="0">
              <a:solidFill>
                <a:srgbClr val="D60093"/>
              </a:solidFill>
            </a:endParaRPr>
          </a:p>
          <a:p>
            <a:pPr lvl="1"/>
            <a:r>
              <a:rPr lang="en-IE" b="1" dirty="0" err="1" smtClean="0"/>
              <a:t>Teocht</a:t>
            </a:r>
            <a:r>
              <a:rPr lang="en-IE" b="1" dirty="0" smtClean="0"/>
              <a:t> </a:t>
            </a:r>
            <a:r>
              <a:rPr lang="en-IE" b="1" dirty="0" err="1"/>
              <a:t>na</a:t>
            </a:r>
            <a:r>
              <a:rPr lang="en-IE" b="1" dirty="0"/>
              <a:t> </a:t>
            </a:r>
            <a:r>
              <a:rPr lang="en-IE" b="1" dirty="0" err="1"/>
              <a:t>hIthreach</a:t>
            </a:r>
            <a:r>
              <a:rPr lang="en-IE" b="1" dirty="0"/>
              <a:t>.  </a:t>
            </a:r>
            <a:r>
              <a:rPr lang="en-IE" dirty="0" err="1"/>
              <a:t>Úsáid</a:t>
            </a:r>
            <a:r>
              <a:rPr lang="en-IE" dirty="0"/>
              <a:t> </a:t>
            </a:r>
            <a:r>
              <a:rPr lang="en-IE" dirty="0" err="1">
                <a:solidFill>
                  <a:srgbClr val="FF0000"/>
                </a:solidFill>
              </a:rPr>
              <a:t>teirmiméadar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tomhais</a:t>
            </a:r>
            <a:r>
              <a:rPr lang="en-IE" dirty="0"/>
              <a:t> </a:t>
            </a:r>
            <a:r>
              <a:rPr lang="en-IE" dirty="0" err="1"/>
              <a:t>teocht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hithreach</a:t>
            </a:r>
            <a:r>
              <a:rPr lang="en-IE" dirty="0"/>
              <a:t>.</a:t>
            </a:r>
          </a:p>
          <a:p>
            <a:pPr lvl="1"/>
            <a:r>
              <a:rPr lang="en-IE" b="1" dirty="0"/>
              <a:t>pH </a:t>
            </a:r>
            <a:r>
              <a:rPr lang="en-IE" b="1" dirty="0" err="1"/>
              <a:t>na</a:t>
            </a:r>
            <a:r>
              <a:rPr lang="en-IE" b="1" dirty="0"/>
              <a:t> </a:t>
            </a:r>
            <a:r>
              <a:rPr lang="en-IE" b="1" dirty="0" err="1"/>
              <a:t>hIthreach</a:t>
            </a:r>
            <a:r>
              <a:rPr lang="en-IE" b="1" dirty="0"/>
              <a:t>.</a:t>
            </a:r>
            <a:r>
              <a:rPr lang="en-IE" dirty="0"/>
              <a:t>  </a:t>
            </a:r>
            <a:r>
              <a:rPr lang="en-IE" dirty="0" err="1"/>
              <a:t>Bíonn</a:t>
            </a:r>
            <a:r>
              <a:rPr lang="en-IE" dirty="0"/>
              <a:t> </a:t>
            </a:r>
            <a:r>
              <a:rPr lang="en-IE" dirty="0" err="1"/>
              <a:t>tionchar</a:t>
            </a:r>
            <a:r>
              <a:rPr lang="en-IE" dirty="0"/>
              <a:t> </a:t>
            </a:r>
            <a:r>
              <a:rPr lang="en-IE" dirty="0" err="1"/>
              <a:t>mór</a:t>
            </a:r>
            <a:r>
              <a:rPr lang="en-IE" dirty="0"/>
              <a:t> ag pH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hithreach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 smtClean="0"/>
              <a:t>plandaí</a:t>
            </a:r>
            <a:r>
              <a:rPr lang="en-IE" dirty="0" smtClean="0"/>
              <a:t> </a:t>
            </a:r>
            <a:r>
              <a:rPr lang="en-IE" dirty="0"/>
              <a:t>a </a:t>
            </a:r>
            <a:r>
              <a:rPr lang="en-IE" dirty="0" err="1"/>
              <a:t>bhíonn</a:t>
            </a:r>
            <a:r>
              <a:rPr lang="en-IE" dirty="0"/>
              <a:t> ag </a:t>
            </a:r>
            <a:r>
              <a:rPr lang="en-IE" dirty="0" err="1"/>
              <a:t>fás</a:t>
            </a:r>
            <a:r>
              <a:rPr lang="en-IE" dirty="0"/>
              <a:t> ann.  </a:t>
            </a:r>
            <a:r>
              <a:rPr lang="en-IE" dirty="0" err="1"/>
              <a:t>Tomhais</a:t>
            </a:r>
            <a:r>
              <a:rPr lang="en-IE" dirty="0"/>
              <a:t> an pH le </a:t>
            </a:r>
            <a:r>
              <a:rPr lang="en-IE" dirty="0" err="1">
                <a:solidFill>
                  <a:srgbClr val="FF0000"/>
                </a:solidFill>
              </a:rPr>
              <a:t>méadar</a:t>
            </a: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en-IE" dirty="0" err="1">
                <a:solidFill>
                  <a:srgbClr val="FF0000"/>
                </a:solidFill>
              </a:rPr>
              <a:t>pH.</a:t>
            </a:r>
            <a:r>
              <a:rPr lang="en-IE" dirty="0">
                <a:solidFill>
                  <a:srgbClr val="FF0000"/>
                </a:solidFill>
              </a:rPr>
              <a:t>  </a:t>
            </a:r>
            <a:r>
              <a:rPr lang="en-IE" dirty="0" err="1" smtClean="0"/>
              <a:t>Bíonn</a:t>
            </a:r>
            <a:r>
              <a:rPr lang="en-IE" dirty="0" smtClean="0"/>
              <a:t> </a:t>
            </a:r>
            <a:r>
              <a:rPr lang="en-IE" dirty="0"/>
              <a:t>pH </a:t>
            </a:r>
            <a:r>
              <a:rPr lang="en-IE" dirty="0" err="1"/>
              <a:t>aigéadach</a:t>
            </a:r>
            <a:r>
              <a:rPr lang="en-IE" dirty="0"/>
              <a:t> san </a:t>
            </a:r>
            <a:r>
              <a:rPr lang="en-IE" dirty="0" err="1"/>
              <a:t>ithir</a:t>
            </a:r>
            <a:r>
              <a:rPr lang="en-IE" dirty="0"/>
              <a:t> </a:t>
            </a:r>
            <a:r>
              <a:rPr lang="en-IE" dirty="0" err="1"/>
              <a:t>i</a:t>
            </a:r>
            <a:r>
              <a:rPr lang="en-IE" dirty="0"/>
              <a:t> </a:t>
            </a:r>
            <a:r>
              <a:rPr lang="en-IE" dirty="0" err="1"/>
              <a:t>bportaigh</a:t>
            </a:r>
            <a:r>
              <a:rPr lang="en-IE" dirty="0"/>
              <a:t>.</a:t>
            </a:r>
          </a:p>
          <a:p>
            <a:pPr marL="0" indent="0">
              <a:buNone/>
            </a:pPr>
            <a:endParaRPr lang="en-IE" dirty="0"/>
          </a:p>
          <a:p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5965146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 </a:t>
            </a:r>
            <a:r>
              <a:rPr lang="en-IE" sz="2400" dirty="0" err="1">
                <a:solidFill>
                  <a:srgbClr val="0070C0"/>
                </a:solidFill>
              </a:rPr>
              <a:t>Bí</a:t>
            </a:r>
            <a:r>
              <a:rPr lang="en-IE" sz="2400" dirty="0">
                <a:solidFill>
                  <a:srgbClr val="0070C0"/>
                </a:solidFill>
              </a:rPr>
              <a:t> </a:t>
            </a:r>
            <a:r>
              <a:rPr lang="en-IE" sz="2400" u="sng" dirty="0" err="1">
                <a:solidFill>
                  <a:srgbClr val="0070C0"/>
                </a:solidFill>
              </a:rPr>
              <a:t>cinnte</a:t>
            </a:r>
            <a:r>
              <a:rPr lang="en-IE" sz="2400" u="sng" dirty="0">
                <a:solidFill>
                  <a:srgbClr val="0070C0"/>
                </a:solidFill>
              </a:rPr>
              <a:t> </a:t>
            </a:r>
            <a:r>
              <a:rPr lang="en-IE" sz="2400" u="sng" dirty="0" err="1">
                <a:solidFill>
                  <a:srgbClr val="0070C0"/>
                </a:solidFill>
              </a:rPr>
              <a:t>taifead</a:t>
            </a:r>
            <a:r>
              <a:rPr lang="en-IE" sz="2400" u="sng" dirty="0">
                <a:solidFill>
                  <a:srgbClr val="0070C0"/>
                </a:solidFill>
              </a:rPr>
              <a:t> </a:t>
            </a:r>
            <a:r>
              <a:rPr lang="en-IE" sz="2400" u="sng" dirty="0" err="1">
                <a:solidFill>
                  <a:srgbClr val="0070C0"/>
                </a:solidFill>
              </a:rPr>
              <a:t>soiléir</a:t>
            </a:r>
            <a:r>
              <a:rPr lang="en-IE" sz="2400" u="sng" dirty="0">
                <a:solidFill>
                  <a:srgbClr val="0070C0"/>
                </a:solidFill>
              </a:rPr>
              <a:t> a </a:t>
            </a:r>
            <a:r>
              <a:rPr lang="en-IE" sz="2400" u="sng" dirty="0" err="1">
                <a:solidFill>
                  <a:srgbClr val="0070C0"/>
                </a:solidFill>
              </a:rPr>
              <a:t>choimeád</a:t>
            </a:r>
            <a:r>
              <a:rPr lang="en-IE" sz="2400" u="sng" dirty="0">
                <a:solidFill>
                  <a:srgbClr val="0070C0"/>
                </a:solidFill>
              </a:rPr>
              <a:t> </a:t>
            </a:r>
            <a:r>
              <a:rPr lang="en-IE" sz="2400" u="sng" dirty="0" smtClean="0">
                <a:solidFill>
                  <a:srgbClr val="0070C0"/>
                </a:solidFill>
              </a:rPr>
              <a:t>&amp; </a:t>
            </a:r>
            <a:r>
              <a:rPr lang="en-IE" sz="2400" u="sng" dirty="0" err="1" smtClean="0">
                <a:solidFill>
                  <a:srgbClr val="0070C0"/>
                </a:solidFill>
              </a:rPr>
              <a:t>ansin</a:t>
            </a:r>
            <a:r>
              <a:rPr lang="en-IE" sz="2400" u="sng" dirty="0" smtClean="0">
                <a:solidFill>
                  <a:srgbClr val="0070C0"/>
                </a:solidFill>
              </a:rPr>
              <a:t> </a:t>
            </a:r>
            <a:r>
              <a:rPr lang="en-IE" sz="2400" u="sng" dirty="0" err="1" smtClean="0">
                <a:solidFill>
                  <a:srgbClr val="0070C0"/>
                </a:solidFill>
              </a:rPr>
              <a:t>tarraing</a:t>
            </a:r>
            <a:r>
              <a:rPr lang="en-IE" sz="2400" u="sng" dirty="0" smtClean="0">
                <a:solidFill>
                  <a:srgbClr val="0070C0"/>
                </a:solidFill>
              </a:rPr>
              <a:t> </a:t>
            </a:r>
            <a:r>
              <a:rPr lang="en-IE" sz="2400" u="sng" dirty="0" err="1" smtClean="0">
                <a:solidFill>
                  <a:srgbClr val="0070C0"/>
                </a:solidFill>
              </a:rPr>
              <a:t>treograf</a:t>
            </a:r>
            <a:r>
              <a:rPr lang="en-IE" sz="2400" u="sng" dirty="0" smtClean="0">
                <a:solidFill>
                  <a:srgbClr val="0070C0"/>
                </a:solidFill>
              </a:rPr>
              <a:t>.</a:t>
            </a:r>
            <a:endParaRPr lang="en-IE" sz="2400" dirty="0">
              <a:solidFill>
                <a:srgbClr val="0070C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2290" name="Picture 2" descr="http://thumb9.shutterstock.com/display_pic_with_logo/850048/304446056/stock-vector-ph-meter-to-measure-the-acidity-alkalinity-of-liquids-3044460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488" y="1484784"/>
            <a:ext cx="2726008" cy="317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4177197" y="2852936"/>
            <a:ext cx="2016224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686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714202"/>
          </a:xfrm>
        </p:spPr>
        <p:txBody>
          <a:bodyPr>
            <a:normAutofit fontScale="90000"/>
          </a:bodyPr>
          <a:lstStyle/>
          <a:p>
            <a:pPr lvl="0" algn="l"/>
            <a:r>
              <a:rPr lang="en-IE" sz="4000" dirty="0" smtClean="0">
                <a:solidFill>
                  <a:srgbClr val="FF0000"/>
                </a:solidFill>
              </a:rPr>
              <a:t>4. </a:t>
            </a:r>
            <a:r>
              <a:rPr lang="en-IE" sz="4000" b="1" u="sng" dirty="0">
                <a:solidFill>
                  <a:srgbClr val="FF0000"/>
                </a:solidFill>
              </a:rPr>
              <a:t>Déan staidéar </a:t>
            </a:r>
            <a:r>
              <a:rPr lang="en-IE" sz="4000" b="1" u="sng" dirty="0">
                <a:solidFill>
                  <a:srgbClr val="0070C0"/>
                </a:solidFill>
              </a:rPr>
              <a:t>cainníochtúil </a:t>
            </a:r>
            <a:r>
              <a:rPr lang="en-IE" sz="4000" b="1" u="sng" dirty="0" smtClean="0">
                <a:solidFill>
                  <a:srgbClr val="FF0000"/>
                </a:solidFill>
              </a:rPr>
              <a:t>ar phlandaí </a:t>
            </a:r>
            <a:r>
              <a:rPr lang="en-IE" sz="4000" b="1" u="sng" dirty="0">
                <a:solidFill>
                  <a:srgbClr val="FF0000"/>
                </a:solidFill>
              </a:rPr>
              <a:t>&amp; </a:t>
            </a:r>
            <a:r>
              <a:rPr lang="en-IE" sz="4000" b="1" u="sng" dirty="0" smtClean="0">
                <a:solidFill>
                  <a:srgbClr val="FF0000"/>
                </a:solidFill>
              </a:rPr>
              <a:t>ar ainmhithe </a:t>
            </a:r>
            <a:r>
              <a:rPr lang="en-IE" sz="4000" b="1" u="sng" dirty="0">
                <a:solidFill>
                  <a:srgbClr val="FF0000"/>
                </a:solidFill>
              </a:rPr>
              <a:t>a </a:t>
            </a:r>
            <a:r>
              <a:rPr lang="en-IE" sz="4000" b="1" u="sng" dirty="0" smtClean="0">
                <a:solidFill>
                  <a:srgbClr val="FF0000"/>
                </a:solidFill>
              </a:rPr>
              <a:t>fhaightear.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712968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err="1" smtClean="0"/>
              <a:t>Staidéar</a:t>
            </a:r>
            <a:r>
              <a:rPr lang="en-IE" dirty="0" smtClean="0"/>
              <a:t> </a:t>
            </a:r>
            <a:r>
              <a:rPr lang="en-IE" dirty="0" err="1" smtClean="0"/>
              <a:t>cainníochtúil</a:t>
            </a:r>
            <a:r>
              <a:rPr lang="en-IE" dirty="0" smtClean="0"/>
              <a:t>: </a:t>
            </a:r>
            <a:r>
              <a:rPr lang="en-IE" dirty="0" err="1" smtClean="0"/>
              <a:t>ar</a:t>
            </a:r>
            <a:r>
              <a:rPr lang="en-IE" b="1" dirty="0" smtClean="0"/>
              <a:t> </a:t>
            </a:r>
            <a:r>
              <a:rPr lang="en-IE" b="1" dirty="0" err="1" smtClean="0">
                <a:solidFill>
                  <a:srgbClr val="D60093"/>
                </a:solidFill>
              </a:rPr>
              <a:t>líon</a:t>
            </a:r>
            <a:r>
              <a:rPr lang="en-IE" b="1" dirty="0" smtClean="0">
                <a:solidFill>
                  <a:srgbClr val="D60093"/>
                </a:solidFill>
              </a:rPr>
              <a:t>/</a:t>
            </a:r>
            <a:r>
              <a:rPr lang="en-IE" b="1" dirty="0" err="1" smtClean="0">
                <a:solidFill>
                  <a:srgbClr val="D60093"/>
                </a:solidFill>
              </a:rPr>
              <a:t>méid</a:t>
            </a:r>
            <a:r>
              <a:rPr lang="en-IE" b="1" dirty="0" smtClean="0">
                <a:solidFill>
                  <a:srgbClr val="D60093"/>
                </a:solidFill>
              </a:rPr>
              <a:t> </a:t>
            </a:r>
            <a:r>
              <a:rPr lang="en-IE" b="1" dirty="0" err="1"/>
              <a:t>na</a:t>
            </a:r>
            <a:r>
              <a:rPr lang="en-IE" b="1" dirty="0"/>
              <a:t> </a:t>
            </a:r>
            <a:r>
              <a:rPr lang="en-IE" b="1" dirty="0" err="1"/>
              <a:t>bplandaí</a:t>
            </a:r>
            <a:r>
              <a:rPr lang="en-IE" b="1" dirty="0"/>
              <a:t> </a:t>
            </a:r>
            <a:r>
              <a:rPr lang="en-IE" b="1" dirty="0" err="1"/>
              <a:t>nó</a:t>
            </a:r>
            <a:r>
              <a:rPr lang="en-IE" b="1" dirty="0"/>
              <a:t> </a:t>
            </a:r>
            <a:r>
              <a:rPr lang="en-IE" b="1" dirty="0" err="1"/>
              <a:t>na</a:t>
            </a:r>
            <a:r>
              <a:rPr lang="en-IE" b="1" dirty="0"/>
              <a:t> </a:t>
            </a:r>
            <a:r>
              <a:rPr lang="en-IE" b="1" dirty="0" smtClean="0"/>
              <a:t>n-</a:t>
            </a:r>
            <a:r>
              <a:rPr lang="en-IE" b="1" dirty="0" err="1" smtClean="0"/>
              <a:t>ainmhithe</a:t>
            </a:r>
            <a:r>
              <a:rPr lang="en-IE" b="1" dirty="0" smtClean="0"/>
              <a:t>  </a:t>
            </a:r>
            <a:r>
              <a:rPr lang="en-IE" b="1" dirty="0" err="1"/>
              <a:t>atá</a:t>
            </a:r>
            <a:r>
              <a:rPr lang="en-IE" b="1" dirty="0"/>
              <a:t> san </a:t>
            </a:r>
            <a:r>
              <a:rPr lang="en-IE" b="1" dirty="0" err="1"/>
              <a:t>éiceachóras</a:t>
            </a:r>
            <a:r>
              <a:rPr lang="en-IE" dirty="0"/>
              <a:t>.</a:t>
            </a:r>
          </a:p>
          <a:p>
            <a:pPr marL="0" indent="0" algn="ctr">
              <a:buNone/>
            </a:pPr>
            <a:r>
              <a:rPr lang="en-IE" u="sng" dirty="0">
                <a:solidFill>
                  <a:srgbClr val="00B0F0"/>
                </a:solidFill>
              </a:rPr>
              <a:t>3</a:t>
            </a:r>
            <a:r>
              <a:rPr lang="en-IE" u="sng" dirty="0" smtClean="0">
                <a:solidFill>
                  <a:srgbClr val="00B0F0"/>
                </a:solidFill>
              </a:rPr>
              <a:t> </a:t>
            </a:r>
            <a:r>
              <a:rPr lang="en-IE" u="sng" dirty="0" err="1" smtClean="0">
                <a:solidFill>
                  <a:srgbClr val="00B0F0"/>
                </a:solidFill>
              </a:rPr>
              <a:t>chuid</a:t>
            </a:r>
            <a:r>
              <a:rPr lang="en-IE" u="sng" dirty="0" smtClean="0">
                <a:solidFill>
                  <a:srgbClr val="00B0F0"/>
                </a:solidFill>
              </a:rPr>
              <a:t> </a:t>
            </a:r>
            <a:r>
              <a:rPr lang="en-IE" u="sng" dirty="0" err="1" smtClean="0">
                <a:solidFill>
                  <a:srgbClr val="00B0F0"/>
                </a:solidFill>
              </a:rPr>
              <a:t>sa</a:t>
            </a:r>
            <a:r>
              <a:rPr lang="en-IE" u="sng" dirty="0" smtClean="0">
                <a:solidFill>
                  <a:srgbClr val="00B0F0"/>
                </a:solidFill>
              </a:rPr>
              <a:t> </a:t>
            </a:r>
            <a:r>
              <a:rPr lang="en-IE" u="sng" dirty="0" err="1" smtClean="0">
                <a:solidFill>
                  <a:srgbClr val="00B0F0"/>
                </a:solidFill>
              </a:rPr>
              <a:t>staidéar</a:t>
            </a:r>
            <a:r>
              <a:rPr lang="en-IE" u="sng" dirty="0" smtClean="0">
                <a:solidFill>
                  <a:srgbClr val="00B0F0"/>
                </a:solidFill>
              </a:rPr>
              <a:t> </a:t>
            </a:r>
            <a:r>
              <a:rPr lang="en-IE" u="sng" dirty="0" err="1" smtClean="0">
                <a:solidFill>
                  <a:srgbClr val="00B0F0"/>
                </a:solidFill>
              </a:rPr>
              <a:t>seo</a:t>
            </a:r>
            <a:r>
              <a:rPr lang="en-IE" u="sng" dirty="0" smtClean="0">
                <a:solidFill>
                  <a:srgbClr val="00B0F0"/>
                </a:solidFill>
              </a:rPr>
              <a:t>:</a:t>
            </a:r>
          </a:p>
          <a:p>
            <a:pPr marL="514350" lvl="0" indent="-514350">
              <a:buAutoNum type="alphaLcParenBoth"/>
            </a:pPr>
            <a:r>
              <a:rPr lang="en-IE" b="1" dirty="0" smtClean="0">
                <a:solidFill>
                  <a:srgbClr val="D60093"/>
                </a:solidFill>
              </a:rPr>
              <a:t>Minicíocht </a:t>
            </a:r>
            <a:r>
              <a:rPr lang="en-IE" sz="1400" dirty="0" smtClean="0"/>
              <a:t> </a:t>
            </a:r>
            <a:r>
              <a:rPr lang="en-IE" dirty="0" smtClean="0"/>
              <a:t>orgánaigh </a:t>
            </a:r>
            <a:r>
              <a:rPr lang="en-IE" dirty="0"/>
              <a:t>a ríomh </a:t>
            </a:r>
            <a:r>
              <a:rPr lang="en-IE" dirty="0" smtClean="0"/>
              <a:t>(</a:t>
            </a:r>
            <a:r>
              <a:rPr lang="en-IE" dirty="0" err="1" smtClean="0"/>
              <a:t>planda</a:t>
            </a:r>
            <a:r>
              <a:rPr lang="en-IE" dirty="0" smtClean="0"/>
              <a:t> </a:t>
            </a:r>
            <a:r>
              <a:rPr lang="en-IE" dirty="0" err="1"/>
              <a:t>nó</a:t>
            </a:r>
            <a:r>
              <a:rPr lang="en-IE" dirty="0"/>
              <a:t> </a:t>
            </a:r>
            <a:r>
              <a:rPr lang="en-IE" dirty="0" err="1" smtClean="0"/>
              <a:t>ainmhí</a:t>
            </a:r>
            <a:r>
              <a:rPr lang="en-IE" dirty="0" smtClean="0"/>
              <a:t> </a:t>
            </a:r>
            <a:r>
              <a:rPr lang="en-IE" dirty="0"/>
              <a:t>nach </a:t>
            </a:r>
            <a:r>
              <a:rPr lang="en-IE" dirty="0" smtClean="0"/>
              <a:t>ngluaiseann mórán)</a:t>
            </a:r>
          </a:p>
          <a:p>
            <a:pPr marL="514350" indent="-514350">
              <a:buFont typeface="Arial" pitchFamily="34" charset="0"/>
              <a:buAutoNum type="alphaLcParenBoth"/>
            </a:pPr>
            <a:r>
              <a:rPr lang="en-IE" b="1" dirty="0" smtClean="0">
                <a:solidFill>
                  <a:srgbClr val="D60093"/>
                </a:solidFill>
              </a:rPr>
              <a:t>Brat </a:t>
            </a:r>
            <a:r>
              <a:rPr lang="en-IE" b="1" dirty="0" err="1" smtClean="0">
                <a:solidFill>
                  <a:srgbClr val="D60093"/>
                </a:solidFill>
              </a:rPr>
              <a:t>céatadanach</a:t>
            </a:r>
            <a:r>
              <a:rPr lang="en-IE" b="1" dirty="0" smtClean="0">
                <a:solidFill>
                  <a:srgbClr val="D60093"/>
                </a:solidFill>
              </a:rPr>
              <a:t> </a:t>
            </a:r>
            <a:r>
              <a:rPr lang="en-IE" b="1" dirty="0" smtClean="0"/>
              <a:t>an phlanda</a:t>
            </a:r>
          </a:p>
          <a:p>
            <a:pPr marL="514350" indent="-514350">
              <a:buFont typeface="Arial" pitchFamily="34" charset="0"/>
              <a:buAutoNum type="alphaLcParenBoth"/>
            </a:pPr>
            <a:r>
              <a:rPr lang="en-IE" b="1" dirty="0"/>
              <a:t>Líon na n-ainmhithe a ríomh – </a:t>
            </a:r>
            <a:r>
              <a:rPr lang="en-IE" b="1" dirty="0">
                <a:solidFill>
                  <a:srgbClr val="D60093"/>
                </a:solidFill>
              </a:rPr>
              <a:t>an modh gabhála / </a:t>
            </a:r>
            <a:r>
              <a:rPr lang="en-IE" b="1" dirty="0" smtClean="0">
                <a:solidFill>
                  <a:srgbClr val="D60093"/>
                </a:solidFill>
              </a:rPr>
              <a:t>athghabhála </a:t>
            </a:r>
            <a:endParaRPr lang="en-IE" dirty="0"/>
          </a:p>
          <a:p>
            <a:pPr marL="0" lvl="0" indent="0">
              <a:buNone/>
            </a:pPr>
            <a:endParaRPr lang="en-IE" dirty="0" smtClean="0"/>
          </a:p>
          <a:p>
            <a:pPr marL="0" lv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676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n-IE" b="1" dirty="0" smtClean="0">
                <a:solidFill>
                  <a:srgbClr val="D60093"/>
                </a:solidFill>
              </a:rPr>
              <a:t>(a) </a:t>
            </a:r>
            <a:r>
              <a:rPr lang="en-IE" b="1" dirty="0" err="1" smtClean="0">
                <a:solidFill>
                  <a:srgbClr val="D60093"/>
                </a:solidFill>
              </a:rPr>
              <a:t>Minicíocht</a:t>
            </a:r>
            <a:r>
              <a:rPr lang="en-IE" b="1" dirty="0" smtClean="0">
                <a:solidFill>
                  <a:srgbClr val="D60093"/>
                </a:solidFill>
              </a:rPr>
              <a:t> </a:t>
            </a:r>
            <a:r>
              <a:rPr lang="en-IE" sz="3600" dirty="0" err="1" smtClean="0">
                <a:solidFill>
                  <a:srgbClr val="D60093"/>
                </a:solidFill>
              </a:rPr>
              <a:t>orgánaigh</a:t>
            </a:r>
            <a:r>
              <a:rPr lang="en-IE" sz="3600" dirty="0" smtClean="0">
                <a:solidFill>
                  <a:srgbClr val="D60093"/>
                </a:solidFill>
              </a:rPr>
              <a:t> </a:t>
            </a:r>
            <a:r>
              <a:rPr lang="en-IE" sz="3600" dirty="0">
                <a:solidFill>
                  <a:srgbClr val="D60093"/>
                </a:solidFill>
              </a:rPr>
              <a:t>a </a:t>
            </a:r>
            <a:r>
              <a:rPr lang="en-IE" sz="3600" dirty="0" err="1">
                <a:solidFill>
                  <a:srgbClr val="D60093"/>
                </a:solidFill>
              </a:rPr>
              <a:t>ríomh</a:t>
            </a:r>
            <a:r>
              <a:rPr lang="en-IE" sz="3600" dirty="0">
                <a:solidFill>
                  <a:srgbClr val="D60093"/>
                </a:solidFill>
              </a:rPr>
              <a:t> (</a:t>
            </a:r>
            <a:r>
              <a:rPr lang="en-IE" sz="3600" dirty="0" err="1" smtClean="0">
                <a:solidFill>
                  <a:srgbClr val="D60093"/>
                </a:solidFill>
              </a:rPr>
              <a:t>planda</a:t>
            </a:r>
            <a:r>
              <a:rPr lang="en-IE" sz="3600" dirty="0" smtClean="0">
                <a:solidFill>
                  <a:srgbClr val="D60093"/>
                </a:solidFill>
              </a:rPr>
              <a:t> </a:t>
            </a:r>
            <a:r>
              <a:rPr lang="en-IE" sz="3600" dirty="0" err="1">
                <a:solidFill>
                  <a:srgbClr val="D60093"/>
                </a:solidFill>
              </a:rPr>
              <a:t>nó</a:t>
            </a:r>
            <a:r>
              <a:rPr lang="en-IE" sz="3600" dirty="0">
                <a:solidFill>
                  <a:srgbClr val="D60093"/>
                </a:solidFill>
              </a:rPr>
              <a:t> </a:t>
            </a:r>
            <a:r>
              <a:rPr lang="en-IE" sz="3600" dirty="0" err="1" smtClean="0">
                <a:solidFill>
                  <a:srgbClr val="D60093"/>
                </a:solidFill>
              </a:rPr>
              <a:t>ainmhí</a:t>
            </a:r>
            <a:r>
              <a:rPr lang="en-IE" sz="3600" dirty="0" smtClean="0">
                <a:solidFill>
                  <a:srgbClr val="D60093"/>
                </a:solidFill>
              </a:rPr>
              <a:t> </a:t>
            </a:r>
            <a:r>
              <a:rPr lang="en-IE" sz="3600" dirty="0" err="1">
                <a:solidFill>
                  <a:srgbClr val="D60093"/>
                </a:solidFill>
              </a:rPr>
              <a:t>nach</a:t>
            </a:r>
            <a:r>
              <a:rPr lang="en-IE" sz="3600" dirty="0">
                <a:solidFill>
                  <a:srgbClr val="D60093"/>
                </a:solidFill>
              </a:rPr>
              <a:t> </a:t>
            </a:r>
            <a:r>
              <a:rPr lang="en-IE" sz="3600" dirty="0" err="1">
                <a:solidFill>
                  <a:srgbClr val="D60093"/>
                </a:solidFill>
              </a:rPr>
              <a:t>ngluaiseann</a:t>
            </a:r>
            <a:r>
              <a:rPr lang="en-IE" sz="3600" dirty="0">
                <a:solidFill>
                  <a:srgbClr val="D60093"/>
                </a:solidFill>
              </a:rPr>
              <a:t> </a:t>
            </a:r>
            <a:r>
              <a:rPr lang="en-IE" sz="3600" dirty="0" err="1">
                <a:solidFill>
                  <a:srgbClr val="D60093"/>
                </a:solidFill>
              </a:rPr>
              <a:t>mórán</a:t>
            </a:r>
            <a:r>
              <a:rPr lang="en-IE" sz="3600" dirty="0">
                <a:solidFill>
                  <a:srgbClr val="D60093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4544" y="1484784"/>
            <a:ext cx="9145016" cy="2664296"/>
          </a:xfrm>
        </p:spPr>
        <p:txBody>
          <a:bodyPr>
            <a:normAutofit fontScale="92500" lnSpcReduction="1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IE" dirty="0" err="1"/>
              <a:t>Liostaigh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horgánaigh</a:t>
            </a:r>
            <a:r>
              <a:rPr lang="en-IE" dirty="0"/>
              <a:t> </a:t>
            </a:r>
            <a:r>
              <a:rPr lang="en-IE" dirty="0" err="1"/>
              <a:t>atá</a:t>
            </a:r>
            <a:r>
              <a:rPr lang="en-IE" dirty="0"/>
              <a:t> le </a:t>
            </a:r>
            <a:r>
              <a:rPr lang="en-IE" dirty="0" err="1"/>
              <a:t>comhaireamh</a:t>
            </a:r>
            <a:r>
              <a:rPr lang="en-IE" dirty="0"/>
              <a:t> </a:t>
            </a:r>
            <a:r>
              <a:rPr lang="en-IE" dirty="0" err="1"/>
              <a:t>sa</a:t>
            </a:r>
            <a:r>
              <a:rPr lang="en-IE" dirty="0"/>
              <a:t> </a:t>
            </a:r>
            <a:r>
              <a:rPr lang="en-IE" dirty="0" err="1" smtClean="0"/>
              <a:t>tábla</a:t>
            </a:r>
            <a:r>
              <a:rPr lang="en-IE" dirty="0" smtClean="0"/>
              <a:t>.</a:t>
            </a:r>
            <a:endParaRPr lang="en-IE" dirty="0"/>
          </a:p>
          <a:p>
            <a:pPr marL="971550" lvl="1" indent="-514350">
              <a:buFont typeface="+mj-lt"/>
              <a:buAutoNum type="arabicPeriod"/>
            </a:pPr>
            <a:r>
              <a:rPr lang="en-IE" b="1" dirty="0"/>
              <a:t>Caith </a:t>
            </a:r>
            <a:r>
              <a:rPr lang="en-IE" b="1" dirty="0" err="1" smtClean="0">
                <a:solidFill>
                  <a:srgbClr val="FF0000"/>
                </a:solidFill>
              </a:rPr>
              <a:t>cuadraí</a:t>
            </a:r>
            <a:r>
              <a:rPr lang="en-IE" sz="1500" dirty="0" smtClean="0"/>
              <a:t> </a:t>
            </a:r>
            <a:r>
              <a:rPr lang="en-IE" b="1" dirty="0" smtClean="0"/>
              <a:t>thar </a:t>
            </a:r>
            <a:r>
              <a:rPr lang="en-IE" b="1" dirty="0"/>
              <a:t>do ghualainn </a:t>
            </a:r>
            <a:r>
              <a:rPr lang="ga-IE" b="1" u="sng" dirty="0" smtClean="0">
                <a:solidFill>
                  <a:srgbClr val="FF0000"/>
                </a:solidFill>
              </a:rPr>
              <a:t>go randamach</a:t>
            </a:r>
            <a:r>
              <a:rPr lang="en-IE" u="sng" dirty="0" smtClean="0"/>
              <a:t>.  </a:t>
            </a:r>
            <a:endParaRPr lang="en-IE" u="sng" dirty="0"/>
          </a:p>
          <a:p>
            <a:pPr marL="971550" lvl="1" indent="-514350">
              <a:buFont typeface="+mj-lt"/>
              <a:buAutoNum type="arabicPeriod"/>
            </a:pPr>
            <a:r>
              <a:rPr lang="en-IE" dirty="0"/>
              <a:t>I </a:t>
            </a:r>
            <a:r>
              <a:rPr lang="en-IE" dirty="0" err="1"/>
              <a:t>ngach</a:t>
            </a:r>
            <a:r>
              <a:rPr lang="en-IE" dirty="0"/>
              <a:t> </a:t>
            </a:r>
            <a:r>
              <a:rPr lang="en-IE" dirty="0" err="1"/>
              <a:t>caitheamh</a:t>
            </a:r>
            <a:r>
              <a:rPr lang="en-IE" dirty="0"/>
              <a:t> den </a:t>
            </a:r>
            <a:r>
              <a:rPr lang="en-IE" dirty="0" err="1" smtClean="0"/>
              <a:t>chuadraí</a:t>
            </a:r>
            <a:r>
              <a:rPr lang="en-IE" dirty="0" smtClean="0"/>
              <a:t>, </a:t>
            </a:r>
            <a:r>
              <a:rPr lang="en-IE" b="1" u="sng" dirty="0">
                <a:solidFill>
                  <a:srgbClr val="00B050"/>
                </a:solidFill>
              </a:rPr>
              <a:t>cur tic </a:t>
            </a:r>
            <a:r>
              <a:rPr lang="en-IE" b="1" u="sng" dirty="0" err="1">
                <a:solidFill>
                  <a:srgbClr val="00B050"/>
                </a:solidFill>
              </a:rPr>
              <a:t>má</a:t>
            </a:r>
            <a:r>
              <a:rPr lang="en-IE" b="1" u="sng" dirty="0">
                <a:solidFill>
                  <a:srgbClr val="00B050"/>
                </a:solidFill>
              </a:rPr>
              <a:t> </a:t>
            </a:r>
            <a:r>
              <a:rPr lang="en-IE" b="1" u="sng" dirty="0" err="1">
                <a:solidFill>
                  <a:srgbClr val="00B050"/>
                </a:solidFill>
              </a:rPr>
              <a:t>bhíonn</a:t>
            </a:r>
            <a:r>
              <a:rPr lang="en-IE" b="1" u="sng" dirty="0">
                <a:solidFill>
                  <a:srgbClr val="00B050"/>
                </a:solidFill>
              </a:rPr>
              <a:t> an t-</a:t>
            </a:r>
            <a:r>
              <a:rPr lang="en-IE" b="1" u="sng" dirty="0" err="1">
                <a:solidFill>
                  <a:srgbClr val="00B050"/>
                </a:solidFill>
              </a:rPr>
              <a:t>orgánach</a:t>
            </a:r>
            <a:r>
              <a:rPr lang="en-IE" b="1" u="sng" dirty="0">
                <a:solidFill>
                  <a:srgbClr val="00B050"/>
                </a:solidFill>
              </a:rPr>
              <a:t> </a:t>
            </a:r>
            <a:r>
              <a:rPr lang="en-IE" b="1" u="sng" dirty="0" err="1">
                <a:solidFill>
                  <a:srgbClr val="00B050"/>
                </a:solidFill>
              </a:rPr>
              <a:t>i</a:t>
            </a:r>
            <a:r>
              <a:rPr lang="en-IE" b="1" u="sng" dirty="0">
                <a:solidFill>
                  <a:srgbClr val="00B050"/>
                </a:solidFill>
              </a:rPr>
              <a:t> </a:t>
            </a:r>
            <a:r>
              <a:rPr lang="en-IE" b="1" u="sng" dirty="0" err="1">
                <a:solidFill>
                  <a:srgbClr val="00B050"/>
                </a:solidFill>
              </a:rPr>
              <a:t>láthair</a:t>
            </a:r>
            <a:r>
              <a:rPr lang="en-IE" b="1" u="sng" dirty="0">
                <a:solidFill>
                  <a:srgbClr val="00B050"/>
                </a:solidFill>
              </a:rPr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 err="1"/>
              <a:t>Déan</a:t>
            </a:r>
            <a:r>
              <a:rPr lang="en-IE" dirty="0"/>
              <a:t> é </a:t>
            </a:r>
            <a:r>
              <a:rPr lang="en-IE" dirty="0" err="1"/>
              <a:t>seo</a:t>
            </a:r>
            <a:r>
              <a:rPr lang="en-IE" dirty="0"/>
              <a:t> </a:t>
            </a:r>
            <a:r>
              <a:rPr lang="en-IE" b="1" dirty="0" err="1"/>
              <a:t>deich</a:t>
            </a:r>
            <a:r>
              <a:rPr lang="en-IE" b="1" dirty="0"/>
              <a:t> n-</a:t>
            </a:r>
            <a:r>
              <a:rPr lang="en-IE" b="1" dirty="0" err="1"/>
              <a:t>uaire</a:t>
            </a:r>
            <a:r>
              <a:rPr lang="en-IE" b="1" dirty="0"/>
              <a:t>.</a:t>
            </a:r>
            <a:endParaRPr lang="en-IE" dirty="0"/>
          </a:p>
          <a:p>
            <a:pPr marL="971550" lvl="1" indent="-514350">
              <a:buFont typeface="+mj-lt"/>
              <a:buAutoNum type="arabicPeriod"/>
            </a:pPr>
            <a:r>
              <a:rPr lang="en-IE" dirty="0" err="1" smtClean="0"/>
              <a:t>Léirigh</a:t>
            </a:r>
            <a:r>
              <a:rPr lang="en-IE" dirty="0" smtClean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torthaí</a:t>
            </a:r>
            <a:r>
              <a:rPr lang="en-IE" dirty="0"/>
              <a:t> </a:t>
            </a:r>
            <a:r>
              <a:rPr lang="en-IE" dirty="0" err="1"/>
              <a:t>i</a:t>
            </a:r>
            <a:r>
              <a:rPr lang="en-IE" dirty="0"/>
              <a:t> </a:t>
            </a:r>
            <a:r>
              <a:rPr lang="en-IE" dirty="0" err="1"/>
              <a:t>bhfoirm</a:t>
            </a:r>
            <a:r>
              <a:rPr lang="en-IE" dirty="0"/>
              <a:t> </a:t>
            </a:r>
            <a:r>
              <a:rPr lang="en-IE" dirty="0" err="1" smtClean="0"/>
              <a:t>barrachairte</a:t>
            </a:r>
            <a:r>
              <a:rPr lang="en-IE" dirty="0" smtClean="0"/>
              <a:t>.</a:t>
            </a:r>
            <a:endParaRPr lang="en-IE" dirty="0"/>
          </a:p>
          <a:p>
            <a:endParaRPr lang="en-I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010633"/>
              </p:ext>
            </p:extLst>
          </p:nvPr>
        </p:nvGraphicFramePr>
        <p:xfrm>
          <a:off x="251518" y="4077072"/>
          <a:ext cx="8496946" cy="2592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8"/>
                <a:gridCol w="360040"/>
                <a:gridCol w="360040"/>
                <a:gridCol w="360040"/>
                <a:gridCol w="360040"/>
                <a:gridCol w="432048"/>
                <a:gridCol w="288032"/>
                <a:gridCol w="360040"/>
                <a:gridCol w="360040"/>
                <a:gridCol w="288032"/>
                <a:gridCol w="432048"/>
                <a:gridCol w="864096"/>
                <a:gridCol w="1296144"/>
                <a:gridCol w="1512168"/>
              </a:tblGrid>
              <a:tr h="32403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IE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D60093"/>
                          </a:solidFill>
                          <a:effectLst/>
                        </a:rPr>
                        <a:t>Orgánach</a:t>
                      </a:r>
                      <a:endParaRPr lang="en-IE" sz="1600" b="1" dirty="0">
                        <a:solidFill>
                          <a:srgbClr val="D6009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en-IE" sz="2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en-IE" sz="20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en-IE" sz="20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endParaRPr lang="en-IE" sz="20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endParaRPr lang="en-IE" sz="2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6</a:t>
                      </a:r>
                      <a:endParaRPr lang="en-IE" sz="2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7</a:t>
                      </a:r>
                      <a:endParaRPr lang="en-IE" sz="2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8</a:t>
                      </a:r>
                      <a:endParaRPr lang="en-IE" sz="2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70C0"/>
                          </a:solidFill>
                          <a:effectLst/>
                        </a:rPr>
                        <a:t>9</a:t>
                      </a:r>
                      <a:endParaRPr lang="en-IE" sz="20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10</a:t>
                      </a:r>
                      <a:endParaRPr lang="en-IE" sz="2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</a:rPr>
                        <a:t>Iomlán</a:t>
                      </a:r>
                      <a:endParaRPr lang="en-IE" sz="2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</a:rPr>
                        <a:t>Minicíocht</a:t>
                      </a:r>
                      <a:endParaRPr lang="en-IE" sz="2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</a:rPr>
                        <a:t>Minicíocht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 %</a:t>
                      </a:r>
                      <a:endParaRPr lang="en-IE" sz="2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D60093"/>
                          </a:solidFill>
                          <a:effectLst/>
                        </a:rPr>
                        <a:t> </a:t>
                      </a:r>
                      <a:endParaRPr lang="en-IE" sz="1600" b="1" dirty="0">
                        <a:solidFill>
                          <a:srgbClr val="D6009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D60093"/>
                          </a:solidFill>
                          <a:effectLst/>
                        </a:rPr>
                        <a:t> </a:t>
                      </a:r>
                      <a:endParaRPr lang="en-IE" sz="1600" dirty="0">
                        <a:solidFill>
                          <a:srgbClr val="D6009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D60093"/>
                          </a:solidFill>
                          <a:effectLst/>
                        </a:rPr>
                        <a:t>Caisearbhán</a:t>
                      </a:r>
                      <a:endParaRPr lang="en-IE" sz="1600" b="1">
                        <a:solidFill>
                          <a:srgbClr val="D6009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D60093"/>
                          </a:solidFill>
                          <a:effectLst/>
                        </a:rPr>
                        <a:t> </a:t>
                      </a:r>
                      <a:endParaRPr lang="en-IE" sz="1600" dirty="0">
                        <a:solidFill>
                          <a:srgbClr val="D6009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D60093"/>
                          </a:solidFill>
                          <a:effectLst/>
                        </a:rPr>
                        <a:t>Nóinín</a:t>
                      </a:r>
                      <a:endParaRPr lang="en-IE" sz="1600" b="1">
                        <a:solidFill>
                          <a:srgbClr val="D6009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D60093"/>
                          </a:solidFill>
                          <a:effectLst/>
                        </a:rPr>
                        <a:t> </a:t>
                      </a:r>
                      <a:endParaRPr lang="en-IE" sz="1600" dirty="0">
                        <a:solidFill>
                          <a:srgbClr val="D6009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D60093"/>
                          </a:solidFill>
                          <a:effectLst/>
                        </a:rPr>
                        <a:t>Cam an Ime</a:t>
                      </a:r>
                      <a:endParaRPr lang="en-IE" sz="1600" b="1">
                        <a:solidFill>
                          <a:srgbClr val="D6009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D60093"/>
                          </a:solidFill>
                          <a:effectLst/>
                        </a:rPr>
                        <a:t> </a:t>
                      </a:r>
                      <a:endParaRPr lang="en-IE" sz="1600" dirty="0">
                        <a:solidFill>
                          <a:srgbClr val="D6009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D60093"/>
                          </a:solidFill>
                          <a:effectLst/>
                        </a:rPr>
                        <a:t>Seamair</a:t>
                      </a:r>
                      <a:endParaRPr lang="en-IE" sz="1600" b="1">
                        <a:solidFill>
                          <a:srgbClr val="D6009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D60093"/>
                          </a:solidFill>
                          <a:effectLst/>
                        </a:rPr>
                        <a:t> </a:t>
                      </a:r>
                      <a:endParaRPr lang="en-IE" sz="1600" dirty="0">
                        <a:solidFill>
                          <a:srgbClr val="D6009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D60093"/>
                          </a:solidFill>
                          <a:effectLst/>
                        </a:rPr>
                        <a:t>Féar</a:t>
                      </a:r>
                      <a:endParaRPr lang="en-IE" sz="1600" b="1" dirty="0">
                        <a:solidFill>
                          <a:srgbClr val="D6009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D60093"/>
                          </a:solidFill>
                          <a:effectLst/>
                        </a:rPr>
                        <a:t> </a:t>
                      </a:r>
                      <a:endParaRPr lang="en-IE" sz="1600" dirty="0">
                        <a:solidFill>
                          <a:srgbClr val="D6009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I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3314" name="Picture 2" descr="Squares with black, red and yellow colors, grided mosaic of German flag - stock ph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780928"/>
            <a:ext cx="1584176" cy="1644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62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IE" dirty="0" smtClean="0">
                <a:solidFill>
                  <a:srgbClr val="D60093"/>
                </a:solidFill>
              </a:rPr>
              <a:t>(b) </a:t>
            </a:r>
            <a:r>
              <a:rPr lang="en-IE" b="1" dirty="0" smtClean="0">
                <a:solidFill>
                  <a:srgbClr val="D60093"/>
                </a:solidFill>
              </a:rPr>
              <a:t>Brat </a:t>
            </a:r>
            <a:r>
              <a:rPr lang="en-IE" b="1" dirty="0" err="1" smtClean="0">
                <a:solidFill>
                  <a:srgbClr val="D60093"/>
                </a:solidFill>
              </a:rPr>
              <a:t>céatadánach</a:t>
            </a:r>
            <a:r>
              <a:rPr lang="en-IE" b="1" dirty="0" smtClean="0">
                <a:solidFill>
                  <a:srgbClr val="D60093"/>
                </a:solidFill>
              </a:rPr>
              <a:t> an </a:t>
            </a:r>
            <a:r>
              <a:rPr lang="en-IE" b="1" dirty="0" err="1" smtClean="0">
                <a:solidFill>
                  <a:srgbClr val="D60093"/>
                </a:solidFill>
              </a:rPr>
              <a:t>phlanda</a:t>
            </a:r>
            <a:r>
              <a:rPr lang="en-IE" b="1" dirty="0" smtClean="0">
                <a:solidFill>
                  <a:srgbClr val="D60093"/>
                </a:solidFill>
              </a:rPr>
              <a:t> </a:t>
            </a:r>
            <a:r>
              <a:rPr lang="en-IE" b="1" dirty="0">
                <a:solidFill>
                  <a:srgbClr val="D60093"/>
                </a:solidFill>
              </a:rPr>
              <a:t>a </a:t>
            </a:r>
            <a:r>
              <a:rPr lang="en-IE" b="1" dirty="0" err="1">
                <a:solidFill>
                  <a:srgbClr val="D60093"/>
                </a:solidFill>
              </a:rPr>
              <a:t>ríomh</a:t>
            </a:r>
            <a:r>
              <a:rPr lang="en-IE" b="1" dirty="0">
                <a:solidFill>
                  <a:srgbClr val="D60093"/>
                </a:solidFill>
              </a:rPr>
              <a:t>: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96552" y="1484784"/>
            <a:ext cx="9120675" cy="5040560"/>
          </a:xfrm>
        </p:spPr>
        <p:txBody>
          <a:bodyPr>
            <a:normAutofit/>
          </a:bodyPr>
          <a:lstStyle/>
          <a:p>
            <a:pPr lvl="1"/>
            <a:r>
              <a:rPr lang="en-IE" dirty="0" err="1" smtClean="0"/>
              <a:t>Liostaigh</a:t>
            </a:r>
            <a:r>
              <a:rPr lang="en-IE" dirty="0" smtClean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plandaí</a:t>
            </a:r>
            <a:r>
              <a:rPr lang="en-IE" dirty="0"/>
              <a:t> </a:t>
            </a:r>
            <a:r>
              <a:rPr lang="en-IE" dirty="0" err="1" smtClean="0"/>
              <a:t>i</a:t>
            </a:r>
            <a:r>
              <a:rPr lang="en-IE" dirty="0" smtClean="0"/>
              <a:t> </a:t>
            </a:r>
            <a:r>
              <a:rPr lang="en-IE" dirty="0" err="1" smtClean="0"/>
              <a:t>dtábla</a:t>
            </a:r>
            <a:r>
              <a:rPr lang="en-IE" dirty="0" smtClean="0"/>
              <a:t>.</a:t>
            </a:r>
            <a:endParaRPr lang="en-IE" dirty="0"/>
          </a:p>
          <a:p>
            <a:pPr lvl="1"/>
            <a:r>
              <a:rPr lang="en-IE" dirty="0" err="1"/>
              <a:t>Tóg</a:t>
            </a:r>
            <a:r>
              <a:rPr lang="en-IE" dirty="0"/>
              <a:t> </a:t>
            </a:r>
            <a:r>
              <a:rPr lang="en-IE" dirty="0" err="1">
                <a:solidFill>
                  <a:srgbClr val="FF0000"/>
                </a:solidFill>
              </a:rPr>
              <a:t>cuadraí</a:t>
            </a: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en-IE" dirty="0" err="1">
                <a:solidFill>
                  <a:srgbClr val="FF0000"/>
                </a:solidFill>
              </a:rPr>
              <a:t>ina</a:t>
            </a: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en-IE" dirty="0" err="1">
                <a:solidFill>
                  <a:srgbClr val="FF0000"/>
                </a:solidFill>
              </a:rPr>
              <a:t>bhfuil</a:t>
            </a:r>
            <a:r>
              <a:rPr lang="en-IE" dirty="0">
                <a:solidFill>
                  <a:srgbClr val="FF0000"/>
                </a:solidFill>
              </a:rPr>
              <a:t> 25 </a:t>
            </a:r>
            <a:r>
              <a:rPr lang="en-IE" dirty="0" smtClean="0">
                <a:solidFill>
                  <a:srgbClr val="FF0000"/>
                </a:solidFill>
              </a:rPr>
              <a:t>pointe</a:t>
            </a:r>
          </a:p>
          <a:p>
            <a:pPr marL="457200" lvl="1" indent="0">
              <a:buNone/>
            </a:pP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en-IE" dirty="0" smtClean="0">
                <a:solidFill>
                  <a:srgbClr val="FF0000"/>
                </a:solidFill>
              </a:rPr>
              <a:t>   </a:t>
            </a:r>
            <a:r>
              <a:rPr lang="en-IE" dirty="0" err="1" smtClean="0">
                <a:solidFill>
                  <a:srgbClr val="FF0000"/>
                </a:solidFill>
              </a:rPr>
              <a:t>samplála</a:t>
            </a:r>
            <a:r>
              <a:rPr lang="ga-IE" dirty="0" smtClean="0">
                <a:solidFill>
                  <a:srgbClr val="FF0000"/>
                </a:solidFill>
              </a:rPr>
              <a:t>;</a:t>
            </a:r>
            <a:r>
              <a:rPr lang="en-IE" dirty="0" smtClean="0">
                <a:solidFill>
                  <a:srgbClr val="FF0000"/>
                </a:solidFill>
              </a:rPr>
              <a:t> </a:t>
            </a:r>
            <a:r>
              <a:rPr lang="en-IE" b="1" dirty="0" err="1" smtClean="0">
                <a:solidFill>
                  <a:srgbClr val="0070C0"/>
                </a:solidFill>
              </a:rPr>
              <a:t>caith</a:t>
            </a:r>
            <a:r>
              <a:rPr lang="en-IE" b="1" dirty="0" smtClean="0">
                <a:solidFill>
                  <a:srgbClr val="0070C0"/>
                </a:solidFill>
              </a:rPr>
              <a:t> </a:t>
            </a:r>
            <a:r>
              <a:rPr lang="ga-IE" b="1" dirty="0" smtClean="0">
                <a:solidFill>
                  <a:srgbClr val="0070C0"/>
                </a:solidFill>
              </a:rPr>
              <a:t>go randamach </a:t>
            </a:r>
          </a:p>
          <a:p>
            <a:pPr marL="457200" lvl="1" indent="0">
              <a:buNone/>
            </a:pPr>
            <a:r>
              <a:rPr lang="ga-IE" b="1" dirty="0">
                <a:solidFill>
                  <a:srgbClr val="0070C0"/>
                </a:solidFill>
              </a:rPr>
              <a:t>	</a:t>
            </a:r>
            <a:r>
              <a:rPr lang="en-IE" b="1" dirty="0" smtClean="0">
                <a:solidFill>
                  <a:srgbClr val="0070C0"/>
                </a:solidFill>
              </a:rPr>
              <a:t>x 8.</a:t>
            </a:r>
            <a:endParaRPr lang="en-IE" b="1" dirty="0">
              <a:solidFill>
                <a:srgbClr val="0070C0"/>
              </a:solidFill>
            </a:endParaRPr>
          </a:p>
          <a:p>
            <a:pPr lvl="1"/>
            <a:endParaRPr lang="en-IE" dirty="0" smtClean="0"/>
          </a:p>
          <a:p>
            <a:pPr lvl="1"/>
            <a:r>
              <a:rPr lang="en-IE" dirty="0" err="1" smtClean="0"/>
              <a:t>Déan</a:t>
            </a:r>
            <a:r>
              <a:rPr lang="en-IE" dirty="0" smtClean="0"/>
              <a:t> </a:t>
            </a:r>
            <a:r>
              <a:rPr lang="en-IE" dirty="0"/>
              <a:t>é </a:t>
            </a:r>
            <a:r>
              <a:rPr lang="en-IE" dirty="0" err="1"/>
              <a:t>seo</a:t>
            </a:r>
            <a:r>
              <a:rPr lang="en-IE" dirty="0"/>
              <a:t> </a:t>
            </a:r>
            <a:r>
              <a:rPr lang="en-IE" dirty="0" err="1"/>
              <a:t>i</a:t>
            </a:r>
            <a:r>
              <a:rPr lang="en-IE" dirty="0"/>
              <a:t> </a:t>
            </a:r>
            <a:r>
              <a:rPr lang="en-IE" dirty="0" err="1"/>
              <a:t>gcás</a:t>
            </a:r>
            <a:r>
              <a:rPr lang="en-IE" dirty="0"/>
              <a:t> </a:t>
            </a:r>
            <a:r>
              <a:rPr lang="en-IE" dirty="0" err="1"/>
              <a:t>ocht</a:t>
            </a:r>
            <a:r>
              <a:rPr lang="en-IE" dirty="0"/>
              <a:t> </a:t>
            </a:r>
            <a:r>
              <a:rPr lang="en-IE" dirty="0" err="1"/>
              <a:t>gcaitheamh</a:t>
            </a:r>
            <a:r>
              <a:rPr lang="en-IE" dirty="0"/>
              <a:t> den </a:t>
            </a:r>
            <a:r>
              <a:rPr lang="en-IE" dirty="0" err="1"/>
              <a:t>chuadraí</a:t>
            </a:r>
            <a:r>
              <a:rPr lang="en-IE" dirty="0"/>
              <a:t> i.e. 200 pointe </a:t>
            </a:r>
            <a:r>
              <a:rPr lang="en-IE" dirty="0" err="1"/>
              <a:t>samplála</a:t>
            </a:r>
            <a:r>
              <a:rPr lang="en-IE" dirty="0"/>
              <a:t>.</a:t>
            </a:r>
          </a:p>
          <a:p>
            <a:pPr lvl="1"/>
            <a:r>
              <a:rPr lang="en-IE" b="1" dirty="0" err="1">
                <a:solidFill>
                  <a:srgbClr val="00B050"/>
                </a:solidFill>
              </a:rPr>
              <a:t>Ríomh</a:t>
            </a:r>
            <a:r>
              <a:rPr lang="en-IE" b="1" dirty="0">
                <a:solidFill>
                  <a:srgbClr val="00B050"/>
                </a:solidFill>
              </a:rPr>
              <a:t> an </a:t>
            </a:r>
            <a:r>
              <a:rPr lang="en-IE" b="1" dirty="0" err="1">
                <a:solidFill>
                  <a:srgbClr val="00B050"/>
                </a:solidFill>
              </a:rPr>
              <a:t>céatadán</a:t>
            </a:r>
            <a:r>
              <a:rPr lang="en-IE" b="1" dirty="0">
                <a:solidFill>
                  <a:srgbClr val="00B050"/>
                </a:solidFill>
              </a:rPr>
              <a:t> </a:t>
            </a:r>
            <a:r>
              <a:rPr lang="en-IE" b="1" dirty="0" err="1">
                <a:solidFill>
                  <a:srgbClr val="00B050"/>
                </a:solidFill>
              </a:rPr>
              <a:t>brait</a:t>
            </a:r>
            <a:r>
              <a:rPr lang="en-IE" b="1" dirty="0">
                <a:solidFill>
                  <a:srgbClr val="00B050"/>
                </a:solidFill>
              </a:rPr>
              <a:t> ag </a:t>
            </a:r>
            <a:r>
              <a:rPr lang="en-IE" b="1" dirty="0" err="1">
                <a:solidFill>
                  <a:srgbClr val="00B050"/>
                </a:solidFill>
              </a:rPr>
              <a:t>úsáid</a:t>
            </a:r>
            <a:r>
              <a:rPr lang="en-IE" b="1" dirty="0">
                <a:solidFill>
                  <a:srgbClr val="00B050"/>
                </a:solidFill>
              </a:rPr>
              <a:t> </a:t>
            </a:r>
            <a:r>
              <a:rPr lang="en-IE" b="1" dirty="0" err="1" smtClean="0">
                <a:solidFill>
                  <a:srgbClr val="00B050"/>
                </a:solidFill>
              </a:rPr>
              <a:t>na</a:t>
            </a:r>
            <a:r>
              <a:rPr lang="en-IE" b="1" dirty="0" smtClean="0">
                <a:solidFill>
                  <a:srgbClr val="00B050"/>
                </a:solidFill>
              </a:rPr>
              <a:t> </a:t>
            </a:r>
            <a:r>
              <a:rPr lang="en-IE" b="1" dirty="0" err="1" smtClean="0">
                <a:solidFill>
                  <a:srgbClr val="00B050"/>
                </a:solidFill>
              </a:rPr>
              <a:t>foirmle</a:t>
            </a:r>
            <a:r>
              <a:rPr lang="en-IE" b="1" dirty="0" smtClean="0">
                <a:solidFill>
                  <a:srgbClr val="00B050"/>
                </a:solidFill>
              </a:rPr>
              <a:t>:</a:t>
            </a:r>
            <a:endParaRPr lang="en-IE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IE" dirty="0"/>
              <a:t>			 </a:t>
            </a:r>
          </a:p>
          <a:p>
            <a:endParaRPr lang="en-I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708509"/>
              </p:ext>
            </p:extLst>
          </p:nvPr>
        </p:nvGraphicFramePr>
        <p:xfrm>
          <a:off x="1979712" y="5558160"/>
          <a:ext cx="5691442" cy="798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9" name="Equation" r:id="rId3" imgW="3022600" imgH="419100" progId="Equation.3">
                  <p:embed/>
                </p:oleObj>
              </mc:Choice>
              <mc:Fallback>
                <p:oleObj name="Equation" r:id="rId3" imgW="30226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558160"/>
                        <a:ext cx="5691442" cy="79819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7255" name="Picture 87" descr="Squares with black, red and yellow colors, grided mosaic of German flag - stock phot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052735"/>
            <a:ext cx="2736304" cy="283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26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IE" b="1" dirty="0" smtClean="0"/>
              <a:t>% </a:t>
            </a:r>
            <a:r>
              <a:rPr lang="en-IE" b="1" dirty="0" err="1" smtClean="0"/>
              <a:t>Brait</a:t>
            </a:r>
            <a:r>
              <a:rPr lang="en-IE" b="1" dirty="0" smtClean="0"/>
              <a:t> </a:t>
            </a:r>
            <a:r>
              <a:rPr lang="en-IE" dirty="0" smtClean="0"/>
              <a:t>do </a:t>
            </a:r>
            <a:r>
              <a:rPr lang="en-IE" dirty="0" err="1" smtClean="0"/>
              <a:t>phlandaí</a:t>
            </a:r>
            <a:r>
              <a:rPr lang="en-IE" dirty="0" smtClean="0"/>
              <a:t> </a:t>
            </a:r>
            <a:r>
              <a:rPr lang="en-IE" dirty="0" err="1" smtClean="0"/>
              <a:t>i</a:t>
            </a:r>
            <a:r>
              <a:rPr lang="en-IE" dirty="0" smtClean="0"/>
              <a:t> </a:t>
            </a:r>
            <a:r>
              <a:rPr lang="en-IE" dirty="0" err="1" smtClean="0"/>
              <a:t>bPáirc</a:t>
            </a:r>
            <a:r>
              <a:rPr lang="en-IE" dirty="0" smtClean="0"/>
              <a:t> an </a:t>
            </a:r>
            <a:r>
              <a:rPr lang="en-IE" dirty="0" err="1" smtClean="0"/>
              <a:t>Fhionnuisce</a:t>
            </a:r>
            <a:r>
              <a:rPr lang="en-IE" dirty="0" smtClean="0"/>
              <a:t> a </a:t>
            </a:r>
            <a:r>
              <a:rPr lang="en-IE" dirty="0" err="1" smtClean="0"/>
              <a:t>ríomh</a:t>
            </a:r>
            <a:r>
              <a:rPr lang="en-IE" dirty="0" smtClean="0"/>
              <a:t>:</a:t>
            </a:r>
            <a:endParaRPr lang="en-IE" dirty="0"/>
          </a:p>
        </p:txBody>
      </p:sp>
      <p:sp>
        <p:nvSpPr>
          <p:cNvPr id="5" name="TextBox 4"/>
          <p:cNvSpPr txBox="1"/>
          <p:nvPr/>
        </p:nvSpPr>
        <p:spPr>
          <a:xfrm>
            <a:off x="1763689" y="5733256"/>
            <a:ext cx="5904656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E" sz="2400" dirty="0" err="1" smtClean="0"/>
              <a:t>Seo</a:t>
            </a:r>
            <a:r>
              <a:rPr lang="en-IE" sz="2400" dirty="0" smtClean="0"/>
              <a:t> </a:t>
            </a:r>
            <a:r>
              <a:rPr lang="en-IE" sz="2400" dirty="0" err="1" smtClean="0"/>
              <a:t>léaráid</a:t>
            </a:r>
            <a:r>
              <a:rPr lang="en-IE" sz="2400" dirty="0" smtClean="0"/>
              <a:t> den </a:t>
            </a:r>
            <a:r>
              <a:rPr lang="en-IE" sz="2400" dirty="0" err="1" smtClean="0"/>
              <a:t>chuadraí</a:t>
            </a:r>
            <a:r>
              <a:rPr lang="en-IE" sz="2400" dirty="0" smtClean="0"/>
              <a:t> le 25 pointe </a:t>
            </a:r>
            <a:r>
              <a:rPr lang="en-IE" sz="2400" dirty="0" err="1" smtClean="0"/>
              <a:t>samplála</a:t>
            </a:r>
            <a:r>
              <a:rPr lang="en-IE" sz="2400" dirty="0" smtClean="0"/>
              <a:t> </a:t>
            </a:r>
            <a:endParaRPr lang="en-IE" sz="2400" dirty="0"/>
          </a:p>
        </p:txBody>
      </p:sp>
      <p:sp>
        <p:nvSpPr>
          <p:cNvPr id="6" name="Up Arrow 5"/>
          <p:cNvSpPr/>
          <p:nvPr/>
        </p:nvSpPr>
        <p:spPr>
          <a:xfrm>
            <a:off x="2771800" y="4941168"/>
            <a:ext cx="504056" cy="792088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4338" name="Picture 2" descr="Squares with black, red and yellow colors, grided mosaic of German flag - stock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700808"/>
            <a:ext cx="3689801" cy="382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55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587</Words>
  <Application>Microsoft Office PowerPoint</Application>
  <PresentationFormat>On-screen Show (4:3)</PresentationFormat>
  <Paragraphs>172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Equation</vt:lpstr>
      <vt:lpstr>Staidéar ar Éiceachóras</vt:lpstr>
      <vt:lpstr>PowerPoint Presentation</vt:lpstr>
      <vt:lpstr>2.Staidéar   cáilíochtúil</vt:lpstr>
      <vt:lpstr>3. Déan staidéar ar na tosca aibitheacha san éiceachóras. </vt:lpstr>
      <vt:lpstr>Tosca Aibitheacha: </vt:lpstr>
      <vt:lpstr>4. Déan staidéar cainníochtúil ar phlandaí &amp; ar ainmhithe a fhaightear. </vt:lpstr>
      <vt:lpstr>(a) Minicíocht orgánaigh a ríomh (planda nó ainmhí nach ngluaiseann mórán)</vt:lpstr>
      <vt:lpstr>(b) Brat céatadánach an phlanda a ríomh: </vt:lpstr>
      <vt:lpstr>% Brait do phlandaí i bPáirc an Fhionnuisce a ríomh:</vt:lpstr>
      <vt:lpstr>(c) Líon na n-ainmhithe a ríomh – an Modh Gabhála &amp; Athghabhála:                       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Staidéir ar Eiceachoras</dc:title>
  <dc:creator>Muire</dc:creator>
  <cp:lastModifiedBy>user1</cp:lastModifiedBy>
  <cp:revision>160</cp:revision>
  <cp:lastPrinted>2013-05-03T10:50:14Z</cp:lastPrinted>
  <dcterms:created xsi:type="dcterms:W3CDTF">2012-04-15T16:43:43Z</dcterms:created>
  <dcterms:modified xsi:type="dcterms:W3CDTF">2016-08-24T07:43:12Z</dcterms:modified>
</cp:coreProperties>
</file>