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269" r:id="rId3"/>
    <p:sldId id="270" r:id="rId4"/>
    <p:sldId id="271" r:id="rId5"/>
    <p:sldId id="272" r:id="rId6"/>
    <p:sldId id="274" r:id="rId7"/>
    <p:sldId id="311" r:id="rId8"/>
    <p:sldId id="275" r:id="rId9"/>
    <p:sldId id="260" r:id="rId10"/>
    <p:sldId id="313" r:id="rId11"/>
    <p:sldId id="261" r:id="rId12"/>
    <p:sldId id="276" r:id="rId13"/>
    <p:sldId id="277" r:id="rId14"/>
    <p:sldId id="280" r:id="rId15"/>
    <p:sldId id="278" r:id="rId16"/>
    <p:sldId id="279" r:id="rId17"/>
    <p:sldId id="281" r:id="rId18"/>
    <p:sldId id="283" r:id="rId19"/>
    <p:sldId id="282" r:id="rId20"/>
    <p:sldId id="284" r:id="rId21"/>
    <p:sldId id="285" r:id="rId22"/>
    <p:sldId id="286" r:id="rId23"/>
    <p:sldId id="287" r:id="rId24"/>
    <p:sldId id="288" r:id="rId25"/>
    <p:sldId id="290" r:id="rId26"/>
    <p:sldId id="292" r:id="rId27"/>
    <p:sldId id="291" r:id="rId28"/>
    <p:sldId id="294" r:id="rId29"/>
    <p:sldId id="300" r:id="rId30"/>
    <p:sldId id="295" r:id="rId31"/>
    <p:sldId id="301" r:id="rId32"/>
    <p:sldId id="303" r:id="rId33"/>
    <p:sldId id="302" r:id="rId34"/>
    <p:sldId id="297" r:id="rId35"/>
    <p:sldId id="299" r:id="rId36"/>
    <p:sldId id="314" r:id="rId37"/>
    <p:sldId id="315" r:id="rId38"/>
    <p:sldId id="312" r:id="rId39"/>
    <p:sldId id="298" r:id="rId40"/>
    <p:sldId id="304" r:id="rId41"/>
    <p:sldId id="305" r:id="rId42"/>
    <p:sldId id="306" r:id="rId43"/>
    <p:sldId id="307" r:id="rId44"/>
    <p:sldId id="293" r:id="rId45"/>
    <p:sldId id="310" r:id="rId46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9" autoAdjust="0"/>
    <p:restoredTop sz="94660"/>
  </p:normalViewPr>
  <p:slideViewPr>
    <p:cSldViewPr>
      <p:cViewPr varScale="1">
        <p:scale>
          <a:sx n="87" d="100"/>
          <a:sy n="87" d="100"/>
        </p:scale>
        <p:origin x="151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320AE-C949-4060-BE94-31067770A77B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0F1E1D-25D2-44C1-8830-C7496FC5DE02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490721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10C1E-A0D3-4B5E-9F01-CCE1E7A1894E}" type="datetimeFigureOut">
              <a:rPr lang="en-IE" smtClean="0"/>
              <a:t>24/08/2016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6CEFF9-FED2-4EF9-ADDA-0F3BA6B1729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60396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351E74-9A43-4CC1-ADA3-8D6F872915C0}" type="slidenum">
              <a:rPr lang="en-GB"/>
              <a:pPr/>
              <a:t>9</a:t>
            </a:fld>
            <a:endParaRPr lang="en-GB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77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E110DD-4729-4DF0-B380-7FE140863892}" type="slidenum">
              <a:rPr lang="en-GB"/>
              <a:pPr/>
              <a:t>11</a:t>
            </a:fld>
            <a:endParaRPr lang="en-GB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567" y="4714427"/>
            <a:ext cx="4984542" cy="446714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217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1B2E1-C8C2-465F-9D47-2CB1378A0E0E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3207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9B91-27ED-417A-A161-D2F87EE86B33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6735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7A48-3DFD-4032-8F0C-798E816E6493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55666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D8ED-DDDD-43BB-85D0-34C563EF4532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6782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965BC-3BDF-421C-B7B9-35DCD144DDC1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74074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19DA3-86E3-41A2-B6BB-AF30920E32D2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69079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83E7-9286-4245-93C6-6F7B6D9B54D1}" type="datetime1">
              <a:rPr lang="en-IE" smtClean="0"/>
              <a:t>24/08/2016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7221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2FCFE-D81B-4DC9-B196-5478F82192A1}" type="datetime1">
              <a:rPr lang="en-IE" smtClean="0"/>
              <a:t>24/08/2016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8744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A71C5-A5DF-4B2F-AC09-6204F86CE290}" type="datetime1">
              <a:rPr lang="en-IE" smtClean="0"/>
              <a:t>24/08/2016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4111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D5092-19C9-4954-AAAF-28EDC3F407F7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820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8DB85-3BF2-42CA-90AC-5747D0B8CEC2}" type="datetime1">
              <a:rPr lang="en-IE" smtClean="0"/>
              <a:t>24/08/2016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7297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D46BC-5751-4241-839F-D0760FDEED76}" type="datetime1">
              <a:rPr lang="en-IE" smtClean="0"/>
              <a:t>24/08/2016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DB91B-77FF-4032-A5CF-CF8B6345F839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7291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nclark.net/DNA_RN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png"/><Relationship Id="rId12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youtube.com/watch?v=Psilz9rpFl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teV62zrm2P0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learn.genetics.utah.edu/content/begin/tour/" TargetMode="External"/><Relationship Id="rId2" Type="http://schemas.openxmlformats.org/officeDocument/2006/relationships/hyperlink" Target="http://www.pbs.org/wgbh/aso/tryit/dna/shockwav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science.discovery.com/quizzes/dna/dna.html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983lhh20rGY" TargetMode="Externa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JxobgkPEAo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00833"/>
            <a:ext cx="8204448" cy="1470025"/>
          </a:xfrm>
        </p:spPr>
        <p:txBody>
          <a:bodyPr>
            <a:normAutofit/>
          </a:bodyPr>
          <a:lstStyle/>
          <a:p>
            <a:r>
              <a:rPr lang="en-IE" sz="3600" b="1" dirty="0"/>
              <a:t>DNA</a:t>
            </a:r>
            <a:r>
              <a:rPr lang="ga-IE" sz="3600" b="1" dirty="0"/>
              <a:t> - Aigéad dí-ocsairibeanúicléasach</a:t>
            </a:r>
            <a:endParaRPr lang="en-IE" sz="36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</a:t>
            </a:fld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6460902"/>
            <a:ext cx="7992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http://www.nclark.net/DNA_RNA</a:t>
            </a:r>
            <a:endParaRPr lang="en-IE" dirty="0"/>
          </a:p>
        </p:txBody>
      </p:sp>
      <p:pic>
        <p:nvPicPr>
          <p:cNvPr id="10242" name="Picture 2" descr="http://thumbs2.dreamstime.com/x/cell-to-dna-262060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925541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6442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 </a:t>
            </a: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5181600" y="228600"/>
            <a:ext cx="3733800" cy="38100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ga-IE" sz="2800" b="1" dirty="0"/>
              <a:t>   Tá 46 crómasóm</a:t>
            </a:r>
          </a:p>
          <a:p>
            <a:r>
              <a:rPr lang="ga-IE" sz="2800" b="1" dirty="0"/>
              <a:t>i ngach cill dhaonna,</a:t>
            </a:r>
            <a:r>
              <a:rPr lang="en-GB" sz="2800" b="1" dirty="0"/>
              <a:t> 23</a:t>
            </a:r>
          </a:p>
          <a:p>
            <a:pPr algn="ctr"/>
            <a:r>
              <a:rPr lang="ga-IE" sz="2800" b="1" dirty="0"/>
              <a:t>péire. Bíonn líonta</a:t>
            </a:r>
          </a:p>
          <a:p>
            <a:pPr algn="ctr"/>
            <a:r>
              <a:rPr lang="ga-IE" sz="2800" b="1" dirty="0"/>
              <a:t>    éagsúla i rudaí beo </a:t>
            </a:r>
          </a:p>
          <a:p>
            <a:pPr algn="ctr"/>
            <a:r>
              <a:rPr lang="ga-IE" sz="2800" b="1" dirty="0"/>
              <a:t>éagsúla.</a:t>
            </a:r>
            <a:endParaRPr lang="en-GB" sz="2800" b="1" dirty="0"/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457200" y="4501790"/>
            <a:ext cx="4267200" cy="18288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ga-IE" sz="2800" b="1" dirty="0"/>
              <a:t>Is i núicléas na gceall </a:t>
            </a:r>
          </a:p>
          <a:p>
            <a:pPr algn="ctr"/>
            <a:r>
              <a:rPr lang="ga-IE" sz="2800" b="1" dirty="0"/>
              <a:t>a bhíonn na crómasóim.</a:t>
            </a:r>
            <a:endParaRPr lang="en-GB" sz="2800" b="1" dirty="0"/>
          </a:p>
        </p:txBody>
      </p:sp>
      <p:pic>
        <p:nvPicPr>
          <p:cNvPr id="19458" name="Picture 2" descr="http://thumbs8.dreamstime.com/x/chromosomes-garra-rufa-191955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65" y="547319"/>
            <a:ext cx="4617641" cy="3601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thumbs3.dreamstime.com/x/human-cell-anatomy-image-2251696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9341"/>
            <a:ext cx="3810000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139952" y="4780576"/>
            <a:ext cx="2304256" cy="37661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292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5544" y="137319"/>
            <a:ext cx="3962400" cy="1676400"/>
          </a:xfrm>
          <a:noFill/>
          <a:ln/>
        </p:spPr>
        <p:txBody>
          <a:bodyPr/>
          <a:lstStyle/>
          <a:p>
            <a:r>
              <a:rPr lang="en-IE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Struchtúr</a:t>
            </a:r>
            <a:r>
              <a:rPr lang="en-IE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 </a:t>
            </a:r>
            <a:r>
              <a:rPr lang="en-IE" sz="48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Crómasóim</a:t>
            </a:r>
            <a:endParaRPr lang="en-GB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Lucida Sans" pitchFamily="34" charset="0"/>
            </a:endParaRP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5" y="1628800"/>
            <a:ext cx="4355976" cy="4999182"/>
          </a:xfrm>
          <a:noFill/>
          <a:ln/>
        </p:spPr>
        <p:txBody>
          <a:bodyPr/>
          <a:lstStyle/>
          <a:p>
            <a:pPr marL="485775" indent="-485775">
              <a:spcBef>
                <a:spcPct val="50000"/>
              </a:spcBef>
              <a:buSzPct val="70000"/>
              <a:buFont typeface="Wingdings" pitchFamily="2" charset="2"/>
              <a:buChar char="v"/>
            </a:pPr>
            <a:r>
              <a:rPr lang="en-IE" b="1" dirty="0" err="1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Snáth</a:t>
            </a:r>
            <a:r>
              <a:rPr lang="en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 de DNA</a:t>
            </a:r>
          </a:p>
          <a:p>
            <a:pPr marL="485775" indent="-485775">
              <a:spcBef>
                <a:spcPct val="50000"/>
              </a:spcBef>
              <a:buSzPct val="70000"/>
              <a:buFont typeface="Wingdings" pitchFamily="2" charset="2"/>
              <a:buChar char="v"/>
            </a:pPr>
            <a:r>
              <a:rPr lang="ga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Déanta as </a:t>
            </a:r>
            <a:r>
              <a:rPr lang="ga-IE" b="1" dirty="0">
                <a:solidFill>
                  <a:srgbClr val="FF0000"/>
                </a:solidFill>
                <a:latin typeface="Lucida Sans" pitchFamily="34" charset="0"/>
              </a:rPr>
              <a:t>60%</a:t>
            </a:r>
            <a:r>
              <a:rPr lang="ga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 próitéin (hiostón) </a:t>
            </a:r>
            <a:r>
              <a:rPr lang="en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&amp;</a:t>
            </a:r>
            <a:r>
              <a:rPr lang="ga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 </a:t>
            </a:r>
            <a:r>
              <a:rPr lang="ga-IE" b="1" dirty="0">
                <a:solidFill>
                  <a:srgbClr val="FF0000"/>
                </a:solidFill>
                <a:latin typeface="Lucida Sans" pitchFamily="34" charset="0"/>
              </a:rPr>
              <a:t>40% DNA</a:t>
            </a:r>
            <a:r>
              <a:rPr lang="ga-IE" b="1" dirty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.</a:t>
            </a:r>
            <a:endParaRPr lang="en-IE" b="1" dirty="0">
              <a:solidFill>
                <a:schemeClr val="accent2">
                  <a:lumMod val="50000"/>
                </a:schemeClr>
              </a:solidFill>
              <a:latin typeface="Lucida Sans" pitchFamily="34" charset="0"/>
            </a:endParaRPr>
          </a:p>
          <a:p>
            <a:pPr marL="485775" indent="-485775">
              <a:spcBef>
                <a:spcPct val="50000"/>
              </a:spcBef>
              <a:buSzPct val="70000"/>
              <a:buFont typeface="Wingdings" pitchFamily="2" charset="2"/>
              <a:buChar char="v"/>
            </a:pPr>
            <a:r>
              <a:rPr lang="ga-IE" b="1" dirty="0" smtClean="0">
                <a:solidFill>
                  <a:schemeClr val="accent2">
                    <a:lumMod val="50000"/>
                  </a:schemeClr>
                </a:solidFill>
                <a:latin typeface="Lucida Sans" pitchFamily="34" charset="0"/>
              </a:rPr>
              <a:t>De ghnáth, bíonn 2 chóip de gach géin sa chrómasóm i láthair </a:t>
            </a:r>
            <a:endParaRPr lang="en-GB" b="1" dirty="0">
              <a:solidFill>
                <a:schemeClr val="accent2">
                  <a:lumMod val="50000"/>
                </a:schemeClr>
              </a:solidFill>
              <a:latin typeface="Lucida Sans" pitchFamily="34" charset="0"/>
            </a:endParaRPr>
          </a:p>
        </p:txBody>
      </p:sp>
      <p:sp>
        <p:nvSpPr>
          <p:cNvPr id="129034" name="Oval 10"/>
          <p:cNvSpPr>
            <a:spLocks noChangeArrowheads="1"/>
          </p:cNvSpPr>
          <p:nvPr/>
        </p:nvSpPr>
        <p:spPr bwMode="auto">
          <a:xfrm>
            <a:off x="5867400" y="685800"/>
            <a:ext cx="2362200" cy="1752600"/>
          </a:xfrm>
          <a:prstGeom prst="ellipse">
            <a:avLst/>
          </a:prstGeom>
          <a:gradFill rotWithShape="0">
            <a:gsLst>
              <a:gs pos="0">
                <a:srgbClr val="D5D5FF"/>
              </a:gs>
              <a:gs pos="100000">
                <a:srgbClr val="D5D5FF">
                  <a:gamma/>
                  <a:shade val="8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chemeClr val="folHlink"/>
              </a:solidFill>
            </a:endParaRPr>
          </a:p>
        </p:txBody>
      </p:sp>
      <p:graphicFrame>
        <p:nvGraphicFramePr>
          <p:cNvPr id="129033" name="Object 9"/>
          <p:cNvGraphicFramePr>
            <a:graphicFrameLocks noChangeAspect="1"/>
          </p:cNvGraphicFramePr>
          <p:nvPr/>
        </p:nvGraphicFramePr>
        <p:xfrm>
          <a:off x="7162800" y="1600200"/>
          <a:ext cx="484188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0" name="Bitmap Image" r:id="rId4" imgW="343039" imgH="552527" progId="Paint.Picture">
                  <p:embed/>
                </p:oleObj>
              </mc:Choice>
              <mc:Fallback>
                <p:oleObj name="Bitmap Image" r:id="rId4" imgW="343039" imgH="55252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62800" y="1600200"/>
                        <a:ext cx="484188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2" name="Object 8"/>
          <p:cNvGraphicFramePr>
            <a:graphicFrameLocks noChangeAspect="1"/>
          </p:cNvGraphicFramePr>
          <p:nvPr/>
        </p:nvGraphicFramePr>
        <p:xfrm>
          <a:off x="6553200" y="990600"/>
          <a:ext cx="479425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1" name="Bitmap Image" r:id="rId6" imgW="371527" imgH="523810" progId="Paint.Picture">
                  <p:embed/>
                </p:oleObj>
              </mc:Choice>
              <mc:Fallback>
                <p:oleObj name="Bitmap Image" r:id="rId6" imgW="371527" imgH="5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990600"/>
                        <a:ext cx="479425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6" name="Object 12"/>
          <p:cNvGraphicFramePr>
            <a:graphicFrameLocks noChangeAspect="1"/>
          </p:cNvGraphicFramePr>
          <p:nvPr/>
        </p:nvGraphicFramePr>
        <p:xfrm>
          <a:off x="6324600" y="1371600"/>
          <a:ext cx="385763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2" name="Bitmap Image" r:id="rId8" imgW="257007" imgH="457143" progId="Paint.Picture">
                  <p:embed/>
                </p:oleObj>
              </mc:Choice>
              <mc:Fallback>
                <p:oleObj name="Bitmap Image" r:id="rId8" imgW="257007" imgH="457143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1371600"/>
                        <a:ext cx="385763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9038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656152"/>
              </p:ext>
            </p:extLst>
          </p:nvPr>
        </p:nvGraphicFramePr>
        <p:xfrm>
          <a:off x="7148015" y="1085850"/>
          <a:ext cx="40163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893" name="Bitmap Image" r:id="rId10" imgW="276117" imgH="314286" progId="Paint.Picture">
                  <p:embed/>
                </p:oleObj>
              </mc:Choice>
              <mc:Fallback>
                <p:oleObj name="Bitmap Image" r:id="rId10" imgW="276117" imgH="314286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8015" y="1085850"/>
                        <a:ext cx="401637" cy="45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4876800" y="2542309"/>
            <a:ext cx="18288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crómasóm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9040" name="Line 16"/>
          <p:cNvSpPr>
            <a:spLocks noChangeShapeType="1"/>
          </p:cNvSpPr>
          <p:nvPr/>
        </p:nvSpPr>
        <p:spPr bwMode="auto">
          <a:xfrm flipV="1">
            <a:off x="5791200" y="19812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/>
          </a:p>
        </p:txBody>
      </p:sp>
      <p:sp>
        <p:nvSpPr>
          <p:cNvPr id="129041" name="Text Box 17"/>
          <p:cNvSpPr txBox="1">
            <a:spLocks noChangeArrowheads="1"/>
          </p:cNvSpPr>
          <p:nvPr/>
        </p:nvSpPr>
        <p:spPr bwMode="auto">
          <a:xfrm>
            <a:off x="3523556" y="5867775"/>
            <a:ext cx="489654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Hiostóin</a:t>
            </a:r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próitéiní</a:t>
            </a:r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eagrúcháin</a:t>
            </a:r>
            <a:r>
              <a:rPr lang="ga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en-IE" sz="1200" dirty="0">
                <a:solidFill>
                  <a:schemeClr val="accent2"/>
                </a:solidFill>
                <a:latin typeface="Lucida Sans" pitchFamily="34" charset="0"/>
              </a:rPr>
              <a:t>)</a:t>
            </a:r>
            <a:endParaRPr lang="en-GB" sz="1200" dirty="0">
              <a:solidFill>
                <a:schemeClr val="accent2"/>
              </a:solidFill>
              <a:latin typeface="Lucida Sans" pitchFamily="34" charset="0"/>
            </a:endParaRPr>
          </a:p>
        </p:txBody>
      </p:sp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6516216" y="6099617"/>
            <a:ext cx="20302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IE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Héilics</a:t>
            </a:r>
            <a:r>
              <a:rPr lang="en-IE" b="1" dirty="0">
                <a:latin typeface="Tahoma" pitchFamily="34" charset="0"/>
                <a:ea typeface="Tahoma" pitchFamily="34" charset="0"/>
                <a:cs typeface="Tahoma" pitchFamily="34" charset="0"/>
              </a:rPr>
              <a:t> DNA</a:t>
            </a:r>
            <a:endParaRPr lang="en-GB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7696200" y="0"/>
            <a:ext cx="1447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IE" sz="1200">
                <a:solidFill>
                  <a:schemeClr val="accent2"/>
                </a:solidFill>
                <a:latin typeface="Lucida Sans" pitchFamily="34" charset="0"/>
              </a:rPr>
              <a:t>núicléas</a:t>
            </a:r>
            <a:endParaRPr lang="en-GB" sz="1200">
              <a:solidFill>
                <a:schemeClr val="accent2"/>
              </a:solidFill>
              <a:latin typeface="Lucida Sans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11</a:t>
            </a:fld>
            <a:endParaRPr lang="en-IE"/>
          </a:p>
        </p:txBody>
      </p:sp>
      <p:pic>
        <p:nvPicPr>
          <p:cNvPr id="9821" name="Picture 2653" descr="http://thumbs1.dreamstime.com/x/dna-to-cell-2429802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7625" y="2997378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 flipV="1">
            <a:off x="4085827" y="4265790"/>
            <a:ext cx="2238773" cy="1708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2875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12</a:t>
            </a:fld>
            <a:endParaRPr lang="en-IE"/>
          </a:p>
        </p:txBody>
      </p:sp>
      <p:sp>
        <p:nvSpPr>
          <p:cNvPr id="3" name="Rectangle 2"/>
          <p:cNvSpPr/>
          <p:nvPr/>
        </p:nvSpPr>
        <p:spPr>
          <a:xfrm>
            <a:off x="107504" y="1988840"/>
            <a:ext cx="497800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DNA</a:t>
            </a:r>
            <a:r>
              <a:rPr lang="ga-IE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rialaíonn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ga-IE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DNA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líon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&amp;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ord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n-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aimínaigéad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bpróitéin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Tugann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gach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trí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bhun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DNA an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cód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</a:t>
            </a:r>
            <a:r>
              <a:rPr lang="ga-IE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aimínaigéad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amháin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r>
              <a:rPr lang="en-US" sz="2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3 </a:t>
            </a:r>
            <a:r>
              <a:rPr lang="en-US" sz="28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bhun</a:t>
            </a:r>
            <a:r>
              <a:rPr lang="en-US" sz="2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DNA = ‘</a:t>
            </a:r>
            <a:r>
              <a:rPr lang="en-US" sz="28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códón</a:t>
            </a:r>
            <a:r>
              <a:rPr lang="en-US" sz="2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</a:p>
          <a:p>
            <a:endParaRPr lang="en-US" sz="28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8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525" y="764704"/>
            <a:ext cx="72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6000" u="sng" dirty="0" err="1">
                <a:solidFill>
                  <a:srgbClr val="D60093"/>
                </a:solidFill>
              </a:rPr>
              <a:t>Cód</a:t>
            </a:r>
            <a:r>
              <a:rPr lang="en-IE" sz="6000" u="sng" dirty="0">
                <a:solidFill>
                  <a:srgbClr val="D60093"/>
                </a:solidFill>
              </a:rPr>
              <a:t> </a:t>
            </a:r>
            <a:r>
              <a:rPr lang="en-IE" sz="6000" u="sng" dirty="0" err="1">
                <a:solidFill>
                  <a:srgbClr val="D60093"/>
                </a:solidFill>
              </a:rPr>
              <a:t>Géiniteach</a:t>
            </a:r>
            <a:endParaRPr lang="en-IE" sz="6000" u="sng" dirty="0">
              <a:solidFill>
                <a:srgbClr val="D60093"/>
              </a:solidFill>
            </a:endParaRPr>
          </a:p>
        </p:txBody>
      </p:sp>
      <p:pic>
        <p:nvPicPr>
          <p:cNvPr id="20482" name="Picture 2" descr="http://thumbs2.dreamstime.com/x/genetic-code-141267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509" y="764704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067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u="sng" dirty="0"/>
              <a:t>An </a:t>
            </a:r>
            <a:r>
              <a:rPr lang="en-IE" u="sng" dirty="0" err="1"/>
              <a:t>Cód</a:t>
            </a:r>
            <a:r>
              <a:rPr lang="en-IE" u="sng" dirty="0"/>
              <a:t> </a:t>
            </a:r>
            <a:r>
              <a:rPr lang="en-IE" u="sng" dirty="0" err="1"/>
              <a:t>Géiniteach</a:t>
            </a:r>
            <a:r>
              <a:rPr lang="en-IE" u="sng" dirty="0"/>
              <a:t> </a:t>
            </a:r>
            <a:r>
              <a:rPr lang="ga-IE" u="sng" dirty="0"/>
              <a:t>i</a:t>
            </a:r>
            <a:r>
              <a:rPr lang="en-IE" u="sng" dirty="0"/>
              <a:t> </a:t>
            </a:r>
            <a:r>
              <a:rPr lang="en-IE" u="sng" dirty="0" err="1"/>
              <a:t>gcomparáid</a:t>
            </a:r>
            <a:r>
              <a:rPr lang="en-IE" u="sng" dirty="0"/>
              <a:t> leis an </a:t>
            </a:r>
            <a:r>
              <a:rPr lang="en-IE" u="sng" dirty="0" err="1"/>
              <a:t>teanga</a:t>
            </a:r>
            <a:r>
              <a:rPr lang="en-IE" u="sng" dirty="0"/>
              <a:t> </a:t>
            </a:r>
            <a:r>
              <a:rPr lang="en-IE" u="sng" dirty="0" err="1"/>
              <a:t>Béarla</a:t>
            </a:r>
            <a:r>
              <a:rPr lang="en-IE" u="sng" dirty="0"/>
              <a:t>:</a:t>
            </a:r>
            <a:br>
              <a:rPr lang="en-IE" u="sng" dirty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06" y="1742082"/>
            <a:ext cx="836151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 err="1">
                <a:solidFill>
                  <a:srgbClr val="FF0000"/>
                </a:solidFill>
              </a:rPr>
              <a:t>Cód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en-IE" dirty="0" err="1">
                <a:solidFill>
                  <a:srgbClr val="FF0000"/>
                </a:solidFill>
              </a:rPr>
              <a:t>Géiniteach</a:t>
            </a:r>
            <a:r>
              <a:rPr lang="en-IE" dirty="0">
                <a:solidFill>
                  <a:srgbClr val="FF0000"/>
                </a:solidFill>
              </a:rPr>
              <a:t> --- </a:t>
            </a:r>
            <a:r>
              <a:rPr lang="en-IE" dirty="0" err="1">
                <a:solidFill>
                  <a:srgbClr val="FF0000"/>
                </a:solidFill>
              </a:rPr>
              <a:t>Béarla</a:t>
            </a:r>
            <a:endParaRPr lang="en-IE" dirty="0">
              <a:solidFill>
                <a:srgbClr val="FF0000"/>
              </a:solidFill>
            </a:endParaRPr>
          </a:p>
          <a:p>
            <a:r>
              <a:rPr lang="en-IE" b="1" dirty="0">
                <a:solidFill>
                  <a:srgbClr val="D60093"/>
                </a:solidFill>
              </a:rPr>
              <a:t>Bun</a:t>
            </a:r>
            <a:r>
              <a:rPr lang="en-IE" b="1" dirty="0">
                <a:solidFill>
                  <a:srgbClr val="0070C0"/>
                </a:solidFill>
              </a:rPr>
              <a:t>  </a:t>
            </a:r>
            <a:r>
              <a:rPr lang="en-IE" dirty="0">
                <a:solidFill>
                  <a:srgbClr val="0070C0"/>
                </a:solidFill>
              </a:rPr>
              <a:t>  </a:t>
            </a:r>
            <a:r>
              <a:rPr lang="en-IE" dirty="0" err="1">
                <a:solidFill>
                  <a:srgbClr val="0070C0"/>
                </a:solidFill>
              </a:rPr>
              <a:t>cosúil</a:t>
            </a:r>
            <a:r>
              <a:rPr lang="en-IE" dirty="0">
                <a:solidFill>
                  <a:srgbClr val="0070C0"/>
                </a:solidFill>
              </a:rPr>
              <a:t> le   </a:t>
            </a:r>
            <a:r>
              <a:rPr lang="en-IE" dirty="0" err="1">
                <a:solidFill>
                  <a:srgbClr val="0070C0"/>
                </a:solidFill>
              </a:rPr>
              <a:t>Litir</a:t>
            </a:r>
            <a:endParaRPr lang="en-IE" dirty="0">
              <a:solidFill>
                <a:srgbClr val="0070C0"/>
              </a:solidFill>
            </a:endParaRPr>
          </a:p>
          <a:p>
            <a:r>
              <a:rPr lang="en-IE" b="1" dirty="0" err="1">
                <a:solidFill>
                  <a:srgbClr val="D60093"/>
                </a:solidFill>
              </a:rPr>
              <a:t>Cód</a:t>
            </a:r>
            <a:r>
              <a:rPr lang="ga-IE" b="1" dirty="0">
                <a:solidFill>
                  <a:srgbClr val="D60093"/>
                </a:solidFill>
              </a:rPr>
              <a:t>ó</a:t>
            </a:r>
            <a:r>
              <a:rPr lang="en-IE" b="1" dirty="0">
                <a:solidFill>
                  <a:srgbClr val="D60093"/>
                </a:solidFill>
              </a:rPr>
              <a:t>n</a:t>
            </a:r>
            <a:r>
              <a:rPr lang="en-IE" dirty="0">
                <a:solidFill>
                  <a:srgbClr val="0070C0"/>
                </a:solidFill>
              </a:rPr>
              <a:t>  </a:t>
            </a:r>
            <a:r>
              <a:rPr lang="en-IE" dirty="0" err="1">
                <a:solidFill>
                  <a:srgbClr val="0070C0"/>
                </a:solidFill>
              </a:rPr>
              <a:t>cosúil</a:t>
            </a:r>
            <a:r>
              <a:rPr lang="en-IE" dirty="0">
                <a:solidFill>
                  <a:srgbClr val="0070C0"/>
                </a:solidFill>
              </a:rPr>
              <a:t> le Focal</a:t>
            </a:r>
          </a:p>
          <a:p>
            <a:r>
              <a:rPr lang="en-IE" b="1" dirty="0" err="1">
                <a:solidFill>
                  <a:srgbClr val="D60093"/>
                </a:solidFill>
              </a:rPr>
              <a:t>Géin</a:t>
            </a:r>
            <a:r>
              <a:rPr lang="en-IE" dirty="0">
                <a:solidFill>
                  <a:srgbClr val="0070C0"/>
                </a:solidFill>
              </a:rPr>
              <a:t>   </a:t>
            </a:r>
            <a:r>
              <a:rPr lang="en-IE" dirty="0" err="1">
                <a:solidFill>
                  <a:srgbClr val="0070C0"/>
                </a:solidFill>
              </a:rPr>
              <a:t>cosúil</a:t>
            </a:r>
            <a:r>
              <a:rPr lang="en-IE" dirty="0">
                <a:solidFill>
                  <a:srgbClr val="0070C0"/>
                </a:solidFill>
              </a:rPr>
              <a:t> le Alt</a:t>
            </a:r>
          </a:p>
          <a:p>
            <a:r>
              <a:rPr lang="en-IE" b="1" dirty="0" err="1">
                <a:solidFill>
                  <a:srgbClr val="D60093"/>
                </a:solidFill>
              </a:rPr>
              <a:t>Géanóm</a:t>
            </a:r>
            <a:r>
              <a:rPr lang="en-IE" dirty="0">
                <a:solidFill>
                  <a:srgbClr val="0070C0"/>
                </a:solidFill>
              </a:rPr>
              <a:t> mar </a:t>
            </a:r>
            <a:r>
              <a:rPr lang="en-IE" dirty="0" err="1">
                <a:solidFill>
                  <a:srgbClr val="0070C0"/>
                </a:solidFill>
              </a:rPr>
              <a:t>Leabhar</a:t>
            </a:r>
            <a:r>
              <a:rPr lang="en-IE" dirty="0">
                <a:solidFill>
                  <a:srgbClr val="0070C0"/>
                </a:solidFill>
              </a:rPr>
              <a:t>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13</a:t>
            </a:fld>
            <a:endParaRPr lang="en-IE"/>
          </a:p>
        </p:txBody>
      </p:sp>
      <p:sp>
        <p:nvSpPr>
          <p:cNvPr id="4" name="TextBox 3"/>
          <p:cNvSpPr txBox="1"/>
          <p:nvPr/>
        </p:nvSpPr>
        <p:spPr>
          <a:xfrm>
            <a:off x="107504" y="5229200"/>
            <a:ext cx="4238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http://www.youtube.com/watch?v=Psilz9rpFl4</a:t>
            </a:r>
            <a:endParaRPr lang="en-IE" dirty="0"/>
          </a:p>
        </p:txBody>
      </p:sp>
      <p:pic>
        <p:nvPicPr>
          <p:cNvPr id="13314" name="Picture 2" descr="Book filled with Genetic Code Letter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228" y="1980491"/>
            <a:ext cx="3947571" cy="296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554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-14286" y="340374"/>
            <a:ext cx="7259936" cy="4528786"/>
            <a:chOff x="176427" y="962929"/>
            <a:chExt cx="7259936" cy="3532871"/>
          </a:xfrm>
        </p:grpSpPr>
        <p:sp>
          <p:nvSpPr>
            <p:cNvPr id="2" name="Can 1"/>
            <p:cNvSpPr/>
            <p:nvPr/>
          </p:nvSpPr>
          <p:spPr>
            <a:xfrm>
              <a:off x="2438400" y="1143000"/>
              <a:ext cx="228600" cy="3352800"/>
            </a:xfrm>
            <a:prstGeom prst="can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438400" y="1676400"/>
              <a:ext cx="228600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/>
            <p:cNvSpPr/>
            <p:nvPr/>
          </p:nvSpPr>
          <p:spPr>
            <a:xfrm>
              <a:off x="2438400" y="2209800"/>
              <a:ext cx="228600" cy="45719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2438400" y="2299314"/>
              <a:ext cx="228600" cy="1066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438400" y="2590800"/>
              <a:ext cx="2286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2438400" y="2743200"/>
              <a:ext cx="228600" cy="1524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2438400" y="3165364"/>
              <a:ext cx="2286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438400" y="3317764"/>
              <a:ext cx="22860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2438400" y="3657600"/>
              <a:ext cx="228600" cy="10668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438400" y="4038600"/>
              <a:ext cx="2286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38400" y="3886200"/>
              <a:ext cx="228600" cy="1588"/>
            </a:xfrm>
            <a:prstGeom prst="line">
              <a:avLst/>
            </a:prstGeom>
            <a:ln w="2222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077549" y="1296988"/>
              <a:ext cx="310928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567146" y="962929"/>
              <a:ext cx="1598515" cy="360141"/>
            </a:xfrm>
            <a:prstGeom prst="rect">
              <a:avLst/>
            </a:prstGeom>
            <a:solidFill>
              <a:srgbClr val="FDFF7D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latin typeface="Comic Sans MS"/>
                  <a:cs typeface="Comic Sans MS"/>
                </a:rPr>
                <a:t>crómasóm</a:t>
              </a:r>
              <a:endParaRPr lang="en-US" sz="2400" dirty="0">
                <a:latin typeface="Comic Sans MS"/>
                <a:cs typeface="Comic Sans MS"/>
              </a:endParaRPr>
            </a:p>
          </p:txBody>
        </p:sp>
        <p:cxnSp>
          <p:nvCxnSpPr>
            <p:cNvPr id="19" name="Straight Connector 18"/>
            <p:cNvCxnSpPr/>
            <p:nvPr/>
          </p:nvCxnSpPr>
          <p:spPr>
            <a:xfrm rot="10800000" flipV="1">
              <a:off x="2133601" y="2343109"/>
              <a:ext cx="310928" cy="293074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endCxn id="8" idx="1"/>
            </p:cNvCxnSpPr>
            <p:nvPr/>
          </p:nvCxnSpPr>
          <p:spPr>
            <a:xfrm>
              <a:off x="2136230" y="2636184"/>
              <a:ext cx="302170" cy="18321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209776" y="2397236"/>
              <a:ext cx="1077539" cy="360141"/>
            </a:xfrm>
            <a:prstGeom prst="rect">
              <a:avLst/>
            </a:prstGeom>
            <a:solidFill>
              <a:srgbClr val="A4FFBD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err="1">
                  <a:latin typeface="Comic Sans MS"/>
                  <a:cs typeface="Comic Sans MS"/>
                </a:rPr>
                <a:t>géinte</a:t>
              </a:r>
              <a:endParaRPr lang="en-US" sz="2400" dirty="0">
                <a:latin typeface="Comic Sans MS"/>
                <a:cs typeface="Comic Sans MS"/>
              </a:endParaRPr>
            </a:p>
          </p:txBody>
        </p:sp>
        <p:sp>
          <p:nvSpPr>
            <p:cNvPr id="27" name="Left Brace 26"/>
            <p:cNvSpPr/>
            <p:nvPr/>
          </p:nvSpPr>
          <p:spPr>
            <a:xfrm>
              <a:off x="2366404" y="3354388"/>
              <a:ext cx="45719" cy="303212"/>
            </a:xfrm>
            <a:prstGeom prst="leftBrac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6427" y="3147144"/>
              <a:ext cx="2075904" cy="792311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Comic Sans MS"/>
                  <a:cs typeface="Comic Sans MS"/>
                </a:rPr>
                <a:t>Réigiún</a:t>
              </a:r>
              <a:r>
                <a:rPr lang="en-US" sz="2000" dirty="0">
                  <a:latin typeface="Comic Sans MS"/>
                  <a:cs typeface="Comic Sans MS"/>
                </a:rPr>
                <a:t> </a:t>
              </a:r>
            </a:p>
            <a:p>
              <a:r>
                <a:rPr lang="ga-IE" sz="2000" dirty="0">
                  <a:latin typeface="Comic Sans MS"/>
                  <a:cs typeface="Comic Sans MS"/>
                </a:rPr>
                <a:t>n</a:t>
              </a:r>
              <a:r>
                <a:rPr lang="en-US" sz="2000" dirty="0" err="1">
                  <a:latin typeface="Comic Sans MS"/>
                  <a:cs typeface="Comic Sans MS"/>
                </a:rPr>
                <a:t>eamh</a:t>
              </a:r>
              <a:r>
                <a:rPr lang="ga-IE" sz="2000" dirty="0">
                  <a:latin typeface="Comic Sans MS"/>
                  <a:cs typeface="Comic Sans MS"/>
                </a:rPr>
                <a:t>-</a:t>
              </a:r>
              <a:r>
                <a:rPr lang="en-US" sz="2000" dirty="0" err="1">
                  <a:latin typeface="Comic Sans MS"/>
                  <a:cs typeface="Comic Sans MS"/>
                </a:rPr>
                <a:t>chód</a:t>
              </a:r>
              <a:r>
                <a:rPr lang="ga-IE" sz="2000" dirty="0" err="1">
                  <a:latin typeface="Comic Sans MS"/>
                  <a:cs typeface="Comic Sans MS"/>
                </a:rPr>
                <a:t>úcháin</a:t>
              </a:r>
              <a:r>
                <a:rPr lang="en-US" sz="2000" dirty="0">
                  <a:latin typeface="Comic Sans MS"/>
                  <a:cs typeface="Comic Sans MS"/>
                </a:rPr>
                <a:t> 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2667000" y="1776246"/>
              <a:ext cx="1600200" cy="99060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stCxn id="8" idx="3"/>
            </p:cNvCxnSpPr>
            <p:nvPr/>
          </p:nvCxnSpPr>
          <p:spPr>
            <a:xfrm>
              <a:off x="2667000" y="2819400"/>
              <a:ext cx="1600200" cy="68580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2972594" y="2593182"/>
              <a:ext cx="2589212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4421188" y="2582836"/>
              <a:ext cx="2589212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37"/>
            <p:cNvSpPr/>
            <p:nvPr/>
          </p:nvSpPr>
          <p:spPr>
            <a:xfrm>
              <a:off x="4266406" y="1676400"/>
              <a:ext cx="1448594" cy="579119"/>
            </a:xfrm>
            <a:prstGeom prst="rect">
              <a:avLst/>
            </a:prstGeom>
            <a:solidFill>
              <a:srgbClr val="A344A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266406" y="3543300"/>
              <a:ext cx="1448594" cy="228600"/>
            </a:xfrm>
            <a:prstGeom prst="rect">
              <a:avLst/>
            </a:prstGeom>
            <a:solidFill>
              <a:srgbClr val="A344A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4267994" y="2968304"/>
              <a:ext cx="1448594" cy="381000"/>
            </a:xfrm>
            <a:prstGeom prst="rect">
              <a:avLst/>
            </a:prstGeom>
            <a:solidFill>
              <a:srgbClr val="A344A0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5410200" y="1981200"/>
              <a:ext cx="990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5410200" y="2741612"/>
              <a:ext cx="9906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257159" y="1786457"/>
              <a:ext cx="1179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err="1">
                  <a:solidFill>
                    <a:srgbClr val="FF0000"/>
                  </a:solidFill>
                  <a:latin typeface="Comic Sans MS"/>
                  <a:cs typeface="Comic Sans MS"/>
                </a:rPr>
                <a:t>Géin</a:t>
              </a:r>
              <a:endParaRPr lang="en-US" sz="3200" b="1" dirty="0">
                <a:solidFill>
                  <a:srgbClr val="FF0000"/>
                </a:solidFill>
                <a:latin typeface="Comic Sans MS"/>
                <a:cs typeface="Comic Sans MS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5723759" y="1446212"/>
              <a:ext cx="533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179512" y="5229200"/>
            <a:ext cx="8890012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200" dirty="0" err="1">
                <a:latin typeface="Cambria" pitchFamily="18" charset="0"/>
                <a:cs typeface="Comic Sans MS"/>
              </a:rPr>
              <a:t>Faightear</a:t>
            </a:r>
            <a:r>
              <a:rPr lang="en-US" sz="3200" dirty="0">
                <a:latin typeface="Cambria" pitchFamily="18" charset="0"/>
                <a:cs typeface="Comic Sans MS"/>
              </a:rPr>
              <a:t> DNA </a:t>
            </a:r>
            <a:r>
              <a:rPr lang="en-US" sz="3200" dirty="0" err="1">
                <a:latin typeface="Cambria" pitchFamily="18" charset="0"/>
                <a:cs typeface="Comic Sans MS"/>
              </a:rPr>
              <a:t>nach</a:t>
            </a:r>
            <a:r>
              <a:rPr lang="en-US" sz="3200" dirty="0">
                <a:latin typeface="Cambria" pitchFamily="18" charset="0"/>
                <a:cs typeface="Comic Sans MS"/>
              </a:rPr>
              <a:t> </a:t>
            </a:r>
            <a:r>
              <a:rPr lang="en-US" sz="3200" dirty="0" err="1">
                <a:latin typeface="Cambria" pitchFamily="18" charset="0"/>
                <a:cs typeface="Comic Sans MS"/>
              </a:rPr>
              <a:t>dtugann</a:t>
            </a:r>
            <a:r>
              <a:rPr lang="en-US" sz="3200" dirty="0">
                <a:latin typeface="Cambria" pitchFamily="18" charset="0"/>
                <a:cs typeface="Comic Sans MS"/>
              </a:rPr>
              <a:t> an </a:t>
            </a:r>
            <a:r>
              <a:rPr lang="en-US" sz="3200" dirty="0" err="1">
                <a:latin typeface="Cambria" pitchFamily="18" charset="0"/>
                <a:cs typeface="Comic Sans MS"/>
              </a:rPr>
              <a:t>cód</a:t>
            </a:r>
            <a:r>
              <a:rPr lang="en-US" sz="3200" dirty="0">
                <a:latin typeface="Cambria" pitchFamily="18" charset="0"/>
                <a:cs typeface="Comic Sans MS"/>
              </a:rPr>
              <a:t> do </a:t>
            </a:r>
            <a:r>
              <a:rPr lang="en-US" sz="3200" dirty="0" err="1">
                <a:latin typeface="Cambria" pitchFamily="18" charset="0"/>
                <a:cs typeface="Comic Sans MS"/>
              </a:rPr>
              <a:t>dhéantús</a:t>
            </a:r>
            <a:r>
              <a:rPr lang="en-US" sz="3200" dirty="0">
                <a:latin typeface="Cambria" pitchFamily="18" charset="0"/>
                <a:cs typeface="Comic Sans MS"/>
              </a:rPr>
              <a:t> </a:t>
            </a:r>
            <a:r>
              <a:rPr lang="en-US" sz="3200" dirty="0" err="1">
                <a:latin typeface="Cambria" pitchFamily="18" charset="0"/>
                <a:cs typeface="Comic Sans MS"/>
              </a:rPr>
              <a:t>próitéiní</a:t>
            </a:r>
            <a:r>
              <a:rPr lang="en-US" sz="3200" dirty="0">
                <a:latin typeface="Cambria" pitchFamily="18" charset="0"/>
                <a:cs typeface="Comic Sans MS"/>
              </a:rPr>
              <a:t> </a:t>
            </a:r>
            <a:r>
              <a:rPr lang="en-US" sz="3200" b="1" i="1" dirty="0" err="1">
                <a:latin typeface="Cambria" pitchFamily="18" charset="0"/>
                <a:cs typeface="Comic Sans MS"/>
              </a:rPr>
              <a:t>idir</a:t>
            </a:r>
            <a:r>
              <a:rPr lang="en-US" sz="3200" b="1" i="1" dirty="0">
                <a:latin typeface="Cambria" pitchFamily="18" charset="0"/>
                <a:cs typeface="Comic Sans MS"/>
              </a:rPr>
              <a:t> </a:t>
            </a:r>
            <a:r>
              <a:rPr lang="en-US" sz="3200" b="1" i="1" dirty="0" err="1">
                <a:latin typeface="Cambria" pitchFamily="18" charset="0"/>
                <a:cs typeface="Comic Sans MS"/>
              </a:rPr>
              <a:t>géinte</a:t>
            </a:r>
            <a:r>
              <a:rPr lang="en-US" sz="3200" b="1" i="1" dirty="0">
                <a:latin typeface="Cambria" pitchFamily="18" charset="0"/>
                <a:cs typeface="Comic Sans MS"/>
              </a:rPr>
              <a:t> &amp; </a:t>
            </a:r>
            <a:r>
              <a:rPr lang="ga-IE" sz="3200" b="1" i="1" dirty="0" err="1">
                <a:latin typeface="Cambria" pitchFamily="18" charset="0"/>
                <a:cs typeface="Comic Sans MS"/>
              </a:rPr>
              <a:t>la</a:t>
            </a:r>
            <a:r>
              <a:rPr lang="en-US" sz="3200" b="1" i="1" dirty="0" err="1">
                <a:latin typeface="Cambria" pitchFamily="18" charset="0"/>
                <a:cs typeface="Comic Sans MS"/>
              </a:rPr>
              <a:t>istigh</a:t>
            </a:r>
            <a:r>
              <a:rPr lang="en-US" sz="3200" b="1" i="1" dirty="0">
                <a:latin typeface="Cambria" pitchFamily="18" charset="0"/>
                <a:cs typeface="Comic Sans MS"/>
              </a:rPr>
              <a:t> </a:t>
            </a:r>
            <a:r>
              <a:rPr lang="ga-IE" sz="3200" b="1" i="1" dirty="0">
                <a:latin typeface="Cambria" pitchFamily="18" charset="0"/>
                <a:cs typeface="Comic Sans MS"/>
              </a:rPr>
              <a:t>de </a:t>
            </a:r>
            <a:r>
              <a:rPr lang="ga-IE" sz="3200" b="1" i="1" dirty="0" err="1">
                <a:latin typeface="Cambria" pitchFamily="18" charset="0"/>
                <a:cs typeface="Comic Sans MS"/>
              </a:rPr>
              <a:t>gh</a:t>
            </a:r>
            <a:r>
              <a:rPr lang="en-US" sz="3200" b="1" i="1" dirty="0" err="1">
                <a:latin typeface="Cambria" pitchFamily="18" charset="0"/>
                <a:cs typeface="Comic Sans MS"/>
              </a:rPr>
              <a:t>éinte</a:t>
            </a:r>
            <a:r>
              <a:rPr lang="en-US" sz="3200" b="1" i="1" dirty="0">
                <a:latin typeface="Cambria" pitchFamily="18" charset="0"/>
                <a:cs typeface="Comic Sans MS"/>
              </a:rPr>
              <a:t> - </a:t>
            </a:r>
            <a:r>
              <a:rPr lang="en-US" sz="3200" b="1" dirty="0">
                <a:latin typeface="Cambria" pitchFamily="18" charset="0"/>
                <a:cs typeface="Comic Sans MS"/>
              </a:rPr>
              <a:t>“</a:t>
            </a:r>
            <a:r>
              <a:rPr lang="ga-IE" sz="3200" b="1" dirty="0">
                <a:latin typeface="Cambria" pitchFamily="18" charset="0"/>
                <a:cs typeface="Comic Sans MS"/>
              </a:rPr>
              <a:t>DramhDNA” </a:t>
            </a:r>
            <a:r>
              <a:rPr lang="en-IE" sz="1200" dirty="0" smtClean="0">
                <a:latin typeface="Cambria" pitchFamily="18" charset="0"/>
                <a:cs typeface="Comic Sans MS"/>
              </a:rPr>
              <a:t>(</a:t>
            </a:r>
            <a:r>
              <a:rPr lang="en-IE" sz="1200" dirty="0" err="1" smtClean="0">
                <a:latin typeface="Cambria" pitchFamily="18" charset="0"/>
                <a:cs typeface="Comic Sans MS"/>
              </a:rPr>
              <a:t>junkDNA</a:t>
            </a:r>
            <a:r>
              <a:rPr lang="en-IE" sz="1200" dirty="0" smtClean="0">
                <a:latin typeface="Cambria" pitchFamily="18" charset="0"/>
                <a:cs typeface="Comic Sans MS"/>
              </a:rPr>
              <a:t>)</a:t>
            </a:r>
            <a:endParaRPr lang="en-US" sz="1200" dirty="0">
              <a:latin typeface="Cambria" pitchFamily="18" charset="0"/>
              <a:cs typeface="Comic Sans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14</a:t>
            </a:fld>
            <a:endParaRPr lang="en-IE"/>
          </a:p>
        </p:txBody>
      </p:sp>
      <p:sp>
        <p:nvSpPr>
          <p:cNvPr id="14" name="TextBox 13"/>
          <p:cNvSpPr txBox="1"/>
          <p:nvPr/>
        </p:nvSpPr>
        <p:spPr>
          <a:xfrm>
            <a:off x="6066446" y="2431213"/>
            <a:ext cx="29523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Píosa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neamh</a:t>
            </a:r>
            <a:r>
              <a:rPr lang="ga-IE" sz="2400" b="1" dirty="0">
                <a:solidFill>
                  <a:srgbClr val="FF0000"/>
                </a:solidFill>
                <a:latin typeface="Comic Sans MS" pitchFamily="66" charset="0"/>
              </a:rPr>
              <a:t>-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c</a:t>
            </a:r>
            <a:r>
              <a:rPr lang="ga-IE" sz="2400" b="1" dirty="0" err="1">
                <a:solidFill>
                  <a:srgbClr val="FF0000"/>
                </a:solidFill>
                <a:latin typeface="Comic Sans MS" pitchFamily="66" charset="0"/>
              </a:rPr>
              <a:t>hódúcháin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(</a:t>
            </a: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istigh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sa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g</a:t>
            </a:r>
            <a:r>
              <a:rPr lang="ga-IE" sz="2400" b="1" dirty="0">
                <a:solidFill>
                  <a:srgbClr val="FF0000"/>
                </a:solidFill>
                <a:latin typeface="Comic Sans MS" pitchFamily="66" charset="0"/>
              </a:rPr>
              <a:t>h</a:t>
            </a: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éin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IE" sz="2400" b="1" dirty="0" err="1">
                <a:solidFill>
                  <a:srgbClr val="FF0000"/>
                </a:solidFill>
                <a:latin typeface="Comic Sans MS" pitchFamily="66" charset="0"/>
              </a:rPr>
              <a:t>uaireanta</a:t>
            </a:r>
            <a:r>
              <a:rPr lang="en-IE" sz="2400" b="1" dirty="0">
                <a:solidFill>
                  <a:srgbClr val="FF0000"/>
                </a:solidFill>
                <a:latin typeface="Comic Sans MS" pitchFamily="66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73344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8419"/>
            <a:ext cx="8445624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Macasamhlú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Comic Sans MS"/>
                <a:cs typeface="Comic Sans MS"/>
              </a:rPr>
              <a:t>(replication)</a:t>
            </a:r>
            <a:r>
              <a:rPr lang="ga-IE" sz="28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DNA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908720"/>
            <a:ext cx="5580111" cy="59492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alibri" pitchFamily="34" charset="0"/>
                <a:cs typeface="Comic Sans MS"/>
              </a:rPr>
              <a:t>Is </a:t>
            </a:r>
            <a:r>
              <a:rPr lang="en-US" dirty="0" err="1">
                <a:latin typeface="Calibri" pitchFamily="34" charset="0"/>
                <a:cs typeface="Comic Sans MS"/>
              </a:rPr>
              <a:t>féidir</a:t>
            </a:r>
            <a:r>
              <a:rPr lang="en-US" dirty="0">
                <a:latin typeface="Calibri" pitchFamily="34" charset="0"/>
                <a:cs typeface="Comic Sans MS"/>
              </a:rPr>
              <a:t> le DNA </a:t>
            </a:r>
            <a:r>
              <a:rPr lang="en-US" dirty="0" err="1">
                <a:latin typeface="Calibri" pitchFamily="34" charset="0"/>
                <a:cs typeface="Comic Sans MS"/>
              </a:rPr>
              <a:t>cóip</a:t>
            </a:r>
            <a:r>
              <a:rPr lang="en-US" dirty="0">
                <a:latin typeface="Calibri" pitchFamily="34" charset="0"/>
                <a:cs typeface="Comic Sans MS"/>
              </a:rPr>
              <a:t> de </a:t>
            </a:r>
            <a:r>
              <a:rPr lang="en-US" dirty="0" err="1">
                <a:latin typeface="Calibri" pitchFamily="34" charset="0"/>
                <a:cs typeface="Comic Sans MS"/>
              </a:rPr>
              <a:t>féin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dhéanamh</a:t>
            </a:r>
            <a:r>
              <a:rPr lang="en-US" dirty="0">
                <a:latin typeface="Calibri" pitchFamily="34" charset="0"/>
                <a:cs typeface="Comic Sans MS"/>
              </a:rPr>
              <a:t>. O</a:t>
            </a:r>
            <a:r>
              <a:rPr lang="ga-IE" dirty="0">
                <a:latin typeface="Calibri" pitchFamily="34" charset="0"/>
                <a:cs typeface="Comic Sans MS"/>
              </a:rPr>
              <a:t>i</a:t>
            </a:r>
            <a:r>
              <a:rPr lang="en-US" dirty="0" err="1">
                <a:latin typeface="Calibri" pitchFamily="34" charset="0"/>
                <a:cs typeface="Comic Sans MS"/>
              </a:rPr>
              <a:t>bríonn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gach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slabhra</a:t>
            </a:r>
            <a:r>
              <a:rPr lang="en-US" dirty="0">
                <a:latin typeface="Calibri" pitchFamily="34" charset="0"/>
                <a:cs typeface="Comic Sans MS"/>
              </a:rPr>
              <a:t> de DNA mar 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omic Sans MS"/>
              </a:rPr>
              <a:t>t</a:t>
            </a:r>
            <a:r>
              <a:rPr lang="ga-IE" dirty="0">
                <a:latin typeface="Calibri" pitchFamily="34" charset="0"/>
                <a:cs typeface="Comic Sans MS"/>
              </a:rPr>
              <a:t>h</a:t>
            </a:r>
            <a:r>
              <a:rPr lang="en-US" dirty="0" err="1">
                <a:latin typeface="Calibri" pitchFamily="34" charset="0"/>
                <a:cs typeface="Comic Sans MS"/>
              </a:rPr>
              <a:t>eimpléad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chun</a:t>
            </a:r>
            <a:r>
              <a:rPr lang="en-US" dirty="0">
                <a:latin typeface="Calibri" pitchFamily="34" charset="0"/>
                <a:cs typeface="Comic Sans MS"/>
              </a:rPr>
              <a:t> BUN </a:t>
            </a:r>
            <a:r>
              <a:rPr lang="en-US" dirty="0" err="1">
                <a:latin typeface="Calibri" pitchFamily="34" charset="0"/>
                <a:cs typeface="Comic Sans MS"/>
              </a:rPr>
              <a:t>comhlántach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shintéisiú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pPr marL="0" indent="0">
              <a:buNone/>
            </a:pPr>
            <a:r>
              <a:rPr lang="en-US" u="sng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Cathain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?</a:t>
            </a:r>
          </a:p>
          <a:p>
            <a:pPr marL="0" indent="0">
              <a:buNone/>
            </a:pP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Cad </a:t>
            </a:r>
            <a:r>
              <a:rPr lang="ga-IE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a</a:t>
            </a:r>
            <a:r>
              <a:rPr lang="en-US" u="sng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tá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ag </a:t>
            </a:r>
            <a:r>
              <a:rPr lang="en-US" u="sng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teastáil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?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Núicléit</a:t>
            </a:r>
            <a:r>
              <a:rPr lang="ga-IE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í</a:t>
            </a: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dí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saora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(A,T,G,C)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Fuinneamh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i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b</a:t>
            </a:r>
            <a:r>
              <a:rPr lang="ga-IE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h</a:t>
            </a: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foirm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ATP</a:t>
            </a:r>
          </a:p>
          <a:p>
            <a:pPr marL="400050" indent="-400050">
              <a:buFont typeface="+mj-lt"/>
              <a:buAutoNum type="romanLcPeriod"/>
            </a:pP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Einsím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(DNA pol</a:t>
            </a:r>
            <a:r>
              <a:rPr lang="ga-IE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ai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m</a:t>
            </a:r>
            <a:r>
              <a:rPr lang="ga-IE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éa</a:t>
            </a:r>
            <a:r>
              <a:rPr lang="en-US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ráis</a:t>
            </a:r>
            <a:r>
              <a:rPr lang="en-US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)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15</a:t>
            </a:fld>
            <a:endParaRPr lang="en-IE" dirty="0"/>
          </a:p>
        </p:txBody>
      </p:sp>
      <p:sp>
        <p:nvSpPr>
          <p:cNvPr id="6" name="AutoShape 2" descr="http://thumbs8.dreamstime.com/x/dna-replication-vector-diagram-science-illustration-416649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pic>
        <p:nvPicPr>
          <p:cNvPr id="22532" name="Picture 4" descr="http://thumbs8.dreamstime.com/x/separated-dna-strands-17064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013474" y="1450025"/>
            <a:ext cx="3810000" cy="325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841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9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Céimeanna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M</a:t>
            </a:r>
            <a:r>
              <a:rPr lang="ga-IE" b="1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ac</a:t>
            </a:r>
            <a:r>
              <a:rPr lang="ga-IE" b="1" dirty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samhlú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DNA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52736"/>
            <a:ext cx="8686800" cy="5805264"/>
          </a:xfrm>
        </p:spPr>
        <p:txBody>
          <a:bodyPr>
            <a:normAutofit fontScale="92500"/>
          </a:bodyPr>
          <a:lstStyle/>
          <a:p>
            <a:pPr>
              <a:buFont typeface="+mj-lt"/>
              <a:buAutoNum type="arabicParenR"/>
            </a:pPr>
            <a:r>
              <a:rPr lang="en-US" b="1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Díchornann</a:t>
            </a:r>
            <a:r>
              <a:rPr lang="en-US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1200" dirty="0" smtClean="0">
                <a:latin typeface="Calibri" pitchFamily="34" charset="0"/>
                <a:cs typeface="Comic Sans MS"/>
              </a:rPr>
              <a:t>(unwinds) </a:t>
            </a:r>
            <a:r>
              <a:rPr lang="en-US" dirty="0" smtClean="0">
                <a:latin typeface="Calibri" pitchFamily="34" charset="0"/>
                <a:cs typeface="Comic Sans MS"/>
              </a:rPr>
              <a:t>an </a:t>
            </a:r>
            <a:r>
              <a:rPr lang="en-US" dirty="0">
                <a:latin typeface="Calibri" pitchFamily="34" charset="0"/>
                <a:cs typeface="Comic Sans MS"/>
              </a:rPr>
              <a:t>DNA</a:t>
            </a:r>
            <a:r>
              <a:rPr lang="en-US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.</a:t>
            </a:r>
          </a:p>
          <a:p>
            <a:pPr>
              <a:buFont typeface="+mj-lt"/>
              <a:buAutoNum type="arabicParenR"/>
            </a:pPr>
            <a:r>
              <a:rPr lang="en-US" dirty="0" err="1">
                <a:latin typeface="Calibri" pitchFamily="34" charset="0"/>
                <a:cs typeface="Comic Sans MS"/>
              </a:rPr>
              <a:t>Briseann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latin typeface="Calibri" pitchFamily="34" charset="0"/>
                <a:cs typeface="Comic Sans MS"/>
              </a:rPr>
              <a:t>einsím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latin typeface="Calibri" pitchFamily="34" charset="0"/>
                <a:cs typeface="Comic Sans MS"/>
              </a:rPr>
              <a:t>na</a:t>
            </a:r>
            <a:r>
              <a:rPr lang="ga-IE" b="1" dirty="0">
                <a:latin typeface="Calibri" pitchFamily="34" charset="0"/>
                <a:cs typeface="Comic Sans MS"/>
              </a:rPr>
              <a:t>i</a:t>
            </a:r>
            <a:r>
              <a:rPr lang="en-US" b="1" dirty="0" err="1">
                <a:latin typeface="Calibri" pitchFamily="34" charset="0"/>
                <a:cs typeface="Comic Sans MS"/>
              </a:rPr>
              <a:t>sc</a:t>
            </a:r>
            <a:r>
              <a:rPr lang="en-US" b="1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latin typeface="Calibri" pitchFamily="34" charset="0"/>
                <a:cs typeface="Comic Sans MS"/>
              </a:rPr>
              <a:t>hidrigine</a:t>
            </a:r>
            <a:r>
              <a:rPr lang="en-US" b="1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idir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bunanna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pPr>
              <a:buFont typeface="+mj-lt"/>
              <a:buAutoNum type="arabicParenR"/>
            </a:pPr>
            <a:r>
              <a:rPr lang="en-US" b="1" dirty="0" err="1">
                <a:latin typeface="Calibri" pitchFamily="34" charset="0"/>
                <a:cs typeface="Comic Sans MS"/>
              </a:rPr>
              <a:t>Scarann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bun</a:t>
            </a:r>
            <a:r>
              <a:rPr lang="ga-IE" dirty="0">
                <a:latin typeface="Calibri" pitchFamily="34" charset="0"/>
                <a:cs typeface="Comic Sans MS"/>
              </a:rPr>
              <a:t>anna</a:t>
            </a:r>
            <a:r>
              <a:rPr lang="en-US" dirty="0">
                <a:latin typeface="Calibri" pitchFamily="34" charset="0"/>
                <a:cs typeface="Comic Sans MS"/>
              </a:rPr>
              <a:t> DNA </a:t>
            </a:r>
            <a:r>
              <a:rPr lang="en-US" dirty="0" err="1">
                <a:latin typeface="Calibri" pitchFamily="34" charset="0"/>
                <a:cs typeface="Comic Sans MS"/>
              </a:rPr>
              <a:t>óna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chéile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pPr>
              <a:buFont typeface="+mj-lt"/>
              <a:buAutoNum type="arabicParenR"/>
            </a:pPr>
            <a:r>
              <a:rPr lang="en-US" dirty="0" err="1">
                <a:latin typeface="Calibri" pitchFamily="34" charset="0"/>
                <a:cs typeface="Comic Sans MS"/>
              </a:rPr>
              <a:t>Ceanglaíonn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núicléit</a:t>
            </a:r>
            <a:r>
              <a:rPr lang="ga-IE" b="1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í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d </a:t>
            </a:r>
            <a:r>
              <a:rPr lang="en-US" b="1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nua</a:t>
            </a:r>
            <a:r>
              <a:rPr lang="en-US" b="1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>
                <a:latin typeface="Calibri" pitchFamily="34" charset="0"/>
                <a:cs typeface="Comic Sans MS"/>
              </a:rPr>
              <a:t>le</a:t>
            </a:r>
            <a:r>
              <a:rPr lang="ga-IE" dirty="0">
                <a:latin typeface="Calibri" pitchFamily="34" charset="0"/>
                <a:cs typeface="Comic Sans MS"/>
              </a:rPr>
              <a:t>is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núicléit</a:t>
            </a:r>
            <a:r>
              <a:rPr lang="ga-IE" dirty="0">
                <a:latin typeface="Calibri" pitchFamily="34" charset="0"/>
                <a:cs typeface="Comic Sans MS"/>
              </a:rPr>
              <a:t>í</a:t>
            </a:r>
            <a:r>
              <a:rPr lang="en-US" dirty="0" err="1">
                <a:latin typeface="Calibri" pitchFamily="34" charset="0"/>
                <a:cs typeface="Comic Sans MS"/>
              </a:rPr>
              <a:t>dí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dirty="0" err="1">
                <a:latin typeface="Calibri" pitchFamily="34" charset="0"/>
                <a:cs typeface="Comic Sans MS"/>
              </a:rPr>
              <a:t>comhlántach</a:t>
            </a:r>
            <a:r>
              <a:rPr lang="ga-IE" dirty="0">
                <a:latin typeface="Calibri" pitchFamily="34" charset="0"/>
                <a:cs typeface="Comic Sans MS"/>
              </a:rPr>
              <a:t>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sz="1200" dirty="0" smtClean="0">
                <a:latin typeface="Calibri" pitchFamily="34" charset="0"/>
                <a:cs typeface="Comic Sans MS"/>
              </a:rPr>
              <a:t>(complementary) </a:t>
            </a:r>
            <a:r>
              <a:rPr lang="en-US" dirty="0" err="1" smtClean="0">
                <a:latin typeface="Calibri" pitchFamily="34" charset="0"/>
                <a:cs typeface="Comic Sans MS"/>
              </a:rPr>
              <a:t>ar</a:t>
            </a:r>
            <a:r>
              <a:rPr lang="en-US" dirty="0" smtClean="0">
                <a:latin typeface="Calibri" pitchFamily="34" charset="0"/>
                <a:cs typeface="Comic Sans MS"/>
              </a:rPr>
              <a:t> </a:t>
            </a:r>
            <a:r>
              <a:rPr lang="en-US" dirty="0">
                <a:latin typeface="Calibri" pitchFamily="34" charset="0"/>
                <a:cs typeface="Comic Sans MS"/>
              </a:rPr>
              <a:t>an </a:t>
            </a:r>
            <a:r>
              <a:rPr lang="en-US" b="1" dirty="0" err="1">
                <a:latin typeface="Calibri" pitchFamily="34" charset="0"/>
                <a:cs typeface="Comic Sans MS"/>
              </a:rPr>
              <a:t>seanb</a:t>
            </a:r>
            <a:r>
              <a:rPr lang="ga-IE" b="1" dirty="0">
                <a:latin typeface="Calibri" pitchFamily="34" charset="0"/>
                <a:cs typeface="Comic Sans MS"/>
              </a:rPr>
              <a:t>h</a:t>
            </a:r>
            <a:r>
              <a:rPr lang="en-US" b="1" dirty="0">
                <a:latin typeface="Calibri" pitchFamily="34" charset="0"/>
                <a:cs typeface="Comic Sans MS"/>
              </a:rPr>
              <a:t>un DNA</a:t>
            </a:r>
            <a:r>
              <a:rPr lang="en-US" dirty="0">
                <a:latin typeface="Calibri" pitchFamily="34" charset="0"/>
                <a:cs typeface="Comic Sans MS"/>
              </a:rPr>
              <a:t>. (A le T </a:t>
            </a:r>
            <a:r>
              <a:rPr lang="en-US" dirty="0" err="1">
                <a:latin typeface="Calibri" pitchFamily="34" charset="0"/>
                <a:cs typeface="Comic Sans MS"/>
              </a:rPr>
              <a:t>etc</a:t>
            </a:r>
            <a:r>
              <a:rPr lang="en-US" dirty="0">
                <a:latin typeface="Calibri" pitchFamily="34" charset="0"/>
                <a:cs typeface="Comic Sans MS"/>
              </a:rPr>
              <a:t>)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omic Sans MS"/>
              </a:rPr>
              <a:t>5) </a:t>
            </a:r>
            <a:r>
              <a:rPr lang="en-US" dirty="0" err="1">
                <a:latin typeface="Calibri" pitchFamily="34" charset="0"/>
                <a:cs typeface="Comic Sans MS"/>
              </a:rPr>
              <a:t>Cornann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móilíní</a:t>
            </a:r>
            <a:r>
              <a:rPr lang="en-US" dirty="0">
                <a:latin typeface="Calibri" pitchFamily="34" charset="0"/>
                <a:cs typeface="Comic Sans MS"/>
              </a:rPr>
              <a:t> DNA </a:t>
            </a:r>
            <a:r>
              <a:rPr lang="en-US" dirty="0" err="1">
                <a:latin typeface="Calibri" pitchFamily="34" charset="0"/>
                <a:cs typeface="Comic Sans MS"/>
              </a:rPr>
              <a:t>chun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latin typeface="Calibri" pitchFamily="34" charset="0"/>
                <a:cs typeface="Comic Sans MS"/>
              </a:rPr>
              <a:t>dhá</a:t>
            </a:r>
            <a:r>
              <a:rPr lang="en-US" b="1" dirty="0"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latin typeface="Calibri" pitchFamily="34" charset="0"/>
                <a:cs typeface="Comic Sans MS"/>
              </a:rPr>
              <a:t>héilics</a:t>
            </a:r>
            <a:r>
              <a:rPr lang="en-US" b="1" dirty="0">
                <a:latin typeface="Calibri" pitchFamily="34" charset="0"/>
                <a:cs typeface="Comic Sans MS"/>
              </a:rPr>
              <a:t> d</a:t>
            </a:r>
            <a:r>
              <a:rPr lang="ga-IE" b="1" dirty="0">
                <a:latin typeface="Calibri" pitchFamily="34" charset="0"/>
                <a:cs typeface="Comic Sans MS"/>
              </a:rPr>
              <a:t>h</a:t>
            </a:r>
            <a:r>
              <a:rPr lang="en-US" b="1" dirty="0" err="1">
                <a:latin typeface="Calibri" pitchFamily="34" charset="0"/>
                <a:cs typeface="Comic Sans MS"/>
              </a:rPr>
              <a:t>úbailte</a:t>
            </a:r>
            <a:r>
              <a:rPr lang="en-US" b="1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nua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dhéanamh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endParaRPr lang="en-US" dirty="0">
              <a:latin typeface="Calibri" pitchFamily="34" charset="0"/>
              <a:cs typeface="Comic Sans MS"/>
            </a:endParaRPr>
          </a:p>
          <a:p>
            <a:pPr marL="0" indent="0">
              <a:buNone/>
            </a:pPr>
            <a:r>
              <a:rPr lang="en-US" b="1" dirty="0" err="1">
                <a:latin typeface="Calibri" pitchFamily="34" charset="0"/>
                <a:cs typeface="Comic Sans MS"/>
              </a:rPr>
              <a:t>Toradh</a:t>
            </a:r>
            <a:r>
              <a:rPr lang="en-US" b="1" dirty="0">
                <a:latin typeface="Calibri" pitchFamily="34" charset="0"/>
                <a:cs typeface="Comic Sans MS"/>
              </a:rPr>
              <a:t>: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Dhá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héilics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d</a:t>
            </a:r>
            <a:r>
              <a:rPr lang="ga-IE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h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úbailte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déanta</a:t>
            </a:r>
            <a:endParaRPr lang="en-US" dirty="0">
              <a:solidFill>
                <a:srgbClr val="D60093"/>
              </a:solidFill>
              <a:latin typeface="Calibri" pitchFamily="34" charset="0"/>
              <a:cs typeface="Comic Sans M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             </a:t>
            </a:r>
            <a:r>
              <a:rPr lang="ga-IE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atá c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omhionann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le</a:t>
            </a:r>
            <a:r>
              <a:rPr lang="ga-IE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na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chéile</a:t>
            </a:r>
            <a:r>
              <a:rPr lang="en-US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16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3779912" y="4871547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http://www.youtube.com/watch?v=teV62zrm2P0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6117526" y="19888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solidFill>
                  <a:srgbClr val="0070C0"/>
                </a:solidFill>
              </a:rPr>
              <a:t>http://www.youtube.com/watch?v=hfZ8o9D1tus</a:t>
            </a:r>
          </a:p>
        </p:txBody>
      </p:sp>
    </p:spTree>
    <p:extLst>
      <p:ext uri="{BB962C8B-B14F-4D97-AF65-F5344CB8AC3E}">
        <p14:creationId xmlns:p14="http://schemas.microsoft.com/office/powerpoint/2010/main" val="628480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94" y="501317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latin typeface="Comic Sans MS"/>
                <a:cs typeface="Comic Sans MS"/>
              </a:rPr>
              <a:t>Toradh</a:t>
            </a:r>
            <a:r>
              <a:rPr lang="en-US" b="1" dirty="0">
                <a:latin typeface="Comic Sans MS"/>
                <a:cs typeface="Comic Sans MS"/>
              </a:rPr>
              <a:t>: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Dhá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héilics</a:t>
            </a:r>
            <a:r>
              <a:rPr lang="en-US" dirty="0">
                <a:latin typeface="Comic Sans MS"/>
                <a:cs typeface="Comic Sans MS"/>
              </a:rPr>
              <a:t> d</a:t>
            </a:r>
            <a:r>
              <a:rPr lang="ga-IE" dirty="0">
                <a:latin typeface="Comic Sans MS"/>
                <a:cs typeface="Comic Sans MS"/>
              </a:rPr>
              <a:t>h</a:t>
            </a:r>
            <a:r>
              <a:rPr lang="en-US" dirty="0" err="1">
                <a:latin typeface="Comic Sans MS"/>
                <a:cs typeface="Comic Sans MS"/>
              </a:rPr>
              <a:t>úbailte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ga-IE" dirty="0">
                <a:latin typeface="Comic Sans MS"/>
                <a:cs typeface="Comic Sans MS"/>
              </a:rPr>
              <a:t>déanta;</a:t>
            </a:r>
            <a:r>
              <a:rPr lang="en-US" dirty="0">
                <a:latin typeface="Comic Sans MS"/>
                <a:cs typeface="Comic Sans MS"/>
              </a:rPr>
              <a:t>  </a:t>
            </a:r>
            <a:r>
              <a:rPr lang="en-US" dirty="0" err="1">
                <a:latin typeface="Comic Sans MS"/>
                <a:cs typeface="Comic Sans MS"/>
              </a:rPr>
              <a:t>Comhionann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lena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chéile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agus</a:t>
            </a:r>
            <a:r>
              <a:rPr lang="en-US" dirty="0">
                <a:latin typeface="Comic Sans MS"/>
                <a:cs typeface="Comic Sans MS"/>
              </a:rPr>
              <a:t> leis an </a:t>
            </a:r>
            <a:r>
              <a:rPr lang="en-US" dirty="0" err="1">
                <a:latin typeface="Comic Sans MS"/>
                <a:cs typeface="Comic Sans MS"/>
              </a:rPr>
              <a:t>mbunmhóilín</a:t>
            </a:r>
            <a:r>
              <a:rPr lang="en-US" dirty="0">
                <a:latin typeface="Comic Sans MS"/>
                <a:cs typeface="Comic Sans MS"/>
              </a:rPr>
              <a:t> DNA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17</a:t>
            </a:fld>
            <a:endParaRPr lang="en-IE"/>
          </a:p>
        </p:txBody>
      </p:sp>
      <p:pic>
        <p:nvPicPr>
          <p:cNvPr id="14340" name="Picture 4" descr="DNA Repli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531589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44174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Macasamhlú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DNA &amp;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timthriall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na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cille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/>
            </a:r>
            <a:b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</a:br>
            <a:endParaRPr lang="en-IE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18</a:t>
            </a:fld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107504" y="1268760"/>
            <a:ext cx="846094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800" dirty="0" err="1">
                <a:latin typeface="Calibri" pitchFamily="34" charset="0"/>
                <a:cs typeface="Comic Sans MS"/>
              </a:rPr>
              <a:t>Tarlaíonn</a:t>
            </a:r>
            <a:r>
              <a:rPr lang="en-US" sz="2800" dirty="0"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latin typeface="Calibri" pitchFamily="34" charset="0"/>
                <a:cs typeface="Comic Sans MS"/>
              </a:rPr>
              <a:t>macasamhlú</a:t>
            </a:r>
            <a:r>
              <a:rPr lang="en-US" sz="2800" dirty="0">
                <a:latin typeface="Calibri" pitchFamily="34" charset="0"/>
                <a:cs typeface="Comic Sans MS"/>
              </a:rPr>
              <a:t> DNA </a:t>
            </a:r>
            <a:r>
              <a:rPr lang="en-US" sz="2800" dirty="0" err="1">
                <a:latin typeface="Calibri" pitchFamily="34" charset="0"/>
                <a:cs typeface="Comic Sans MS"/>
              </a:rPr>
              <a:t>i</a:t>
            </a:r>
            <a:r>
              <a:rPr lang="en-US" sz="2800" dirty="0"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latin typeface="Calibri" pitchFamily="34" charset="0"/>
                <a:cs typeface="Comic Sans MS"/>
              </a:rPr>
              <a:t>rith</a:t>
            </a:r>
            <a:r>
              <a:rPr lang="en-US" sz="2800" dirty="0"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Idirphas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, 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díreach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 r</a:t>
            </a:r>
            <a:r>
              <a:rPr lang="ga-IE" sz="2800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oi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mh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 M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h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omic Sans MS"/>
              </a:rPr>
              <a:t>iotóis</a:t>
            </a:r>
            <a:r>
              <a:rPr lang="en-US" sz="2400" dirty="0">
                <a:solidFill>
                  <a:srgbClr val="00B050"/>
                </a:solidFill>
                <a:latin typeface="Calibri" pitchFamily="34" charset="0"/>
                <a:cs typeface="Comic Sans MS"/>
              </a:rPr>
              <a:t>.</a:t>
            </a:r>
          </a:p>
          <a:p>
            <a:endParaRPr lang="en-US" sz="2400" dirty="0">
              <a:latin typeface="Calibri" pitchFamily="34" charset="0"/>
              <a:cs typeface="Comic Sans MS"/>
            </a:endParaRPr>
          </a:p>
          <a:p>
            <a:r>
              <a:rPr lang="en-US" sz="2400" b="1" u="sng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Tábhacht</a:t>
            </a:r>
            <a:r>
              <a:rPr lang="en-US" sz="2400" b="1" u="sng" dirty="0">
                <a:solidFill>
                  <a:srgbClr val="0000FF"/>
                </a:solidFill>
                <a:latin typeface="Calibri" pitchFamily="34" charset="0"/>
                <a:cs typeface="Comic Sans MS"/>
              </a:rPr>
              <a:t> </a:t>
            </a:r>
            <a:r>
              <a:rPr lang="ga-IE" sz="2400" b="1" u="sng" dirty="0">
                <a:solidFill>
                  <a:srgbClr val="0000FF"/>
                </a:solidFill>
                <a:latin typeface="Calibri" pitchFamily="34" charset="0"/>
                <a:cs typeface="Comic Sans MS"/>
              </a:rPr>
              <a:t>an </a:t>
            </a:r>
            <a:r>
              <a:rPr lang="ga-IE" sz="2400" b="1" u="sng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mh</a:t>
            </a:r>
            <a:r>
              <a:rPr lang="en-US" sz="2400" b="1" u="sng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acasamhl</a:t>
            </a:r>
            <a:r>
              <a:rPr lang="ga-IE" sz="2400" b="1" u="sng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aithe</a:t>
            </a:r>
            <a:r>
              <a:rPr lang="en-US" sz="2800" b="1" u="sng" dirty="0">
                <a:solidFill>
                  <a:srgbClr val="0000FF"/>
                </a:solidFill>
                <a:latin typeface="Calibri" pitchFamily="34" charset="0"/>
                <a:cs typeface="Comic Sans MS"/>
              </a:rPr>
              <a:t>:</a:t>
            </a:r>
          </a:p>
          <a:p>
            <a:endParaRPr lang="en-US" sz="2400" b="1" dirty="0">
              <a:solidFill>
                <a:srgbClr val="0000FF"/>
              </a:solidFill>
              <a:latin typeface="Calibri" pitchFamily="34" charset="0"/>
              <a:cs typeface="Comic Sans MS"/>
            </a:endParaRPr>
          </a:p>
          <a:p>
            <a:r>
              <a:rPr lang="en-US" sz="2800" dirty="0">
                <a:latin typeface="Calibri" pitchFamily="34" charset="0"/>
                <a:cs typeface="Comic Sans MS"/>
              </a:rPr>
              <a:t>*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Bíonn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an DNA </a:t>
            </a:r>
            <a:r>
              <a:rPr lang="ga-IE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i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núicléas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</a:p>
          <a:p>
            <a:r>
              <a:rPr lang="ga-IE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na g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ceall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nua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díreach</a:t>
            </a:r>
            <a:r>
              <a:rPr lang="en-US" sz="2800" b="1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</a:p>
          <a:p>
            <a:r>
              <a:rPr lang="en-US" sz="2800" b="1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cosúil</a:t>
            </a:r>
            <a:r>
              <a:rPr lang="en-US" sz="2800" b="1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leis an DNA</a:t>
            </a:r>
            <a:r>
              <a:rPr lang="ga-IE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i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núicléas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</a:p>
          <a:p>
            <a:r>
              <a:rPr lang="ga-IE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na g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ceall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óna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ndearadh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iad</a:t>
            </a:r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endParaRPr lang="ga-IE" sz="2800" dirty="0">
              <a:solidFill>
                <a:srgbClr val="002060"/>
              </a:solidFill>
              <a:latin typeface="Calibri" pitchFamily="34" charset="0"/>
              <a:cs typeface="Comic Sans MS"/>
            </a:endParaRPr>
          </a:p>
          <a:p>
            <a:r>
              <a:rPr lang="en-US" sz="28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(</a:t>
            </a:r>
            <a:r>
              <a:rPr lang="en-US" sz="28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comhionann</a:t>
            </a:r>
            <a:r>
              <a:rPr lang="en-US" sz="2800" dirty="0">
                <a:solidFill>
                  <a:srgbClr val="002060"/>
                </a:solidFill>
                <a:latin typeface="Calibri" panose="020F0502020204030204" pitchFamily="34" charset="0"/>
                <a:cs typeface="Comic Sans MS"/>
              </a:rPr>
              <a:t>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591" y="6005190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dirty="0">
                <a:hlinkClick r:id="rId2"/>
              </a:rPr>
              <a:t>http://www.pbs.org/wgbh/aso/tryit/dna/shockwave.html</a:t>
            </a:r>
            <a:endParaRPr lang="en-IE" sz="1400" dirty="0"/>
          </a:p>
          <a:p>
            <a:r>
              <a:rPr lang="en-IE" sz="1400" dirty="0">
                <a:hlinkClick r:id="rId3"/>
              </a:rPr>
              <a:t>http://learn.genetics.utah.edu/content/begin/tour/</a:t>
            </a:r>
            <a:endParaRPr lang="en-IE" sz="1400" dirty="0"/>
          </a:p>
        </p:txBody>
      </p:sp>
      <p:pic>
        <p:nvPicPr>
          <p:cNvPr id="15362" name="Picture 2" descr="Chromosom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6696" y="2302085"/>
            <a:ext cx="4337754" cy="307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3404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00B050"/>
                </a:solidFill>
                <a:latin typeface="Comic Sans MS"/>
                <a:cs typeface="Comic Sans MS"/>
              </a:rPr>
              <a:t>Próifíliú</a:t>
            </a:r>
            <a:r>
              <a:rPr lang="en-US" b="1" dirty="0">
                <a:solidFill>
                  <a:srgbClr val="00B050"/>
                </a:solidFill>
                <a:latin typeface="Comic Sans MS"/>
                <a:cs typeface="Comic Sans MS"/>
              </a:rPr>
              <a:t> DNA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8964488" cy="5001419"/>
          </a:xfrm>
        </p:spPr>
        <p:txBody>
          <a:bodyPr>
            <a:normAutofit lnSpcReduction="10000"/>
          </a:bodyPr>
          <a:lstStyle/>
          <a:p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Próiseas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a </a:t>
            </a: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léiríonn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p</a:t>
            </a:r>
            <a:r>
              <a:rPr lang="ga-IE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a</a:t>
            </a: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trúin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</a:t>
            </a:r>
          </a:p>
          <a:p>
            <a:r>
              <a:rPr lang="ga-IE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Aonrú an 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DNA ag </a:t>
            </a: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úsáid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na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</a:t>
            </a:r>
          </a:p>
          <a:p>
            <a:pPr marL="0" indent="0">
              <a:buNone/>
            </a:pP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réigiún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neamhchód</a:t>
            </a:r>
            <a:r>
              <a:rPr lang="ga-IE" sz="2800" b="1" dirty="0" err="1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úcháin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 (</a:t>
            </a:r>
            <a:r>
              <a:rPr lang="ga-IE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dramh</a:t>
            </a:r>
            <a:r>
              <a:rPr lang="en-US" sz="2800" b="1" dirty="0">
                <a:solidFill>
                  <a:srgbClr val="0000FF"/>
                </a:solidFill>
                <a:latin typeface="Calibri" pitchFamily="34" charset="0"/>
                <a:cs typeface="Courier New" pitchFamily="49" charset="0"/>
              </a:rPr>
              <a:t>) DNA.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Na </a:t>
            </a:r>
            <a:r>
              <a:rPr lang="en-US" u="sng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céimeanna</a:t>
            </a:r>
            <a:r>
              <a:rPr lang="en-US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Calibri" pitchFamily="34" charset="0"/>
                <a:cs typeface="Comic Sans MS"/>
              </a:rPr>
              <a:t>Scaoileadh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</a:p>
          <a:p>
            <a:pPr>
              <a:buFont typeface="+mj-lt"/>
              <a:buAutoNum type="arabicPeriod"/>
            </a:pPr>
            <a:r>
              <a:rPr lang="en-US" dirty="0" err="1">
                <a:latin typeface="Calibri" pitchFamily="34" charset="0"/>
                <a:cs typeface="Comic Sans MS"/>
              </a:rPr>
              <a:t>Gearradh</a:t>
            </a:r>
            <a:r>
              <a:rPr lang="en-US" dirty="0">
                <a:latin typeface="Calibri" pitchFamily="34" charset="0"/>
                <a:cs typeface="Comic Sans MS"/>
              </a:rPr>
              <a:t> an DNA</a:t>
            </a:r>
          </a:p>
          <a:p>
            <a:pPr>
              <a:buFont typeface="+mj-lt"/>
              <a:buAutoNum type="arabicPeriod"/>
            </a:pPr>
            <a:r>
              <a:rPr lang="en-US" dirty="0" err="1">
                <a:latin typeface="Calibri" pitchFamily="34" charset="0"/>
                <a:cs typeface="Comic Sans MS"/>
              </a:rPr>
              <a:t>Scaradh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mBlúirí</a:t>
            </a:r>
            <a:endParaRPr lang="en-US" dirty="0">
              <a:latin typeface="Calibri" pitchFamily="34" charset="0"/>
              <a:cs typeface="Comic Sans MS"/>
            </a:endParaRPr>
          </a:p>
          <a:p>
            <a:pPr>
              <a:buFont typeface="+mj-lt"/>
              <a:buAutoNum type="arabicPeriod"/>
            </a:pPr>
            <a:r>
              <a:rPr lang="en-US" dirty="0" err="1">
                <a:latin typeface="Calibri" pitchFamily="34" charset="0"/>
                <a:cs typeface="Comic Sans MS"/>
              </a:rPr>
              <a:t>Anailís</a:t>
            </a:r>
            <a:r>
              <a:rPr lang="en-US" dirty="0">
                <a:latin typeface="Calibri" pitchFamily="34" charset="0"/>
                <a:cs typeface="Comic Sans MS"/>
              </a:rPr>
              <a:t> an DNA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19</a:t>
            </a:fld>
            <a:endParaRPr lang="en-IE"/>
          </a:p>
        </p:txBody>
      </p:sp>
      <p:pic>
        <p:nvPicPr>
          <p:cNvPr id="26626" name="Picture 2" descr="http://thumbs1.dreamstime.com/x/dna-fingerprinting-192262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0" b="10460"/>
          <a:stretch/>
        </p:blipFill>
        <p:spPr bwMode="auto">
          <a:xfrm>
            <a:off x="4510336" y="2924944"/>
            <a:ext cx="3230016" cy="3201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957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925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4625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925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625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925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4625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925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4625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925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4625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925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4625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925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4625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grpId="0" nodeType="click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9250" tmFilter="0, 0; .2, .5; .8, .5; 1, 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4625" autoRev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578297"/>
            <a:ext cx="600121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>
              <a:latin typeface="Comic Sans MS"/>
              <a:cs typeface="Comic Sans MS"/>
            </a:endParaRPr>
          </a:p>
          <a:p>
            <a:r>
              <a:rPr lang="en-US" sz="24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Cruth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Móilín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fada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sárchorn</a:t>
            </a:r>
            <a:r>
              <a:rPr lang="ga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tha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I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(spiral) </a:t>
            </a:r>
            <a:r>
              <a:rPr lang="ga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bhfuil an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cruth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cáil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úil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‘</a:t>
            </a:r>
            <a:r>
              <a:rPr lang="ga-IE" sz="24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</a:t>
            </a:r>
            <a:r>
              <a:rPr lang="ga-IE" sz="24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héilics</a:t>
            </a:r>
            <a:r>
              <a:rPr lang="en-US" sz="24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dúbailte</a:t>
            </a:r>
            <a:r>
              <a:rPr lang="en-US" sz="24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’</a:t>
            </a:r>
            <a:r>
              <a:rPr lang="ga-IE" sz="24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air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Coim</a:t>
            </a:r>
            <a:r>
              <a:rPr lang="ga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eá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dann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próitéiní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24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Hi</a:t>
            </a:r>
            <a:r>
              <a:rPr lang="ga-IE" sz="2400" b="1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ostóin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) an DNA </a:t>
            </a:r>
          </a:p>
          <a:p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sta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d s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árchorn</a:t>
            </a:r>
            <a:r>
              <a:rPr lang="ga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tha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400" b="1" u="sng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Suíomh</a:t>
            </a:r>
            <a:r>
              <a:rPr lang="en-US" sz="24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DNA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sna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crómasóim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núicléas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&amp;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roinnt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b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eag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sna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_______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sz="24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Feidhm</a:t>
            </a:r>
            <a:r>
              <a:rPr lang="en-US" sz="2400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Is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móilín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oidhreachta</a:t>
            </a:r>
            <a:r>
              <a:rPr lang="ga-IE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é;</a:t>
            </a:r>
            <a:r>
              <a:rPr lang="en-US" sz="2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is 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ann atá an </a:t>
            </a:r>
            <a:r>
              <a:rPr lang="ga-IE" sz="2400" b="1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treoirphlean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IE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(blueprint)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chun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GACH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próitéin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i do </a:t>
            </a:r>
          </a:p>
          <a:p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chorp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a </a:t>
            </a:r>
            <a:r>
              <a:rPr lang="en-US" sz="2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thógáil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US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(build)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sz="2400" b="1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349" y="116632"/>
            <a:ext cx="88569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DNA - </a:t>
            </a:r>
            <a:r>
              <a:rPr lang="en-US" sz="3200" b="1" u="sng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Aigéad</a:t>
            </a:r>
            <a:r>
              <a:rPr lang="en-US" sz="32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3200" b="1" u="sng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Dé-Ocsairibeanúicléa</a:t>
            </a:r>
            <a:r>
              <a:rPr lang="ga-IE" sz="3200" b="1" u="sng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sa</a:t>
            </a:r>
            <a:r>
              <a:rPr lang="en-US" sz="3200" b="1" u="sng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ch</a:t>
            </a:r>
            <a:endParaRPr lang="en-US" sz="3200" b="1" u="sng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2551661" y="5683455"/>
            <a:ext cx="3552121" cy="110799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Comic Sans MS"/>
                <a:cs typeface="Comic Sans MS"/>
              </a:rPr>
              <a:t>Slabhra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dirty="0" err="1">
                <a:latin typeface="Comic Sans MS"/>
                <a:cs typeface="Comic Sans MS"/>
              </a:rPr>
              <a:t>fada</a:t>
            </a:r>
            <a:r>
              <a:rPr lang="en-US" sz="2400" dirty="0">
                <a:latin typeface="Comic Sans MS"/>
                <a:cs typeface="Comic Sans MS"/>
              </a:rPr>
              <a:t> </a:t>
            </a:r>
            <a:r>
              <a:rPr lang="en-US" sz="2400" b="1" dirty="0" err="1">
                <a:latin typeface="Comic Sans MS"/>
                <a:cs typeface="Comic Sans MS"/>
              </a:rPr>
              <a:t>núicléitídí</a:t>
            </a:r>
            <a:r>
              <a:rPr lang="en-US" sz="2400" b="1" dirty="0">
                <a:latin typeface="Comic Sans MS"/>
                <a:cs typeface="Comic Sans MS"/>
              </a:rPr>
              <a:t> </a:t>
            </a:r>
            <a:r>
              <a:rPr lang="en-US" sz="2400" dirty="0">
                <a:latin typeface="Comic Sans MS"/>
                <a:cs typeface="Comic Sans MS"/>
              </a:rPr>
              <a:t>is </a:t>
            </a:r>
            <a:r>
              <a:rPr lang="en-US" sz="2400" dirty="0" err="1">
                <a:latin typeface="Comic Sans MS"/>
                <a:cs typeface="Comic Sans MS"/>
              </a:rPr>
              <a:t>ea</a:t>
            </a:r>
            <a:r>
              <a:rPr lang="en-US" sz="2400" dirty="0">
                <a:latin typeface="Comic Sans MS"/>
                <a:cs typeface="Comic Sans MS"/>
              </a:rPr>
              <a:t> an DNA</a:t>
            </a:r>
            <a:r>
              <a:rPr lang="en-US" sz="2400" b="1" dirty="0">
                <a:latin typeface="Comic Sans MS"/>
                <a:cs typeface="Comic Sans MS"/>
              </a:rPr>
              <a:t>.</a:t>
            </a:r>
          </a:p>
          <a:p>
            <a:endParaRPr lang="en-IE" dirty="0"/>
          </a:p>
        </p:txBody>
      </p:sp>
      <p:sp>
        <p:nvSpPr>
          <p:cNvPr id="5" name="Right Arrow 4"/>
          <p:cNvSpPr/>
          <p:nvPr/>
        </p:nvSpPr>
        <p:spPr>
          <a:xfrm>
            <a:off x="4836380" y="5272603"/>
            <a:ext cx="1343602" cy="36004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</a:t>
            </a:fld>
            <a:endParaRPr lang="en-IE"/>
          </a:p>
        </p:txBody>
      </p:sp>
      <p:pic>
        <p:nvPicPr>
          <p:cNvPr id="11266" name="Picture 2" descr="http://thumbs7.dreamstime.com/x/dna-model-against-black-background-4072507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37070" y="2143780"/>
            <a:ext cx="381000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230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301922"/>
            <a:ext cx="4248472" cy="64394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1.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Scaoileadh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b="1">
                <a:solidFill>
                  <a:srgbClr val="FF0000"/>
                </a:solidFill>
                <a:latin typeface="Comic Sans MS"/>
                <a:cs typeface="Comic Sans MS"/>
              </a:rPr>
              <a:t>an DNA </a:t>
            </a:r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dirty="0" err="1">
                <a:solidFill>
                  <a:srgbClr val="0070C0"/>
                </a:solidFill>
                <a:latin typeface="Comic Sans MS"/>
                <a:cs typeface="Comic Sans MS"/>
              </a:rPr>
              <a:t>Bristear</a:t>
            </a:r>
            <a:r>
              <a:rPr lang="en-US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mic Sans MS"/>
                <a:cs typeface="Comic Sans MS"/>
              </a:rPr>
              <a:t>cealla</a:t>
            </a:r>
            <a:r>
              <a:rPr lang="en-US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mic Sans MS"/>
                <a:cs typeface="Comic Sans MS"/>
              </a:rPr>
              <a:t>síos</a:t>
            </a:r>
            <a:r>
              <a:rPr lang="en-US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latin typeface="Comic Sans MS"/>
                <a:cs typeface="Comic Sans MS"/>
              </a:rPr>
              <a:t>chun</a:t>
            </a:r>
            <a:r>
              <a:rPr lang="en-US" dirty="0">
                <a:solidFill>
                  <a:srgbClr val="0070C0"/>
                </a:solidFill>
                <a:latin typeface="Comic Sans MS"/>
                <a:cs typeface="Comic Sans MS"/>
              </a:rPr>
              <a:t> an DNA a </a:t>
            </a:r>
            <a:r>
              <a:rPr lang="en-US" dirty="0" err="1">
                <a:solidFill>
                  <a:srgbClr val="0070C0"/>
                </a:solidFill>
                <a:latin typeface="Comic Sans MS"/>
                <a:cs typeface="Comic Sans MS"/>
              </a:rPr>
              <a:t>scaoileadh</a:t>
            </a:r>
            <a:r>
              <a:rPr lang="en-US" dirty="0">
                <a:solidFill>
                  <a:srgbClr val="0070C0"/>
                </a:solidFill>
                <a:latin typeface="Comic Sans MS"/>
                <a:cs typeface="Comic Sans MS"/>
              </a:rPr>
              <a:t> </a:t>
            </a:r>
          </a:p>
          <a:p>
            <a:r>
              <a:rPr lang="en-US" dirty="0" err="1">
                <a:latin typeface="Comic Sans MS"/>
                <a:cs typeface="Comic Sans MS"/>
              </a:rPr>
              <a:t>Déantar</a:t>
            </a:r>
            <a:r>
              <a:rPr lang="en-US" dirty="0">
                <a:latin typeface="Comic Sans MS"/>
                <a:cs typeface="Comic Sans MS"/>
              </a:rPr>
              <a:t> an </a:t>
            </a:r>
            <a:r>
              <a:rPr lang="en-US" dirty="0" err="1">
                <a:latin typeface="Comic Sans MS"/>
                <a:cs typeface="Comic Sans MS"/>
              </a:rPr>
              <a:t>sampla</a:t>
            </a:r>
            <a:r>
              <a:rPr lang="en-US" dirty="0">
                <a:latin typeface="Comic Sans MS"/>
                <a:cs typeface="Comic Sans MS"/>
              </a:rPr>
              <a:t> a </a:t>
            </a:r>
            <a:r>
              <a:rPr lang="en-US" dirty="0" err="1">
                <a:latin typeface="Comic Sans MS"/>
                <a:cs typeface="Comic Sans MS"/>
              </a:rPr>
              <a:t>chóiriú</a:t>
            </a:r>
            <a:r>
              <a:rPr lang="en-US" dirty="0">
                <a:latin typeface="Comic Sans MS"/>
                <a:cs typeface="Comic Sans MS"/>
              </a:rPr>
              <a:t> le </a:t>
            </a:r>
            <a:r>
              <a:rPr lang="en-US" dirty="0" err="1">
                <a:latin typeface="Comic Sans MS"/>
                <a:cs typeface="Comic Sans MS"/>
              </a:rPr>
              <a:t>ceimiceáin</a:t>
            </a:r>
            <a:r>
              <a:rPr lang="en-US" dirty="0">
                <a:latin typeface="Comic Sans MS"/>
                <a:cs typeface="Comic Sans MS"/>
              </a:rPr>
              <a:t> &amp; </a:t>
            </a:r>
            <a:r>
              <a:rPr lang="en-US" dirty="0" err="1">
                <a:latin typeface="Comic Sans MS"/>
                <a:cs typeface="Comic Sans MS"/>
              </a:rPr>
              <a:t>einsímí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chun</a:t>
            </a:r>
            <a:r>
              <a:rPr lang="en-US" dirty="0">
                <a:latin typeface="Comic Sans MS"/>
                <a:cs typeface="Comic Sans MS"/>
              </a:rPr>
              <a:t> an DNA a </a:t>
            </a:r>
            <a:r>
              <a:rPr lang="en-US" dirty="0" err="1">
                <a:latin typeface="Comic Sans MS"/>
                <a:cs typeface="Comic Sans MS"/>
              </a:rPr>
              <a:t>scaoileadh</a:t>
            </a:r>
            <a:r>
              <a:rPr lang="en-US" dirty="0">
                <a:latin typeface="Comic Sans MS"/>
                <a:cs typeface="Comic Sans MS"/>
              </a:rPr>
              <a:t> </a:t>
            </a:r>
          </a:p>
          <a:p>
            <a:pPr marL="0" indent="0">
              <a:buNone/>
            </a:pPr>
            <a:endParaRPr lang="en-US" dirty="0">
              <a:latin typeface="Comic Sans MS"/>
              <a:cs typeface="Comic Sans MS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20</a:t>
            </a:fld>
            <a:endParaRPr lang="en-IE"/>
          </a:p>
        </p:txBody>
      </p:sp>
      <p:pic>
        <p:nvPicPr>
          <p:cNvPr id="27650" name="Picture 2" descr="http://thumbs6.dreamstime.com/x/blood-extraction-211486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8990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396536" cy="45811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rgbClr val="FF0000"/>
                </a:solidFill>
                <a:cs typeface="Comic Sans MS"/>
              </a:rPr>
              <a:t>2. </a:t>
            </a:r>
            <a:r>
              <a:rPr lang="en-US" sz="3900" b="1" dirty="0" err="1">
                <a:solidFill>
                  <a:srgbClr val="FF0000"/>
                </a:solidFill>
                <a:cs typeface="Comic Sans MS"/>
              </a:rPr>
              <a:t>Gearradh</a:t>
            </a:r>
            <a:r>
              <a:rPr lang="en-US" sz="3900" b="1" dirty="0">
                <a:solidFill>
                  <a:srgbClr val="FF0000"/>
                </a:solidFill>
                <a:cs typeface="Comic Sans MS"/>
              </a:rPr>
              <a:t> an DNA</a:t>
            </a:r>
          </a:p>
          <a:p>
            <a:r>
              <a:rPr lang="en-US" b="1" dirty="0" err="1">
                <a:cs typeface="Comic Sans MS"/>
              </a:rPr>
              <a:t>Gearrann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solidFill>
                  <a:srgbClr val="D60093"/>
                </a:solidFill>
                <a:cs typeface="Comic Sans MS"/>
              </a:rPr>
              <a:t>einsímí</a:t>
            </a:r>
            <a:r>
              <a:rPr lang="en-US" b="1" dirty="0">
                <a:cs typeface="Comic Sans MS"/>
              </a:rPr>
              <a:t> an DNA </a:t>
            </a:r>
            <a:r>
              <a:rPr lang="en-US" b="1" dirty="0" err="1">
                <a:cs typeface="Comic Sans MS"/>
              </a:rPr>
              <a:t>ina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bhlúirí</a:t>
            </a:r>
            <a:r>
              <a:rPr lang="en-US" dirty="0">
                <a:cs typeface="Comic Sans MS"/>
              </a:rPr>
              <a:t>.</a:t>
            </a:r>
          </a:p>
          <a:p>
            <a:r>
              <a:rPr lang="en-US" dirty="0" err="1">
                <a:solidFill>
                  <a:srgbClr val="0070C0"/>
                </a:solidFill>
                <a:cs typeface="Comic Sans MS"/>
              </a:rPr>
              <a:t>Gearrann</a:t>
            </a:r>
            <a:r>
              <a:rPr lang="en-US" dirty="0">
                <a:solidFill>
                  <a:srgbClr val="0070C0"/>
                </a:solidFill>
                <a:cs typeface="Comic Sans MS"/>
              </a:rPr>
              <a:t> </a:t>
            </a:r>
            <a:r>
              <a:rPr lang="en-US" dirty="0" err="1">
                <a:solidFill>
                  <a:srgbClr val="0070C0"/>
                </a:solidFill>
                <a:cs typeface="Comic Sans MS"/>
              </a:rPr>
              <a:t>einsímí</a:t>
            </a:r>
            <a:r>
              <a:rPr lang="en-US" dirty="0">
                <a:solidFill>
                  <a:srgbClr val="0070C0"/>
                </a:solidFill>
                <a:cs typeface="Comic Sans MS"/>
              </a:rPr>
              <a:t> an DNA ag </a:t>
            </a:r>
            <a:r>
              <a:rPr lang="en-US" dirty="0" err="1">
                <a:solidFill>
                  <a:srgbClr val="0070C0"/>
                </a:solidFill>
                <a:cs typeface="Comic Sans MS"/>
              </a:rPr>
              <a:t>seicheamh</a:t>
            </a:r>
            <a:r>
              <a:rPr lang="en-US" dirty="0">
                <a:solidFill>
                  <a:srgbClr val="0070C0"/>
                </a:solidFill>
                <a:cs typeface="Comic Sans MS"/>
              </a:rPr>
              <a:t> (</a:t>
            </a:r>
            <a:r>
              <a:rPr lang="en-US" dirty="0" err="1">
                <a:solidFill>
                  <a:srgbClr val="0070C0"/>
                </a:solidFill>
                <a:cs typeface="Comic Sans MS"/>
              </a:rPr>
              <a:t>ord</a:t>
            </a:r>
            <a:r>
              <a:rPr lang="en-US" dirty="0">
                <a:solidFill>
                  <a:srgbClr val="0070C0"/>
                </a:solidFill>
                <a:cs typeface="Comic Sans MS"/>
              </a:rPr>
              <a:t>) </a:t>
            </a:r>
            <a:r>
              <a:rPr lang="en-US" dirty="0" err="1">
                <a:solidFill>
                  <a:srgbClr val="0070C0"/>
                </a:solidFill>
                <a:cs typeface="Comic Sans MS"/>
              </a:rPr>
              <a:t>bunanna</a:t>
            </a:r>
            <a:r>
              <a:rPr lang="ga-IE" dirty="0">
                <a:cs typeface="Comic Sans MS"/>
              </a:rPr>
              <a:t> ar leith</a:t>
            </a:r>
            <a:r>
              <a:rPr lang="en-US" dirty="0">
                <a:cs typeface="Comic Sans MS"/>
              </a:rPr>
              <a:t> (</a:t>
            </a:r>
            <a:r>
              <a:rPr lang="ga-IE" dirty="0">
                <a:cs typeface="Comic Sans MS"/>
              </a:rPr>
              <a:t>m</a:t>
            </a:r>
            <a:r>
              <a:rPr lang="en-US" dirty="0" err="1">
                <a:cs typeface="Comic Sans MS"/>
              </a:rPr>
              <a:t>ar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shampla</a:t>
            </a:r>
            <a:r>
              <a:rPr lang="en-US" dirty="0">
                <a:cs typeface="Comic Sans MS"/>
              </a:rPr>
              <a:t> </a:t>
            </a:r>
            <a:r>
              <a:rPr lang="en-US" i="1" dirty="0">
                <a:cs typeface="Comic Sans MS"/>
              </a:rPr>
              <a:t>Eco</a:t>
            </a:r>
            <a:r>
              <a:rPr lang="en-US" dirty="0">
                <a:cs typeface="Comic Sans MS"/>
              </a:rPr>
              <a:t>R1 – </a:t>
            </a:r>
            <a:r>
              <a:rPr lang="en-US" dirty="0" err="1">
                <a:cs typeface="Comic Sans MS"/>
              </a:rPr>
              <a:t>Aithníonn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sé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agus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ceanglaíonn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sé</a:t>
            </a:r>
            <a:r>
              <a:rPr lang="en-US" dirty="0">
                <a:cs typeface="Comic Sans MS"/>
              </a:rPr>
              <a:t> </a:t>
            </a:r>
            <a:r>
              <a:rPr lang="ga-IE" dirty="0">
                <a:cs typeface="Comic Sans MS"/>
              </a:rPr>
              <a:t>leis </a:t>
            </a:r>
            <a:r>
              <a:rPr lang="en-US" dirty="0">
                <a:cs typeface="Comic Sans MS"/>
              </a:rPr>
              <a:t>an </a:t>
            </a:r>
            <a:r>
              <a:rPr lang="en-US" dirty="0" err="1">
                <a:cs typeface="Comic Sans MS"/>
              </a:rPr>
              <a:t>seicheamh</a:t>
            </a:r>
            <a:r>
              <a:rPr lang="en-US" dirty="0">
                <a:cs typeface="Comic Sans MS"/>
              </a:rPr>
              <a:t> GAATTC </a:t>
            </a:r>
            <a:r>
              <a:rPr lang="en-US" dirty="0" err="1">
                <a:cs typeface="Comic Sans MS"/>
              </a:rPr>
              <a:t>amháin</a:t>
            </a:r>
            <a:r>
              <a:rPr lang="en-US" dirty="0">
                <a:cs typeface="Comic Sans MS"/>
              </a:rPr>
              <a:t>. </a:t>
            </a:r>
            <a:r>
              <a:rPr lang="en-US" dirty="0" err="1">
                <a:cs typeface="Comic Sans MS"/>
              </a:rPr>
              <a:t>Gearrann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sé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idir</a:t>
            </a:r>
            <a:r>
              <a:rPr lang="en-US" dirty="0">
                <a:cs typeface="Comic Sans MS"/>
              </a:rPr>
              <a:t> an G &amp; an A – G</a:t>
            </a:r>
            <a:r>
              <a:rPr lang="en-US" dirty="0">
                <a:solidFill>
                  <a:srgbClr val="0000FF"/>
                </a:solidFill>
                <a:ea typeface="Wingdings"/>
                <a:cs typeface="Wingdings"/>
              </a:rPr>
              <a:t></a:t>
            </a:r>
            <a:r>
              <a:rPr lang="en-US" dirty="0">
                <a:ea typeface="Wingdings"/>
                <a:cs typeface="Comic Sans MS"/>
              </a:rPr>
              <a:t>AATTC.)</a:t>
            </a:r>
          </a:p>
          <a:p>
            <a:r>
              <a:rPr lang="en-US" dirty="0" err="1">
                <a:ea typeface="Wingdings"/>
                <a:cs typeface="Comic Sans MS"/>
              </a:rPr>
              <a:t>Téann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sé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tríd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ga-IE" dirty="0">
                <a:ea typeface="Wingdings"/>
                <a:cs typeface="Comic Sans MS"/>
              </a:rPr>
              <a:t>an </a:t>
            </a:r>
            <a:r>
              <a:rPr lang="en-US" dirty="0">
                <a:ea typeface="Wingdings"/>
                <a:cs typeface="Comic Sans MS"/>
              </a:rPr>
              <a:t>DNA &amp; </a:t>
            </a:r>
            <a:r>
              <a:rPr lang="en-US" dirty="0" err="1">
                <a:ea typeface="Wingdings"/>
                <a:cs typeface="Comic Sans MS"/>
              </a:rPr>
              <a:t>gach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áit</a:t>
            </a:r>
            <a:r>
              <a:rPr lang="en-US" dirty="0">
                <a:ea typeface="Wingdings"/>
                <a:cs typeface="Comic Sans MS"/>
              </a:rPr>
              <a:t> a </a:t>
            </a:r>
            <a:r>
              <a:rPr lang="ga-IE" dirty="0" err="1">
                <a:ea typeface="Wingdings"/>
                <a:cs typeface="Comic Sans MS"/>
              </a:rPr>
              <a:t>dt</a:t>
            </a:r>
            <a:r>
              <a:rPr lang="en-US" dirty="0" err="1">
                <a:ea typeface="Wingdings"/>
                <a:cs typeface="Comic Sans MS"/>
              </a:rPr>
              <a:t>agann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sé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trasna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ga-IE" dirty="0">
                <a:ea typeface="Wingdings"/>
                <a:cs typeface="Comic Sans MS"/>
              </a:rPr>
              <a:t>ar </a:t>
            </a:r>
            <a:r>
              <a:rPr lang="en-US" dirty="0">
                <a:ea typeface="Wingdings"/>
                <a:cs typeface="Comic Sans MS"/>
              </a:rPr>
              <a:t>GAATTC, </a:t>
            </a:r>
            <a:r>
              <a:rPr lang="en-US" dirty="0" err="1">
                <a:ea typeface="Wingdings"/>
                <a:cs typeface="Comic Sans MS"/>
              </a:rPr>
              <a:t>gearrann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sé</a:t>
            </a:r>
            <a:r>
              <a:rPr lang="en-US" dirty="0">
                <a:ea typeface="Wingdings"/>
                <a:cs typeface="Comic Sans MS"/>
              </a:rPr>
              <a:t> </a:t>
            </a:r>
            <a:r>
              <a:rPr lang="en-US" dirty="0" err="1">
                <a:ea typeface="Wingdings"/>
                <a:cs typeface="Comic Sans MS"/>
              </a:rPr>
              <a:t>idir</a:t>
            </a:r>
            <a:r>
              <a:rPr lang="en-US" dirty="0">
                <a:ea typeface="Wingdings"/>
                <a:cs typeface="Comic Sans MS"/>
              </a:rPr>
              <a:t> an G &amp; an A.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  <a:ea typeface="Wingdings"/>
                <a:cs typeface="Comic Sans MS"/>
              </a:rPr>
              <a:t>Toradh</a:t>
            </a:r>
            <a:r>
              <a:rPr lang="ga-IE" b="1" dirty="0">
                <a:solidFill>
                  <a:srgbClr val="FF0000"/>
                </a:solidFill>
                <a:ea typeface="Wingdings"/>
                <a:cs typeface="Comic Sans MS"/>
              </a:rPr>
              <a:t> </a:t>
            </a:r>
            <a:r>
              <a:rPr lang="en-US" dirty="0">
                <a:ea typeface="Wingdings"/>
                <a:cs typeface="Comic Sans MS"/>
              </a:rPr>
              <a:t>-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faightear</a:t>
            </a:r>
            <a:r>
              <a:rPr lang="en-US" dirty="0">
                <a:solidFill>
                  <a:srgbClr val="FF0000"/>
                </a:solidFill>
                <a:ea typeface="Wingding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na</a:t>
            </a:r>
            <a:r>
              <a:rPr lang="en-US" dirty="0">
                <a:solidFill>
                  <a:srgbClr val="FF0000"/>
                </a:solidFill>
                <a:ea typeface="Wingding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mílte</a:t>
            </a:r>
            <a:r>
              <a:rPr lang="en-US" dirty="0">
                <a:solidFill>
                  <a:srgbClr val="FF0000"/>
                </a:solidFill>
                <a:ea typeface="Wingding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blúire</a:t>
            </a:r>
            <a:r>
              <a:rPr lang="en-US" dirty="0">
                <a:solidFill>
                  <a:srgbClr val="FF0000"/>
                </a:solidFill>
                <a:ea typeface="Wingdings"/>
                <a:cs typeface="Comic Sans MS"/>
              </a:rPr>
              <a:t> de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mhéideanna</a:t>
            </a:r>
            <a:r>
              <a:rPr lang="en-US" dirty="0">
                <a:solidFill>
                  <a:srgbClr val="FF0000"/>
                </a:solidFill>
                <a:ea typeface="Wingding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ea typeface="Wingdings"/>
                <a:cs typeface="Comic Sans MS"/>
              </a:rPr>
              <a:t>difriúla</a:t>
            </a:r>
            <a:r>
              <a:rPr lang="en-US" dirty="0">
                <a:solidFill>
                  <a:srgbClr val="FF0000"/>
                </a:solidFill>
                <a:latin typeface="Comic Sans MS"/>
                <a:ea typeface="Wingdings"/>
                <a:cs typeface="Comic Sans MS"/>
              </a:rPr>
              <a:t>.</a:t>
            </a:r>
            <a:endParaRPr lang="en-US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21</a:t>
            </a:fld>
            <a:endParaRPr lang="en-I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r="25240"/>
          <a:stretch/>
        </p:blipFill>
        <p:spPr>
          <a:xfrm>
            <a:off x="547065" y="4221088"/>
            <a:ext cx="6185175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991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16632"/>
            <a:ext cx="9577064" cy="69847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3</a:t>
            </a:r>
            <a:r>
              <a:rPr lang="en-US" sz="4000" b="1" dirty="0">
                <a:solidFill>
                  <a:srgbClr val="FF0000"/>
                </a:solidFill>
                <a:latin typeface="Comic Sans MS"/>
                <a:cs typeface="Comic Sans MS"/>
              </a:rPr>
              <a:t>. </a:t>
            </a:r>
            <a:r>
              <a:rPr lang="en-US" sz="4000" b="1" dirty="0" err="1">
                <a:solidFill>
                  <a:srgbClr val="FF0000"/>
                </a:solidFill>
                <a:latin typeface="Comic Sans MS"/>
                <a:cs typeface="Comic Sans MS"/>
              </a:rPr>
              <a:t>Scaradh</a:t>
            </a:r>
            <a:r>
              <a:rPr lang="en-US" sz="40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Comic Sans MS"/>
                <a:cs typeface="Comic Sans MS"/>
              </a:rPr>
              <a:t>na</a:t>
            </a:r>
            <a:r>
              <a:rPr lang="en-US" sz="4000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4000" b="1" dirty="0" err="1">
                <a:solidFill>
                  <a:srgbClr val="FF0000"/>
                </a:solidFill>
                <a:latin typeface="Comic Sans MS"/>
                <a:cs typeface="Comic Sans MS"/>
              </a:rPr>
              <a:t>mBlúirí</a:t>
            </a:r>
            <a:endParaRPr lang="en-US" sz="4000" b="1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Scartar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na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blúirí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DNA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ar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ga-IE" sz="3400" b="1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bh</a:t>
            </a:r>
            <a:r>
              <a:rPr lang="en-US" sz="3400" b="1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onn</a:t>
            </a:r>
            <a:r>
              <a:rPr lang="en-US" sz="3400" b="1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a </a:t>
            </a:r>
            <a:r>
              <a:rPr lang="en-US" sz="3400" b="1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méid</a:t>
            </a:r>
            <a:r>
              <a:rPr lang="en-US" sz="3400" b="1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le </a:t>
            </a:r>
            <a:r>
              <a:rPr lang="en-US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le</a:t>
            </a:r>
            <a:r>
              <a:rPr lang="ga-IE" sz="3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i</a:t>
            </a:r>
            <a:r>
              <a:rPr lang="en-US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ctreafóiréis</a:t>
            </a:r>
            <a:r>
              <a:rPr lang="en-US" sz="3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ghlóthaí</a:t>
            </a:r>
            <a:r>
              <a:rPr lang="en-US" sz="3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</a:p>
          <a:p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Cuirtear</a:t>
            </a:r>
            <a:r>
              <a:rPr lang="ga-IE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iad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i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dtobar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glótha</a:t>
            </a:r>
            <a:r>
              <a:rPr lang="ga-IE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í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le </a:t>
            </a:r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pipéad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.</a:t>
            </a:r>
          </a:p>
          <a:p>
            <a:r>
              <a:rPr lang="en-US" sz="3400" dirty="0" err="1">
                <a:solidFill>
                  <a:srgbClr val="002060"/>
                </a:solidFill>
                <a:latin typeface="Calibri" pitchFamily="34" charset="0"/>
                <a:cs typeface="Comic Sans MS"/>
              </a:rPr>
              <a:t>Cuirtear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sruth</a:t>
            </a:r>
            <a:r>
              <a:rPr lang="en-US" sz="34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leictreach</a:t>
            </a:r>
            <a:r>
              <a:rPr lang="en-US" sz="34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trí</a:t>
            </a:r>
            <a:r>
              <a:rPr lang="ga-IE" sz="3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d</a:t>
            </a:r>
            <a:r>
              <a:rPr lang="en-US" sz="34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an </a:t>
            </a:r>
            <a:r>
              <a:rPr lang="ga-IE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ng</a:t>
            </a:r>
            <a:r>
              <a:rPr lang="en-US" sz="3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lóthach</a:t>
            </a:r>
            <a:r>
              <a:rPr lang="en-US" sz="3400" dirty="0">
                <a:solidFill>
                  <a:srgbClr val="002060"/>
                </a:solidFill>
                <a:latin typeface="Calibri" pitchFamily="34" charset="0"/>
                <a:cs typeface="Comic Sans MS"/>
              </a:rPr>
              <a:t>.</a:t>
            </a:r>
          </a:p>
          <a:p>
            <a:r>
              <a:rPr lang="en-US" sz="3400" dirty="0" err="1">
                <a:latin typeface="Calibri" pitchFamily="34" charset="0"/>
                <a:cs typeface="Comic Sans MS"/>
              </a:rPr>
              <a:t>Lucht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diúltach</a:t>
            </a:r>
            <a:r>
              <a:rPr lang="en-US" sz="3400" dirty="0">
                <a:latin typeface="Calibri" pitchFamily="34" charset="0"/>
                <a:cs typeface="Comic Sans MS"/>
              </a:rPr>
              <a:t> (-) </a:t>
            </a:r>
            <a:r>
              <a:rPr lang="en-US" sz="3400" dirty="0" err="1">
                <a:latin typeface="Calibri" pitchFamily="34" charset="0"/>
                <a:cs typeface="Comic Sans MS"/>
              </a:rPr>
              <a:t>ar</a:t>
            </a:r>
            <a:r>
              <a:rPr lang="en-US" sz="3400" dirty="0">
                <a:latin typeface="Calibri" pitchFamily="34" charset="0"/>
                <a:cs typeface="Comic Sans MS"/>
              </a:rPr>
              <a:t> DNA &amp; </a:t>
            </a:r>
            <a:r>
              <a:rPr lang="en-US" sz="3400" dirty="0" err="1">
                <a:latin typeface="Calibri" pitchFamily="34" charset="0"/>
                <a:cs typeface="Comic Sans MS"/>
              </a:rPr>
              <a:t>gluaiseann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blúirí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ga-IE" sz="3400" dirty="0">
                <a:latin typeface="Calibri" pitchFamily="34" charset="0"/>
                <a:cs typeface="Comic Sans MS"/>
              </a:rPr>
              <a:t>i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dtreo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teirminéil</a:t>
            </a:r>
            <a:r>
              <a:rPr lang="en-US" sz="3400" dirty="0">
                <a:latin typeface="Calibri" pitchFamily="34" charset="0"/>
                <a:cs typeface="Comic Sans MS"/>
              </a:rPr>
              <a:t> d</a:t>
            </a:r>
            <a:r>
              <a:rPr lang="ga-IE" sz="3400" dirty="0">
                <a:latin typeface="Calibri" pitchFamily="34" charset="0"/>
                <a:cs typeface="Comic Sans MS"/>
              </a:rPr>
              <a:t>h</a:t>
            </a:r>
            <a:r>
              <a:rPr lang="en-US" sz="3400" dirty="0" err="1">
                <a:latin typeface="Calibri" pitchFamily="34" charset="0"/>
                <a:cs typeface="Comic Sans MS"/>
              </a:rPr>
              <a:t>eimhnigh</a:t>
            </a:r>
            <a:r>
              <a:rPr lang="en-US" sz="3400" dirty="0">
                <a:latin typeface="Calibri" pitchFamily="34" charset="0"/>
                <a:cs typeface="Comic Sans MS"/>
              </a:rPr>
              <a:t>(+)</a:t>
            </a:r>
          </a:p>
          <a:p>
            <a:r>
              <a:rPr lang="en-US" sz="3400" dirty="0" err="1">
                <a:latin typeface="Calibri" pitchFamily="34" charset="0"/>
                <a:cs typeface="Comic Sans MS"/>
              </a:rPr>
              <a:t>Gluaiseann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na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blúirí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beaga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níos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tapúla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ná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na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blúirí</a:t>
            </a:r>
            <a:r>
              <a:rPr lang="en-US" sz="3400" dirty="0">
                <a:latin typeface="Calibri" pitchFamily="34" charset="0"/>
                <a:cs typeface="Comic Sans MS"/>
              </a:rPr>
              <a:t> </a:t>
            </a:r>
            <a:r>
              <a:rPr lang="en-US" sz="3400" dirty="0" err="1">
                <a:latin typeface="Calibri" pitchFamily="34" charset="0"/>
                <a:cs typeface="Comic Sans MS"/>
              </a:rPr>
              <a:t>móra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22</a:t>
            </a:fld>
            <a:endParaRPr lang="en-IE"/>
          </a:p>
        </p:txBody>
      </p:sp>
      <p:pic>
        <p:nvPicPr>
          <p:cNvPr id="28674" name="Picture 2" descr="http://thumbs8.dreamstime.com/x/gel-electrophoresis-device-vector-illustration-loaded-sample-4036438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151" y="908720"/>
            <a:ext cx="5760640" cy="319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8757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8640"/>
            <a:ext cx="5580112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4.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Anailís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an DNA</a:t>
            </a:r>
          </a:p>
          <a:p>
            <a:r>
              <a:rPr lang="en-US" dirty="0">
                <a:latin typeface="Calibri" pitchFamily="34" charset="0"/>
                <a:cs typeface="Comic Sans MS"/>
              </a:rPr>
              <a:t>De g</a:t>
            </a:r>
            <a:r>
              <a:rPr lang="ga-IE" dirty="0">
                <a:latin typeface="Calibri" pitchFamily="34" charset="0"/>
                <a:cs typeface="Comic Sans MS"/>
              </a:rPr>
              <a:t>h</a:t>
            </a:r>
            <a:r>
              <a:rPr lang="en-US" dirty="0" err="1">
                <a:latin typeface="Calibri" pitchFamily="34" charset="0"/>
                <a:cs typeface="Comic Sans MS"/>
              </a:rPr>
              <a:t>náth</a:t>
            </a:r>
            <a:r>
              <a:rPr lang="ga-IE" dirty="0">
                <a:latin typeface="Calibri" pitchFamily="34" charset="0"/>
                <a:cs typeface="Comic Sans MS"/>
              </a:rPr>
              <a:t>,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cuirtear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ga-IE" dirty="0">
                <a:latin typeface="Calibri" pitchFamily="34" charset="0"/>
                <a:cs typeface="Comic Sans MS"/>
              </a:rPr>
              <a:t>ábhar 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radaighníomhach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sa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tuaslagán</a:t>
            </a:r>
            <a:r>
              <a:rPr lang="en-US" dirty="0">
                <a:latin typeface="Calibri" pitchFamily="34" charset="0"/>
                <a:cs typeface="Comic Sans MS"/>
              </a:rPr>
              <a:t> leis an DNA.</a:t>
            </a:r>
          </a:p>
          <a:p>
            <a:r>
              <a:rPr lang="en-US" dirty="0" err="1">
                <a:latin typeface="Calibri" pitchFamily="34" charset="0"/>
                <a:cs typeface="Comic Sans MS"/>
              </a:rPr>
              <a:t>Cuirtear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ar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scannán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X-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ghathach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>
                <a:latin typeface="Calibri" pitchFamily="34" charset="0"/>
                <a:cs typeface="Comic Sans MS"/>
              </a:rPr>
              <a:t>é.</a:t>
            </a:r>
          </a:p>
          <a:p>
            <a:r>
              <a:rPr lang="en-US" dirty="0" err="1">
                <a:latin typeface="Calibri" pitchFamily="34" charset="0"/>
                <a:cs typeface="Comic Sans MS"/>
              </a:rPr>
              <a:t>Léirítear</a:t>
            </a:r>
            <a:r>
              <a:rPr lang="en-US" dirty="0">
                <a:latin typeface="Calibri" pitchFamily="34" charset="0"/>
                <a:cs typeface="Comic Sans MS"/>
              </a:rPr>
              <a:t> p</a:t>
            </a:r>
            <a:r>
              <a:rPr lang="ga-IE" dirty="0">
                <a:latin typeface="Calibri" pitchFamily="34" charset="0"/>
                <a:cs typeface="Comic Sans MS"/>
              </a:rPr>
              <a:t>a</a:t>
            </a:r>
            <a:r>
              <a:rPr lang="en-US" dirty="0" err="1">
                <a:latin typeface="Calibri" pitchFamily="34" charset="0"/>
                <a:cs typeface="Comic Sans MS"/>
              </a:rPr>
              <a:t>trúin</a:t>
            </a:r>
            <a:r>
              <a:rPr lang="en-US" dirty="0">
                <a:latin typeface="Calibri" pitchFamily="34" charset="0"/>
                <a:cs typeface="Comic Sans MS"/>
              </a:rPr>
              <a:t> de </a:t>
            </a:r>
            <a:r>
              <a:rPr lang="en-US" dirty="0" err="1">
                <a:latin typeface="Calibri" pitchFamily="34" charset="0"/>
                <a:cs typeface="Comic Sans MS"/>
              </a:rPr>
              <a:t>bhandaí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cosúil</a:t>
            </a:r>
            <a:r>
              <a:rPr lang="en-US" dirty="0">
                <a:latin typeface="Calibri" pitchFamily="34" charset="0"/>
                <a:cs typeface="Comic Sans MS"/>
              </a:rPr>
              <a:t> le </a:t>
            </a:r>
            <a:r>
              <a:rPr lang="en-US" u="sng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barrachód</a:t>
            </a:r>
            <a:r>
              <a:rPr lang="ga-IE" u="sng" dirty="0">
                <a:solidFill>
                  <a:srgbClr val="0070C0"/>
                </a:solidFill>
                <a:latin typeface="Calibri" pitchFamily="34" charset="0"/>
                <a:cs typeface="Comic Sans MS"/>
              </a:rPr>
              <a:t>.</a:t>
            </a:r>
            <a:endParaRPr lang="en-US" u="sng" dirty="0">
              <a:solidFill>
                <a:srgbClr val="0070C0"/>
              </a:solidFill>
              <a:latin typeface="Calibri" pitchFamily="34" charset="0"/>
              <a:cs typeface="Comic Sans MS"/>
            </a:endParaRPr>
          </a:p>
          <a:p>
            <a:r>
              <a:rPr lang="en-US" dirty="0" err="1">
                <a:latin typeface="Calibri" pitchFamily="34" charset="0"/>
                <a:cs typeface="Comic Sans MS"/>
              </a:rPr>
              <a:t>Trí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chomparáid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dhéanamh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idir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barrachóid</a:t>
            </a:r>
            <a:r>
              <a:rPr lang="en-US" dirty="0">
                <a:latin typeface="Calibri" pitchFamily="34" charset="0"/>
                <a:cs typeface="Comic Sans MS"/>
              </a:rPr>
              <a:t> ó </a:t>
            </a:r>
            <a:r>
              <a:rPr lang="en-US" dirty="0" err="1">
                <a:latin typeface="Calibri" pitchFamily="34" charset="0"/>
                <a:cs typeface="Comic Sans MS"/>
              </a:rPr>
              <a:t>shamplaí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éagsúla</a:t>
            </a:r>
            <a:r>
              <a:rPr lang="ga-IE" dirty="0">
                <a:latin typeface="Calibri" pitchFamily="34" charset="0"/>
                <a:cs typeface="Comic Sans MS"/>
              </a:rPr>
              <a:t>,</a:t>
            </a:r>
            <a:r>
              <a:rPr lang="en-US" dirty="0">
                <a:latin typeface="Calibri" pitchFamily="34" charset="0"/>
                <a:cs typeface="Comic Sans MS"/>
              </a:rPr>
              <a:t> is </a:t>
            </a:r>
            <a:r>
              <a:rPr lang="en-US" dirty="0" err="1">
                <a:latin typeface="Calibri" pitchFamily="34" charset="0"/>
                <a:cs typeface="Comic Sans MS"/>
              </a:rPr>
              <a:t>féidir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rá</a:t>
            </a:r>
            <a:r>
              <a:rPr lang="en-US" dirty="0">
                <a:latin typeface="Calibri" pitchFamily="34" charset="0"/>
                <a:cs typeface="Comic Sans MS"/>
              </a:rPr>
              <a:t> an mar a </a:t>
            </a:r>
            <a:r>
              <a:rPr lang="en-US" dirty="0" err="1">
                <a:latin typeface="Calibri" pitchFamily="34" charset="0"/>
                <a:cs typeface="Comic Sans MS"/>
              </a:rPr>
              <a:t>chéile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iad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23</a:t>
            </a:fld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5904148" y="4653136"/>
            <a:ext cx="2736304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Anailís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na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glóthaí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DNA: Na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blúirí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DNA mar a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fheictear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faoi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sholas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ultraivialait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FF00"/>
                </a:solidFill>
                <a:latin typeface="Comic Sans MS"/>
                <a:cs typeface="Comic Sans MS"/>
              </a:rPr>
              <a:t>iad</a:t>
            </a:r>
            <a:r>
              <a:rPr lang="en-US" dirty="0">
                <a:solidFill>
                  <a:srgbClr val="FFFF00"/>
                </a:solidFill>
                <a:latin typeface="Comic Sans MS"/>
                <a:cs typeface="Comic Sans MS"/>
              </a:rPr>
              <a:t>.</a:t>
            </a:r>
          </a:p>
        </p:txBody>
      </p:sp>
      <p:pic>
        <p:nvPicPr>
          <p:cNvPr id="29698" name="Picture 2" descr="http://thumbs1.dreamstime.com/x/dna-fingerprinting-192262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4" b="8337"/>
          <a:stretch/>
        </p:blipFill>
        <p:spPr bwMode="auto">
          <a:xfrm>
            <a:off x="5533987" y="404664"/>
            <a:ext cx="3476625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043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err="1">
                <a:latin typeface="Comic Sans MS"/>
                <a:cs typeface="Comic Sans MS"/>
              </a:rPr>
              <a:t>Úsáidí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próifíliú</a:t>
            </a:r>
            <a:r>
              <a:rPr lang="en-US" dirty="0">
                <a:latin typeface="Comic Sans MS"/>
                <a:cs typeface="Comic Sans MS"/>
              </a:rPr>
              <a:t> DNA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3744416" cy="5904656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en-US" b="1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Coiriúlacht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1200" dirty="0" smtClean="0">
                <a:latin typeface="Comic Sans MS"/>
                <a:cs typeface="Comic Sans MS"/>
              </a:rPr>
              <a:t>crime</a:t>
            </a:r>
            <a:r>
              <a:rPr lang="en-US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:</a:t>
            </a:r>
            <a:endParaRPr lang="en-US" b="1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r>
              <a:rPr lang="en-US" dirty="0" err="1">
                <a:cs typeface="Comic Sans MS"/>
              </a:rPr>
              <a:t>Lorgaítear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samplaí</a:t>
            </a:r>
            <a:r>
              <a:rPr lang="en-US" dirty="0">
                <a:cs typeface="Comic Sans MS"/>
              </a:rPr>
              <a:t> DNA ó </a:t>
            </a:r>
            <a:r>
              <a:rPr lang="en-US" dirty="0" err="1">
                <a:cs typeface="Comic Sans MS"/>
              </a:rPr>
              <a:t>láthair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na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coire</a:t>
            </a:r>
            <a:r>
              <a:rPr lang="en-US" dirty="0">
                <a:cs typeface="Comic Sans MS"/>
              </a:rPr>
              <a:t>. </a:t>
            </a:r>
          </a:p>
          <a:p>
            <a:r>
              <a:rPr lang="en-US" dirty="0" err="1">
                <a:cs typeface="Comic Sans MS"/>
              </a:rPr>
              <a:t>Tugtar</a:t>
            </a:r>
            <a:r>
              <a:rPr lang="en-US" dirty="0">
                <a:cs typeface="Comic Sans MS"/>
              </a:rPr>
              <a:t> </a:t>
            </a:r>
            <a:r>
              <a:rPr lang="en-US" b="1" dirty="0" err="1">
                <a:solidFill>
                  <a:srgbClr val="0000FF"/>
                </a:solidFill>
                <a:cs typeface="Comic Sans MS"/>
              </a:rPr>
              <a:t>méarloirgeacht</a:t>
            </a:r>
            <a:r>
              <a:rPr lang="en-US" b="1" dirty="0">
                <a:solidFill>
                  <a:srgbClr val="0000FF"/>
                </a:solidFill>
                <a:cs typeface="Comic Sans MS"/>
              </a:rPr>
              <a:t> </a:t>
            </a:r>
            <a:r>
              <a:rPr lang="en-US" sz="1200" dirty="0" smtClean="0">
                <a:cs typeface="Comic Sans MS"/>
              </a:rPr>
              <a:t>(fingerprinting)</a:t>
            </a:r>
            <a:r>
              <a:rPr lang="en-US" sz="1200" dirty="0" smtClean="0">
                <a:solidFill>
                  <a:srgbClr val="0000FF"/>
                </a:solidFill>
                <a:cs typeface="Comic Sans MS"/>
              </a:rPr>
              <a:t> </a:t>
            </a:r>
            <a:r>
              <a:rPr lang="en-US" b="1" dirty="0" smtClean="0">
                <a:solidFill>
                  <a:srgbClr val="0000FF"/>
                </a:solidFill>
                <a:cs typeface="Comic Sans MS"/>
              </a:rPr>
              <a:t>DNA </a:t>
            </a:r>
            <a:r>
              <a:rPr lang="en-US" dirty="0">
                <a:cs typeface="Comic Sans MS"/>
              </a:rPr>
              <a:t>a</a:t>
            </a:r>
            <a:r>
              <a:rPr lang="ga-IE" dirty="0">
                <a:cs typeface="Comic Sans MS"/>
              </a:rPr>
              <a:t>i</a:t>
            </a:r>
            <a:r>
              <a:rPr lang="en-US" dirty="0">
                <a:cs typeface="Comic Sans MS"/>
              </a:rPr>
              <a:t>r </a:t>
            </a:r>
            <a:r>
              <a:rPr lang="en-US" dirty="0" err="1">
                <a:cs typeface="Comic Sans MS"/>
              </a:rPr>
              <a:t>seo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fre</a:t>
            </a:r>
            <a:r>
              <a:rPr lang="ga-IE" dirty="0">
                <a:cs typeface="Comic Sans MS"/>
              </a:rPr>
              <a:t>i</a:t>
            </a:r>
            <a:r>
              <a:rPr lang="en-US" dirty="0">
                <a:cs typeface="Comic Sans MS"/>
              </a:rPr>
              <a:t>sin.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24</a:t>
            </a:fld>
            <a:endParaRPr lang="en-IE"/>
          </a:p>
        </p:txBody>
      </p:sp>
      <p:pic>
        <p:nvPicPr>
          <p:cNvPr id="16386" name="Picture 2" descr="Traces of crim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1700808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858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552" y="842071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2. </a:t>
            </a:r>
            <a:r>
              <a:rPr lang="ga-IE" sz="3200" b="1" dirty="0">
                <a:solidFill>
                  <a:srgbClr val="FF0000"/>
                </a:solidFill>
                <a:latin typeface="Comic Sans MS"/>
                <a:cs typeface="Comic Sans MS"/>
              </a:rPr>
              <a:t>Tástáil</a:t>
            </a:r>
            <a:r>
              <a:rPr lang="en-US" sz="3200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Comic Sans MS"/>
                <a:cs typeface="Comic Sans MS"/>
              </a:rPr>
              <a:t>Atharthacht</a:t>
            </a:r>
            <a:r>
              <a:rPr lang="ga-IE" sz="32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a</a:t>
            </a:r>
            <a:r>
              <a:rPr lang="en-IE" sz="32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IE" sz="1200" dirty="0" smtClean="0">
                <a:latin typeface="Comic Sans MS"/>
                <a:cs typeface="Comic Sans MS"/>
              </a:rPr>
              <a:t>(paternity testing)</a:t>
            </a:r>
            <a:r>
              <a:rPr lang="en-US" sz="3200" b="1" dirty="0" smtClean="0">
                <a:solidFill>
                  <a:srgbClr val="FF0000"/>
                </a:solidFill>
                <a:latin typeface="Comic Sans MS"/>
                <a:cs typeface="Comic Sans MS"/>
              </a:rPr>
              <a:t>:</a:t>
            </a:r>
            <a:r>
              <a:rPr lang="en-US" sz="3600" b="1" dirty="0">
                <a:solidFill>
                  <a:srgbClr val="FF0000"/>
                </a:solidFill>
                <a:latin typeface="Comic Sans MS"/>
                <a:cs typeface="Comic Sans MS"/>
              </a:rPr>
              <a:t/>
            </a:r>
            <a:br>
              <a:rPr lang="en-US" sz="3600" b="1" dirty="0">
                <a:solidFill>
                  <a:srgbClr val="FF0000"/>
                </a:solidFill>
                <a:latin typeface="Comic Sans MS"/>
                <a:cs typeface="Comic Sans MS"/>
              </a:rPr>
            </a:br>
            <a:endParaRPr lang="en-I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552" y="1916832"/>
            <a:ext cx="8579296" cy="514543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alibri" pitchFamily="34" charset="0"/>
                <a:cs typeface="Comic Sans MS"/>
              </a:rPr>
              <a:t>I </a:t>
            </a:r>
            <a:r>
              <a:rPr lang="en-US" dirty="0" err="1">
                <a:latin typeface="Calibri" pitchFamily="34" charset="0"/>
                <a:cs typeface="Comic Sans MS"/>
              </a:rPr>
              <a:t>gcásanna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ina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mbíonn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conspóid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faoi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athair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páiste</a:t>
            </a:r>
            <a:r>
              <a:rPr lang="ga-IE" dirty="0">
                <a:latin typeface="Calibri" pitchFamily="34" charset="0"/>
                <a:cs typeface="Comic Sans MS"/>
              </a:rPr>
              <a:t>,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úsáidtear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próifíliú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Calibri" pitchFamily="34" charset="0"/>
                <a:cs typeface="Comic Sans MS"/>
              </a:rPr>
              <a:t>DNA </a:t>
            </a:r>
            <a:r>
              <a:rPr lang="en-US" dirty="0" err="1">
                <a:latin typeface="Calibri" pitchFamily="34" charset="0"/>
                <a:cs typeface="Comic Sans MS"/>
              </a:rPr>
              <a:t>chun</a:t>
            </a:r>
            <a:r>
              <a:rPr lang="en-US" dirty="0">
                <a:latin typeface="Calibri" pitchFamily="34" charset="0"/>
                <a:cs typeface="Comic Sans MS"/>
              </a:rPr>
              <a:t> a </a:t>
            </a:r>
            <a:r>
              <a:rPr lang="en-US" dirty="0" err="1">
                <a:latin typeface="Calibri" pitchFamily="34" charset="0"/>
                <a:cs typeface="Comic Sans MS"/>
              </a:rPr>
              <a:t>chruthú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dirty="0" err="1">
                <a:latin typeface="Calibri" pitchFamily="34" charset="0"/>
                <a:cs typeface="Comic Sans MS"/>
              </a:rPr>
              <a:t>cén</a:t>
            </a:r>
            <a:r>
              <a:rPr lang="en-US" dirty="0">
                <a:latin typeface="Calibri" pitchFamily="34" charset="0"/>
                <a:cs typeface="Comic Sans MS"/>
              </a:rPr>
              <a:t> t-</a:t>
            </a:r>
            <a:r>
              <a:rPr lang="en-US" dirty="0" err="1">
                <a:latin typeface="Calibri" pitchFamily="34" charset="0"/>
                <a:cs typeface="Comic Sans MS"/>
              </a:rPr>
              <a:t>athair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atá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ag</a:t>
            </a:r>
            <a:r>
              <a:rPr lang="en-US" dirty="0">
                <a:latin typeface="Calibri" pitchFamily="34" charset="0"/>
                <a:cs typeface="Comic Sans MS"/>
              </a:rPr>
              <a:t> an </a:t>
            </a:r>
          </a:p>
          <a:p>
            <a:pPr marL="0" indent="0">
              <a:buNone/>
            </a:pPr>
            <a:r>
              <a:rPr lang="en-US" dirty="0" err="1">
                <a:latin typeface="Calibri" pitchFamily="34" charset="0"/>
                <a:cs typeface="Comic Sans MS"/>
              </a:rPr>
              <a:t>bpáiste</a:t>
            </a:r>
            <a:endParaRPr lang="en-IE" dirty="0"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25</a:t>
            </a:fld>
            <a:endParaRPr lang="en-IE"/>
          </a:p>
        </p:txBody>
      </p:sp>
      <p:pic>
        <p:nvPicPr>
          <p:cNvPr id="17410" name="Picture 2" descr="young fathers with baby strollers on city wal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2834208"/>
            <a:ext cx="4762500" cy="318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34681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1143000"/>
          </a:xfrm>
        </p:spPr>
        <p:txBody>
          <a:bodyPr>
            <a:norm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Scagadh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Géin</a:t>
            </a:r>
            <a:r>
              <a:rPr lang="ga-IE" b="1" dirty="0">
                <a:solidFill>
                  <a:srgbClr val="FF0000"/>
                </a:solidFill>
                <a:latin typeface="Comic Sans MS"/>
                <a:cs typeface="Comic Sans MS"/>
              </a:rPr>
              <a:t>i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teach </a:t>
            </a:r>
            <a:r>
              <a:rPr lang="en-US" sz="1300" dirty="0" smtClean="0">
                <a:latin typeface="Comic Sans MS"/>
                <a:cs typeface="Comic Sans MS"/>
              </a:rPr>
              <a:t>(screening)</a:t>
            </a:r>
            <a:r>
              <a:rPr lang="en-US" sz="1300" dirty="0">
                <a:latin typeface="Comic Sans MS"/>
                <a:cs typeface="Comic Sans MS"/>
              </a:rPr>
              <a:t/>
            </a:r>
            <a:br>
              <a:rPr lang="en-US" sz="1300" dirty="0">
                <a:latin typeface="Comic Sans MS"/>
                <a:cs typeface="Comic Sans MS"/>
              </a:rPr>
            </a:br>
            <a:endParaRPr lang="en-IE" sz="1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26</a:t>
            </a:fld>
            <a:endParaRPr lang="en-IE"/>
          </a:p>
        </p:txBody>
      </p:sp>
      <p:sp>
        <p:nvSpPr>
          <p:cNvPr id="5" name="Rectangle 4"/>
          <p:cNvSpPr/>
          <p:nvPr/>
        </p:nvSpPr>
        <p:spPr>
          <a:xfrm>
            <a:off x="107504" y="908720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Uaireanta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ní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oibríonn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macasamhlú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DNA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i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gceart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nó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tarlaíonn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sóchán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1200" dirty="0" smtClean="0">
                <a:latin typeface="Calibri" pitchFamily="34" charset="0"/>
                <a:cs typeface="Comic Sans MS"/>
              </a:rPr>
              <a:t>(mutation) </a:t>
            </a:r>
            <a:r>
              <a:rPr lang="en-US" sz="2400" dirty="0" smtClean="0">
                <a:solidFill>
                  <a:srgbClr val="D60093"/>
                </a:solidFill>
                <a:latin typeface="Calibri" pitchFamily="34" charset="0"/>
                <a:cs typeface="Comic Sans MS"/>
              </a:rPr>
              <a:t>&amp;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athr</a:t>
            </a:r>
            <a:r>
              <a:rPr lang="ga-IE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a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ítear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an </a:t>
            </a:r>
            <a:r>
              <a:rPr lang="en-US" sz="24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ghéin</a:t>
            </a:r>
            <a:r>
              <a:rPr lang="en-US" sz="24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ga-IE" sz="2400" dirty="0">
                <a:latin typeface="Calibri" pitchFamily="34" charset="0"/>
                <a:cs typeface="Comic Sans MS"/>
              </a:rPr>
              <a:t>Mar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latin typeface="Calibri" pitchFamily="34" charset="0"/>
                <a:cs typeface="Comic Sans MS"/>
              </a:rPr>
              <a:t>thoradh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ga-IE" sz="2400" dirty="0">
                <a:latin typeface="Calibri" pitchFamily="34" charset="0"/>
                <a:cs typeface="Comic Sans MS"/>
              </a:rPr>
              <a:t>air </a:t>
            </a:r>
            <a:r>
              <a:rPr lang="en-US" sz="2400" dirty="0">
                <a:latin typeface="Calibri" pitchFamily="34" charset="0"/>
                <a:cs typeface="Comic Sans MS"/>
              </a:rPr>
              <a:t>sin</a:t>
            </a:r>
            <a:r>
              <a:rPr lang="ga-IE" sz="2400" dirty="0">
                <a:latin typeface="Calibri" pitchFamily="34" charset="0"/>
                <a:cs typeface="Comic Sans MS"/>
              </a:rPr>
              <a:t>,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latin typeface="Calibri" pitchFamily="34" charset="0"/>
                <a:cs typeface="Comic Sans MS"/>
              </a:rPr>
              <a:t>cuirfear</a:t>
            </a:r>
            <a:r>
              <a:rPr lang="en-US" sz="2400" dirty="0">
                <a:latin typeface="Calibri" pitchFamily="34" charset="0"/>
                <a:cs typeface="Comic Sans MS"/>
              </a:rPr>
              <a:t> an </a:t>
            </a:r>
            <a:r>
              <a:rPr lang="en-US" sz="2400" dirty="0" err="1">
                <a:latin typeface="Calibri" pitchFamily="34" charset="0"/>
                <a:cs typeface="Comic Sans MS"/>
              </a:rPr>
              <a:t>phróitéin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latin typeface="Calibri" pitchFamily="34" charset="0"/>
                <a:cs typeface="Comic Sans MS"/>
              </a:rPr>
              <a:t>mhícheart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latin typeface="Calibri" pitchFamily="34" charset="0"/>
                <a:cs typeface="Comic Sans MS"/>
              </a:rPr>
              <a:t>ar</a:t>
            </a:r>
            <a:r>
              <a:rPr lang="en-US" sz="2400" dirty="0">
                <a:latin typeface="Calibri" pitchFamily="34" charset="0"/>
                <a:cs typeface="Comic Sans MS"/>
              </a:rPr>
              <a:t> </a:t>
            </a:r>
            <a:r>
              <a:rPr lang="en-US" sz="2400" dirty="0" err="1">
                <a:latin typeface="Calibri" pitchFamily="34" charset="0"/>
                <a:cs typeface="Comic Sans MS"/>
              </a:rPr>
              <a:t>fáil</a:t>
            </a:r>
            <a:r>
              <a:rPr lang="en-US" sz="2400" dirty="0">
                <a:latin typeface="Calibri" pitchFamily="34" charset="0"/>
                <a:cs typeface="Comic Sans MS"/>
              </a:rPr>
              <a:t>. </a:t>
            </a:r>
          </a:p>
          <a:p>
            <a:endParaRPr lang="en-US" sz="2400" b="1" u="sng" dirty="0">
              <a:solidFill>
                <a:srgbClr val="FF0000"/>
              </a:solidFill>
              <a:latin typeface="Calibri" pitchFamily="34" charset="0"/>
              <a:cs typeface="Comic Sans MS"/>
            </a:endParaRPr>
          </a:p>
          <a:p>
            <a:endParaRPr lang="en-US" sz="2400" b="1" u="sng" dirty="0">
              <a:solidFill>
                <a:srgbClr val="FF0000"/>
              </a:solidFill>
              <a:latin typeface="Calibri" pitchFamily="34" charset="0"/>
              <a:cs typeface="Comic Sans MS"/>
            </a:endParaRPr>
          </a:p>
          <a:p>
            <a:endParaRPr lang="en-US" sz="2400" b="1" u="sng" dirty="0">
              <a:solidFill>
                <a:srgbClr val="FF0000"/>
              </a:solidFill>
              <a:latin typeface="Calibri" pitchFamily="34" charset="0"/>
              <a:cs typeface="Comic Sans MS"/>
            </a:endParaRPr>
          </a:p>
          <a:p>
            <a:r>
              <a:rPr lang="en-US" sz="3200" b="1" u="sng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Neamhord</a:t>
            </a:r>
            <a:r>
              <a:rPr lang="en-US" sz="3200" b="1" u="sng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200" b="1" u="sng" dirty="0" err="1" smtClean="0">
                <a:solidFill>
                  <a:srgbClr val="FF0000"/>
                </a:solidFill>
                <a:latin typeface="Calibri" pitchFamily="34" charset="0"/>
                <a:cs typeface="Comic Sans MS"/>
              </a:rPr>
              <a:t>géiniteach</a:t>
            </a:r>
            <a:r>
              <a:rPr lang="en-US" sz="3200" b="1" u="sng" dirty="0" smtClean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1200" u="sng" dirty="0" smtClean="0">
                <a:latin typeface="Calibri" pitchFamily="34" charset="0"/>
                <a:cs typeface="Comic Sans MS"/>
              </a:rPr>
              <a:t>(</a:t>
            </a:r>
            <a:r>
              <a:rPr lang="en-US" sz="1200" dirty="0" smtClean="0">
                <a:latin typeface="Calibri" pitchFamily="34" charset="0"/>
                <a:cs typeface="Comic Sans MS"/>
              </a:rPr>
              <a:t>genetic disorder)</a:t>
            </a:r>
            <a:r>
              <a:rPr lang="en-US" sz="3200" b="1" u="sng" dirty="0" smtClean="0">
                <a:solidFill>
                  <a:srgbClr val="FF0000"/>
                </a:solidFill>
                <a:latin typeface="Calibri" pitchFamily="34" charset="0"/>
                <a:cs typeface="Comic Sans MS"/>
              </a:rPr>
              <a:t>:</a:t>
            </a:r>
            <a:endParaRPr lang="en-US" sz="3200" b="1" u="sng" dirty="0">
              <a:solidFill>
                <a:srgbClr val="FF0000"/>
              </a:solidFill>
              <a:latin typeface="Calibri" pitchFamily="34" charset="0"/>
              <a:cs typeface="Comic Sans MS"/>
            </a:endParaRPr>
          </a:p>
          <a:p>
            <a:endParaRPr lang="en-US" sz="3600" b="1" u="sng" dirty="0">
              <a:solidFill>
                <a:srgbClr val="FF0000"/>
              </a:solidFill>
              <a:latin typeface="Calibri" pitchFamily="34" charset="0"/>
              <a:cs typeface="Comic Sans MS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Fiobróis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c</a:t>
            </a:r>
            <a:r>
              <a:rPr lang="ga-IE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h</a:t>
            </a: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isteach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Ailbíneachas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Haemacrómatóis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Ailse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C</a:t>
            </a:r>
            <a:r>
              <a:rPr lang="ga-IE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híche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2800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srl</a:t>
            </a:r>
            <a:r>
              <a:rPr lang="en-US" sz="2800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.. </a:t>
            </a:r>
          </a:p>
        </p:txBody>
      </p:sp>
      <p:pic>
        <p:nvPicPr>
          <p:cNvPr id="32770" name="Picture 2" descr="http://thumbs7.dreamstime.com/x/albino-kangaroo-against-green-nature-background-34161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536771"/>
            <a:ext cx="3810000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695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53752"/>
            <a:ext cx="8229600" cy="1143000"/>
          </a:xfrm>
        </p:spPr>
        <p:txBody>
          <a:bodyPr/>
          <a:lstStyle/>
          <a:p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Fiobróis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C</a:t>
            </a:r>
            <a:r>
              <a:rPr lang="ga-IE" dirty="0">
                <a:solidFill>
                  <a:srgbClr val="FF0000"/>
                </a:solidFill>
                <a:latin typeface="Comic Sans MS"/>
                <a:cs typeface="Comic Sans MS"/>
              </a:rPr>
              <a:t>h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isteach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4499992" cy="4929411"/>
          </a:xfrm>
        </p:spPr>
        <p:txBody>
          <a:bodyPr>
            <a:normAutofit fontScale="77500" lnSpcReduction="20000"/>
          </a:bodyPr>
          <a:lstStyle/>
          <a:p>
            <a:r>
              <a:rPr lang="ga-IE" dirty="0">
                <a:cs typeface="Comic Sans MS"/>
              </a:rPr>
              <a:t>An g</a:t>
            </a:r>
            <a:r>
              <a:rPr lang="en-US" dirty="0">
                <a:cs typeface="Comic Sans MS"/>
              </a:rPr>
              <a:t>alar </a:t>
            </a:r>
            <a:r>
              <a:rPr lang="en-US" dirty="0" err="1">
                <a:cs typeface="Comic Sans MS"/>
              </a:rPr>
              <a:t>oidhreacht</a:t>
            </a:r>
            <a:r>
              <a:rPr lang="ga-IE" dirty="0" err="1">
                <a:cs typeface="Comic Sans MS"/>
              </a:rPr>
              <a:t>úil</a:t>
            </a:r>
            <a:r>
              <a:rPr lang="en-US" dirty="0">
                <a:cs typeface="Comic Sans MS"/>
              </a:rPr>
              <a:t> is </a:t>
            </a:r>
            <a:r>
              <a:rPr lang="en-US" dirty="0" err="1">
                <a:cs typeface="Comic Sans MS"/>
              </a:rPr>
              <a:t>coitianta</a:t>
            </a:r>
            <a:r>
              <a:rPr lang="en-US" dirty="0">
                <a:cs typeface="Comic Sans MS"/>
              </a:rPr>
              <a:t> in </a:t>
            </a:r>
            <a:r>
              <a:rPr lang="ga-IE" dirty="0">
                <a:cs typeface="Comic Sans MS"/>
              </a:rPr>
              <a:t>É</a:t>
            </a:r>
            <a:r>
              <a:rPr lang="en-US" dirty="0" err="1">
                <a:cs typeface="Comic Sans MS"/>
              </a:rPr>
              <a:t>irinn</a:t>
            </a:r>
            <a:r>
              <a:rPr lang="en-US" dirty="0">
                <a:cs typeface="Comic Sans MS"/>
              </a:rPr>
              <a:t>. </a:t>
            </a:r>
            <a:r>
              <a:rPr lang="ga-IE" dirty="0">
                <a:cs typeface="Comic Sans MS"/>
              </a:rPr>
              <a:t>Is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iompróirí</a:t>
            </a:r>
            <a:r>
              <a:rPr lang="en-US" dirty="0">
                <a:cs typeface="Comic Sans MS"/>
              </a:rPr>
              <a:t> </a:t>
            </a:r>
            <a:r>
              <a:rPr lang="ga-IE" dirty="0">
                <a:cs typeface="Comic Sans MS"/>
              </a:rPr>
              <a:t>na géine </a:t>
            </a:r>
            <a:r>
              <a:rPr lang="en-US" dirty="0">
                <a:cs typeface="Comic Sans MS"/>
              </a:rPr>
              <a:t>CF </a:t>
            </a:r>
            <a:r>
              <a:rPr lang="ga-IE" dirty="0">
                <a:cs typeface="Comic Sans MS"/>
              </a:rPr>
              <a:t>iad </a:t>
            </a:r>
            <a:r>
              <a:rPr lang="en-US" dirty="0" err="1">
                <a:cs typeface="Comic Sans MS"/>
              </a:rPr>
              <a:t>tuairim</a:t>
            </a:r>
            <a:r>
              <a:rPr lang="en-US" dirty="0">
                <a:cs typeface="Comic Sans MS"/>
              </a:rPr>
              <a:t> is 1 in 19 </a:t>
            </a:r>
            <a:r>
              <a:rPr lang="ga-IE" dirty="0">
                <a:cs typeface="Comic Sans MS"/>
              </a:rPr>
              <a:t>n</a:t>
            </a:r>
            <a:r>
              <a:rPr lang="en-US" dirty="0">
                <a:cs typeface="Comic Sans MS"/>
              </a:rPr>
              <a:t>d</a:t>
            </a:r>
            <a:r>
              <a:rPr lang="ga-IE" dirty="0">
                <a:cs typeface="Comic Sans MS"/>
              </a:rPr>
              <a:t>u</a:t>
            </a:r>
            <a:r>
              <a:rPr lang="en-US" dirty="0" err="1">
                <a:cs typeface="Comic Sans MS"/>
              </a:rPr>
              <a:t>ine</a:t>
            </a:r>
            <a:r>
              <a:rPr lang="ga-IE" dirty="0">
                <a:cs typeface="Comic Sans MS"/>
              </a:rPr>
              <a:t>.</a:t>
            </a:r>
            <a:r>
              <a:rPr lang="en-US" dirty="0">
                <a:cs typeface="Comic Sans MS"/>
              </a:rPr>
              <a:t> </a:t>
            </a:r>
            <a:r>
              <a:rPr lang="ga-IE" dirty="0">
                <a:cs typeface="Comic Sans MS"/>
              </a:rPr>
              <a:t>I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gcásanna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ina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bhfuil</a:t>
            </a:r>
            <a:r>
              <a:rPr lang="en-US" dirty="0">
                <a:cs typeface="Comic Sans MS"/>
              </a:rPr>
              <a:t> an b</a:t>
            </a:r>
            <a:r>
              <a:rPr lang="ga-IE" dirty="0">
                <a:cs typeface="Comic Sans MS"/>
              </a:rPr>
              <a:t>h</a:t>
            </a:r>
            <a:r>
              <a:rPr lang="en-US" dirty="0" err="1">
                <a:cs typeface="Comic Sans MS"/>
              </a:rPr>
              <a:t>eirt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tuismitheoirí</a:t>
            </a:r>
            <a:r>
              <a:rPr lang="en-US" dirty="0">
                <a:cs typeface="Comic Sans MS"/>
              </a:rPr>
              <a:t> ag </a:t>
            </a:r>
            <a:r>
              <a:rPr lang="en-US" dirty="0" err="1">
                <a:cs typeface="Comic Sans MS"/>
              </a:rPr>
              <a:t>iompar</a:t>
            </a:r>
            <a:r>
              <a:rPr lang="en-US" dirty="0">
                <a:cs typeface="Comic Sans MS"/>
              </a:rPr>
              <a:t> </a:t>
            </a:r>
            <a:r>
              <a:rPr lang="ga-IE" dirty="0">
                <a:cs typeface="Comic Sans MS"/>
              </a:rPr>
              <a:t>na géine </a:t>
            </a:r>
            <a:r>
              <a:rPr lang="en-US" dirty="0">
                <a:cs typeface="Comic Sans MS"/>
              </a:rPr>
              <a:t>CF, </a:t>
            </a:r>
            <a:r>
              <a:rPr lang="en-US" dirty="0" err="1">
                <a:cs typeface="Comic Sans MS"/>
              </a:rPr>
              <a:t>tá</a:t>
            </a:r>
            <a:r>
              <a:rPr lang="en-US" dirty="0">
                <a:cs typeface="Comic Sans MS"/>
              </a:rPr>
              <a:t> 1 </a:t>
            </a:r>
            <a:r>
              <a:rPr lang="ga-IE" dirty="0">
                <a:cs typeface="Comic Sans MS"/>
              </a:rPr>
              <a:t>seans amháin </a:t>
            </a:r>
            <a:r>
              <a:rPr lang="en-US" dirty="0">
                <a:cs typeface="Comic Sans MS"/>
              </a:rPr>
              <a:t>as 4 s</a:t>
            </a:r>
            <a:r>
              <a:rPr lang="ga-IE" dirty="0">
                <a:cs typeface="Comic Sans MS"/>
              </a:rPr>
              <a:t>h</a:t>
            </a:r>
            <a:r>
              <a:rPr lang="en-US" dirty="0" err="1">
                <a:cs typeface="Comic Sans MS"/>
              </a:rPr>
              <a:t>eans</a:t>
            </a:r>
            <a:r>
              <a:rPr lang="en-US" dirty="0">
                <a:cs typeface="Comic Sans MS"/>
              </a:rPr>
              <a:t> </a:t>
            </a:r>
            <a:r>
              <a:rPr lang="ga-IE" dirty="0">
                <a:cs typeface="Comic Sans MS"/>
              </a:rPr>
              <a:t>go mbéarfar</a:t>
            </a:r>
            <a:r>
              <a:rPr lang="en-US" dirty="0">
                <a:cs typeface="Comic Sans MS"/>
              </a:rPr>
              <a:t> an </a:t>
            </a:r>
            <a:r>
              <a:rPr lang="en-US" dirty="0" err="1">
                <a:cs typeface="Comic Sans MS"/>
              </a:rPr>
              <a:t>leanbh</a:t>
            </a:r>
            <a:r>
              <a:rPr lang="en-US" dirty="0">
                <a:cs typeface="Comic Sans MS"/>
              </a:rPr>
              <a:t> le </a:t>
            </a:r>
            <a:r>
              <a:rPr lang="en-US" dirty="0" err="1">
                <a:cs typeface="Comic Sans MS"/>
              </a:rPr>
              <a:t>Fiobróis</a:t>
            </a:r>
            <a:r>
              <a:rPr lang="en-US" dirty="0">
                <a:cs typeface="Comic Sans MS"/>
              </a:rPr>
              <a:t> </a:t>
            </a:r>
            <a:r>
              <a:rPr lang="en-US" dirty="0" err="1">
                <a:cs typeface="Comic Sans MS"/>
              </a:rPr>
              <a:t>Chisteach</a:t>
            </a:r>
            <a:r>
              <a:rPr lang="en-US" dirty="0">
                <a:cs typeface="Comic Sans MS"/>
              </a:rPr>
              <a:t>.</a:t>
            </a:r>
          </a:p>
          <a:p>
            <a:endParaRPr lang="en-US" b="1" dirty="0">
              <a:cs typeface="Comic Sans MS"/>
            </a:endParaRPr>
          </a:p>
          <a:p>
            <a:r>
              <a:rPr lang="en-US" b="1" dirty="0">
                <a:cs typeface="Comic Sans MS"/>
              </a:rPr>
              <a:t>Is </a:t>
            </a:r>
            <a:r>
              <a:rPr lang="en-US" b="1" dirty="0" err="1">
                <a:cs typeface="Comic Sans MS"/>
              </a:rPr>
              <a:t>féidir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próifíliú</a:t>
            </a:r>
            <a:r>
              <a:rPr lang="en-US" b="1" dirty="0">
                <a:cs typeface="Comic Sans MS"/>
              </a:rPr>
              <a:t> DNA a </a:t>
            </a:r>
            <a:r>
              <a:rPr lang="en-US" b="1" dirty="0" err="1">
                <a:cs typeface="Comic Sans MS"/>
              </a:rPr>
              <a:t>úsáid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chun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géin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áirithe</a:t>
            </a:r>
            <a:r>
              <a:rPr lang="en-US" b="1" dirty="0">
                <a:cs typeface="Comic Sans MS"/>
              </a:rPr>
              <a:t> a </a:t>
            </a:r>
            <a:r>
              <a:rPr lang="en-US" b="1" dirty="0" err="1">
                <a:cs typeface="Comic Sans MS"/>
              </a:rPr>
              <a:t>lorg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i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measc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na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ngéinte</a:t>
            </a:r>
            <a:r>
              <a:rPr lang="en-US" b="1" dirty="0">
                <a:cs typeface="Comic Sans MS"/>
              </a:rPr>
              <a:t> </a:t>
            </a:r>
            <a:r>
              <a:rPr lang="en-US" b="1" dirty="0" err="1">
                <a:cs typeface="Comic Sans MS"/>
              </a:rPr>
              <a:t>atá</a:t>
            </a:r>
            <a:r>
              <a:rPr lang="en-US" b="1" dirty="0">
                <a:cs typeface="Comic Sans MS"/>
              </a:rPr>
              <a:t> á n-</a:t>
            </a:r>
            <a:r>
              <a:rPr lang="en-US" b="1" dirty="0" err="1">
                <a:cs typeface="Comic Sans MS"/>
              </a:rPr>
              <a:t>iompar</a:t>
            </a:r>
            <a:r>
              <a:rPr lang="en-US" b="1" dirty="0">
                <a:cs typeface="Comic Sans MS"/>
              </a:rPr>
              <a:t> ag </a:t>
            </a:r>
            <a:r>
              <a:rPr lang="en-US" b="1" dirty="0" err="1">
                <a:cs typeface="Comic Sans MS"/>
              </a:rPr>
              <a:t>duine</a:t>
            </a:r>
            <a:r>
              <a:rPr lang="en-US" b="1" dirty="0">
                <a:cs typeface="Comic Sans MS"/>
              </a:rPr>
              <a:t>.</a:t>
            </a:r>
            <a:endParaRPr lang="en-US" b="1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27</a:t>
            </a:fld>
            <a:endParaRPr lang="en-IE"/>
          </a:p>
        </p:txBody>
      </p:sp>
      <p:pic>
        <p:nvPicPr>
          <p:cNvPr id="18434" name="Picture 2" descr="Young Man With Oxygen Mas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950" y="1700808"/>
            <a:ext cx="4311856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2742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4967"/>
            <a:ext cx="8229600" cy="1030932"/>
          </a:xfrm>
        </p:spPr>
        <p:txBody>
          <a:bodyPr/>
          <a:lstStyle/>
          <a:p>
            <a:r>
              <a:rPr lang="en-IE" b="1" dirty="0">
                <a:solidFill>
                  <a:srgbClr val="FF0000"/>
                </a:solidFill>
              </a:rPr>
              <a:t>An </a:t>
            </a:r>
            <a:r>
              <a:rPr lang="en-IE" b="1" dirty="0" err="1">
                <a:solidFill>
                  <a:srgbClr val="FF0000"/>
                </a:solidFill>
              </a:rPr>
              <a:t>Scagadh</a:t>
            </a:r>
            <a:endParaRPr lang="en-IE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5184576" cy="60212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ga-IE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Scagadh</a:t>
            </a: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duine</a:t>
            </a: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f</a:t>
            </a:r>
            <a:r>
              <a:rPr lang="ga-IE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ásta</a:t>
            </a: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en-US" sz="4400" dirty="0">
                <a:latin typeface="Calibri" pitchFamily="34" charset="0"/>
                <a:cs typeface="Calibri" pitchFamily="34" charset="0"/>
              </a:rPr>
              <a:t>Is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féidir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4400" dirty="0">
                <a:latin typeface="Calibri" pitchFamily="34" charset="0"/>
                <a:cs typeface="Calibri" pitchFamily="34" charset="0"/>
              </a:rPr>
              <a:t>a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fháil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amach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bhfuil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ghéin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á </a:t>
            </a:r>
            <a:r>
              <a:rPr lang="ga-IE" sz="44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iompar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ag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duine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(“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Iompróir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”). </a:t>
            </a:r>
          </a:p>
          <a:p>
            <a:r>
              <a:rPr lang="en-US" sz="4400" dirty="0" err="1">
                <a:latin typeface="Calibri" pitchFamily="34" charset="0"/>
                <a:cs typeface="Calibri" pitchFamily="34" charset="0"/>
              </a:rPr>
              <a:t>Tugann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sé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sin </a:t>
            </a:r>
            <a:r>
              <a:rPr lang="ga-IE" sz="4400" dirty="0">
                <a:latin typeface="Calibri" pitchFamily="34" charset="0"/>
                <a:cs typeface="Calibri" pitchFamily="34" charset="0"/>
              </a:rPr>
              <a:t>réamh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eolas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do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dhaoine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faoi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pháiste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a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bheith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acu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(ii)</a:t>
            </a:r>
            <a:r>
              <a:rPr lang="ga-IE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Scagadh</a:t>
            </a:r>
            <a:r>
              <a:rPr lang="en-US" sz="5900" b="1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5900" b="1" dirty="0" err="1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féatach</a:t>
            </a:r>
            <a:endParaRPr lang="en-US" sz="5900" b="1" dirty="0">
              <a:solidFill>
                <a:srgbClr val="0000FF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4400" dirty="0" err="1">
                <a:latin typeface="Calibri" pitchFamily="34" charset="0"/>
                <a:cs typeface="Calibri" pitchFamily="34" charset="0"/>
              </a:rPr>
              <a:t>Tógtar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cealla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ón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4400" dirty="0">
                <a:latin typeface="Calibri" pitchFamily="34" charset="0"/>
                <a:cs typeface="Calibri" pitchFamily="34" charset="0"/>
              </a:rPr>
              <a:t>b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placaint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nó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400" dirty="0" err="1">
                <a:latin typeface="Calibri" pitchFamily="34" charset="0"/>
                <a:cs typeface="Calibri" pitchFamily="34" charset="0"/>
              </a:rPr>
              <a:t>ón</a:t>
            </a:r>
            <a:r>
              <a:rPr lang="en-US" sz="4400" dirty="0">
                <a:latin typeface="Calibri" pitchFamily="34" charset="0"/>
                <a:cs typeface="Calibri" pitchFamily="34" charset="0"/>
              </a:rPr>
              <a:t> </a:t>
            </a:r>
            <a:r>
              <a:rPr lang="ga-IE" sz="4400" dirty="0">
                <a:latin typeface="Calibri" pitchFamily="34" charset="0"/>
                <a:cs typeface="Calibri" pitchFamily="34" charset="0"/>
              </a:rPr>
              <a:t>sreabhán </a:t>
            </a:r>
            <a:r>
              <a:rPr lang="en-US" sz="4400" dirty="0" err="1" smtClean="0">
                <a:latin typeface="Calibri" pitchFamily="34" charset="0"/>
                <a:cs typeface="Calibri" pitchFamily="34" charset="0"/>
              </a:rPr>
              <a:t>aimnianach</a:t>
            </a:r>
            <a:r>
              <a:rPr lang="en-US" sz="4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1700" dirty="0" smtClean="0">
                <a:latin typeface="Calibri" pitchFamily="34" charset="0"/>
                <a:cs typeface="Calibri" pitchFamily="34" charset="0"/>
              </a:rPr>
              <a:t>(amniotic fluid)</a:t>
            </a:r>
            <a:r>
              <a:rPr lang="en-US" sz="44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4400" dirty="0">
              <a:latin typeface="Calibri" pitchFamily="34" charset="0"/>
              <a:cs typeface="Calibri" pitchFamily="34" charset="0"/>
            </a:endParaRPr>
          </a:p>
          <a:p>
            <a:endParaRPr lang="en-US" sz="4400" dirty="0">
              <a:latin typeface="Calibri" pitchFamily="34" charset="0"/>
              <a:cs typeface="Calibri" pitchFamily="34" charset="0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28</a:t>
            </a:fld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4253718" y="6029630"/>
            <a:ext cx="3312368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/>
              <a:t>Costas </a:t>
            </a:r>
            <a:r>
              <a:rPr lang="ga-IE" dirty="0"/>
              <a:t>thart ar</a:t>
            </a:r>
            <a:r>
              <a:rPr lang="en-IE" dirty="0"/>
              <a:t> €3000 ach </a:t>
            </a:r>
            <a:r>
              <a:rPr lang="en-IE" dirty="0" err="1"/>
              <a:t>ceist</a:t>
            </a:r>
            <a:r>
              <a:rPr lang="en-IE" dirty="0"/>
              <a:t> </a:t>
            </a:r>
            <a:r>
              <a:rPr lang="en-IE" dirty="0" err="1"/>
              <a:t>eiticiúil</a:t>
            </a:r>
            <a:r>
              <a:rPr lang="en-IE" dirty="0"/>
              <a:t> </a:t>
            </a:r>
            <a:r>
              <a:rPr lang="en-IE" dirty="0" err="1"/>
              <a:t>faoi</a:t>
            </a:r>
            <a:r>
              <a:rPr lang="en-IE" dirty="0"/>
              <a:t> go </a:t>
            </a:r>
            <a:r>
              <a:rPr lang="en-IE" dirty="0" err="1"/>
              <a:t>fóill</a:t>
            </a:r>
            <a:endParaRPr lang="en-IE" dirty="0"/>
          </a:p>
        </p:txBody>
      </p:sp>
      <p:pic>
        <p:nvPicPr>
          <p:cNvPr id="34818" name="Picture 2" descr="http://thumbs10.dreamstime.com/x/scientist-doing-research-laboratory-test-tubes-400932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8825" y="1548032"/>
            <a:ext cx="2847975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565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0" y="5796"/>
            <a:ext cx="8229600" cy="1143000"/>
          </a:xfrm>
        </p:spPr>
        <p:txBody>
          <a:bodyPr/>
          <a:lstStyle/>
          <a:p>
            <a:pPr algn="l"/>
            <a:r>
              <a:rPr lang="en-IE" b="1" dirty="0">
                <a:solidFill>
                  <a:srgbClr val="FF0000"/>
                </a:solidFill>
              </a:rPr>
              <a:t>RNA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64" y="836712"/>
            <a:ext cx="5628456" cy="5472609"/>
          </a:xfrm>
        </p:spPr>
        <p:txBody>
          <a:bodyPr>
            <a:normAutofit/>
          </a:bodyPr>
          <a:lstStyle/>
          <a:p>
            <a:r>
              <a:rPr lang="en-IE" dirty="0" err="1"/>
              <a:t>Aigéad</a:t>
            </a:r>
            <a:r>
              <a:rPr lang="en-IE" dirty="0"/>
              <a:t> </a:t>
            </a:r>
            <a:r>
              <a:rPr lang="en-IE" dirty="0" err="1"/>
              <a:t>núicléasach</a:t>
            </a:r>
            <a:r>
              <a:rPr lang="en-IE" dirty="0"/>
              <a:t> </a:t>
            </a:r>
            <a:r>
              <a:rPr lang="en-IE" b="1" dirty="0">
                <a:solidFill>
                  <a:srgbClr val="D60093"/>
                </a:solidFill>
              </a:rPr>
              <a:t>a </a:t>
            </a:r>
            <a:r>
              <a:rPr lang="en-IE" b="1" dirty="0" err="1">
                <a:solidFill>
                  <a:srgbClr val="D60093"/>
                </a:solidFill>
              </a:rPr>
              <a:t>oibríonn</a:t>
            </a:r>
            <a:r>
              <a:rPr lang="en-IE" b="1" dirty="0">
                <a:solidFill>
                  <a:srgbClr val="D60093"/>
                </a:solidFill>
              </a:rPr>
              <a:t> le DNA </a:t>
            </a:r>
            <a:r>
              <a:rPr lang="en-IE" b="1" dirty="0" err="1">
                <a:solidFill>
                  <a:srgbClr val="D60093"/>
                </a:solidFill>
              </a:rPr>
              <a:t>chun</a:t>
            </a:r>
            <a:r>
              <a:rPr lang="en-IE" b="1" dirty="0">
                <a:solidFill>
                  <a:srgbClr val="D60093"/>
                </a:solidFill>
              </a:rPr>
              <a:t> </a:t>
            </a:r>
            <a:r>
              <a:rPr lang="en-IE" b="1" dirty="0" err="1">
                <a:solidFill>
                  <a:srgbClr val="D60093"/>
                </a:solidFill>
              </a:rPr>
              <a:t>próitéiní</a:t>
            </a:r>
            <a:r>
              <a:rPr lang="en-IE" b="1" dirty="0">
                <a:solidFill>
                  <a:srgbClr val="D60093"/>
                </a:solidFill>
              </a:rPr>
              <a:t> a </a:t>
            </a:r>
            <a:r>
              <a:rPr lang="en-IE" b="1" dirty="0" err="1">
                <a:solidFill>
                  <a:srgbClr val="D60093"/>
                </a:solidFill>
              </a:rPr>
              <a:t>dhéanamh</a:t>
            </a:r>
            <a:r>
              <a:rPr lang="en-IE" dirty="0"/>
              <a:t>. Is é </a:t>
            </a:r>
            <a:r>
              <a:rPr lang="en-IE" dirty="0" err="1"/>
              <a:t>riobós</a:t>
            </a:r>
            <a:r>
              <a:rPr lang="en-IE" dirty="0"/>
              <a:t> an </a:t>
            </a:r>
            <a:r>
              <a:rPr lang="en-IE" dirty="0" err="1"/>
              <a:t>siúcra</a:t>
            </a:r>
            <a:r>
              <a:rPr lang="en-IE" dirty="0"/>
              <a:t> </a:t>
            </a:r>
            <a:r>
              <a:rPr lang="en-IE" dirty="0" err="1"/>
              <a:t>i</a:t>
            </a:r>
            <a:r>
              <a:rPr lang="ga-IE" dirty="0"/>
              <a:t>n</a:t>
            </a:r>
            <a:r>
              <a:rPr lang="en-IE" dirty="0"/>
              <a:t> RNA.</a:t>
            </a:r>
          </a:p>
          <a:p>
            <a:pPr marL="0" indent="0">
              <a:buNone/>
            </a:pPr>
            <a:endParaRPr lang="en-IE" b="1" u="sng" dirty="0"/>
          </a:p>
          <a:p>
            <a:pPr marL="0" indent="0" algn="ctr">
              <a:buNone/>
            </a:pPr>
            <a:r>
              <a:rPr lang="en-IE" u="sng" dirty="0" err="1">
                <a:solidFill>
                  <a:srgbClr val="FF0000"/>
                </a:solidFill>
              </a:rPr>
              <a:t>Tá</a:t>
            </a:r>
            <a:r>
              <a:rPr lang="en-IE" u="sng" dirty="0">
                <a:solidFill>
                  <a:srgbClr val="FF0000"/>
                </a:solidFill>
              </a:rPr>
              <a:t> 3 </a:t>
            </a:r>
            <a:r>
              <a:rPr lang="en-IE" u="sng" dirty="0" err="1">
                <a:solidFill>
                  <a:srgbClr val="FF0000"/>
                </a:solidFill>
              </a:rPr>
              <a:t>chineál</a:t>
            </a:r>
            <a:r>
              <a:rPr lang="en-IE" u="sng" dirty="0">
                <a:solidFill>
                  <a:srgbClr val="FF0000"/>
                </a:solidFill>
              </a:rPr>
              <a:t> RNA</a:t>
            </a:r>
            <a:r>
              <a:rPr lang="ga-IE" u="sng" dirty="0">
                <a:solidFill>
                  <a:srgbClr val="FF0000"/>
                </a:solidFill>
              </a:rPr>
              <a:t> ann</a:t>
            </a:r>
            <a:endParaRPr lang="en-IE" b="1" u="sng" dirty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IE" b="1" dirty="0">
                <a:solidFill>
                  <a:srgbClr val="0070C0"/>
                </a:solidFill>
              </a:rPr>
              <a:t>mRNA</a:t>
            </a:r>
            <a:r>
              <a:rPr lang="en-IE" b="1" dirty="0"/>
              <a:t> – </a:t>
            </a:r>
            <a:r>
              <a:rPr lang="ga-IE" b="1" dirty="0"/>
              <a:t>teachtaire-</a:t>
            </a:r>
            <a:r>
              <a:rPr lang="en-IE" b="1" dirty="0"/>
              <a:t>RNA</a:t>
            </a:r>
            <a:r>
              <a:rPr lang="ga-IE" b="1" dirty="0"/>
              <a:t> </a:t>
            </a:r>
            <a:r>
              <a:rPr lang="ga-IE" sz="1200" dirty="0"/>
              <a:t>(</a:t>
            </a:r>
            <a:r>
              <a:rPr lang="ga-IE" sz="1200" dirty="0" err="1"/>
              <a:t>messenger</a:t>
            </a:r>
            <a:r>
              <a:rPr lang="ga-IE" sz="1200" dirty="0"/>
              <a:t>)</a:t>
            </a:r>
            <a:r>
              <a:rPr lang="en-IE" b="1" dirty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0070C0"/>
                </a:solidFill>
              </a:rPr>
              <a:t>rRNA</a:t>
            </a:r>
            <a:r>
              <a:rPr lang="en-IE" b="1" dirty="0"/>
              <a:t> – RNA </a:t>
            </a:r>
            <a:r>
              <a:rPr lang="en-IE" b="1" dirty="0" err="1"/>
              <a:t>Ribeasóimeach</a:t>
            </a:r>
            <a:endParaRPr lang="en-IE" b="1" u="sng" dirty="0"/>
          </a:p>
          <a:p>
            <a:pPr marL="514350" indent="-514350">
              <a:buFont typeface="+mj-lt"/>
              <a:buAutoNum type="arabicPeriod"/>
            </a:pPr>
            <a:r>
              <a:rPr lang="en-IE" b="1" dirty="0" err="1">
                <a:solidFill>
                  <a:srgbClr val="0070C0"/>
                </a:solidFill>
              </a:rPr>
              <a:t>tRNA</a:t>
            </a:r>
            <a:r>
              <a:rPr lang="en-IE" b="1" dirty="0"/>
              <a:t> – </a:t>
            </a:r>
            <a:r>
              <a:rPr lang="ga-IE" b="1" dirty="0"/>
              <a:t>RNA traschuir </a:t>
            </a:r>
            <a:r>
              <a:rPr lang="en-IE" sz="1200" dirty="0"/>
              <a:t>  </a:t>
            </a:r>
            <a:endParaRPr lang="en-IE" sz="1200" u="sng" dirty="0"/>
          </a:p>
          <a:p>
            <a:pPr marL="514350" indent="-514350">
              <a:buFont typeface="+mj-lt"/>
              <a:buAutoNum type="arabicPeriod"/>
            </a:pPr>
            <a:endParaRPr lang="en-IE" b="1" u="sng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29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107504" y="6270868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err="1"/>
              <a:t>Úsáidí</a:t>
            </a:r>
            <a:r>
              <a:rPr lang="en-IE" dirty="0"/>
              <a:t> </a:t>
            </a:r>
            <a:r>
              <a:rPr lang="en-IE" dirty="0" err="1"/>
              <a:t>Pró</a:t>
            </a:r>
            <a:r>
              <a:rPr lang="ga-IE" dirty="0"/>
              <a:t>i</a:t>
            </a:r>
            <a:r>
              <a:rPr lang="en-IE" dirty="0" err="1"/>
              <a:t>téiní</a:t>
            </a:r>
            <a:r>
              <a:rPr lang="en-IE" dirty="0"/>
              <a:t> </a:t>
            </a:r>
            <a:r>
              <a:rPr lang="en-IE" dirty="0" err="1"/>
              <a:t>sa</a:t>
            </a:r>
            <a:r>
              <a:rPr lang="en-IE" dirty="0"/>
              <a:t> c</a:t>
            </a:r>
            <a:r>
              <a:rPr lang="ga-IE" dirty="0"/>
              <a:t>h</a:t>
            </a:r>
            <a:r>
              <a:rPr lang="en-IE" dirty="0" err="1"/>
              <a:t>orp</a:t>
            </a:r>
            <a:r>
              <a:rPr lang="en-IE" dirty="0"/>
              <a:t>: 4.55</a:t>
            </a:r>
            <a:r>
              <a:rPr lang="ga-IE" dirty="0"/>
              <a:t> </a:t>
            </a:r>
            <a:r>
              <a:rPr lang="en-IE" dirty="0" err="1"/>
              <a:t>soic</a:t>
            </a:r>
            <a:r>
              <a:rPr lang="en-IE" dirty="0"/>
              <a:t> </a:t>
            </a:r>
            <a:r>
              <a:rPr lang="en-IE" dirty="0" err="1"/>
              <a:t>ar</a:t>
            </a:r>
            <a:r>
              <a:rPr lang="en-IE" dirty="0"/>
              <a:t>:</a:t>
            </a:r>
          </a:p>
          <a:p>
            <a:r>
              <a:rPr lang="en-IE" dirty="0">
                <a:solidFill>
                  <a:srgbClr val="0070C0"/>
                </a:solidFill>
              </a:rPr>
              <a:t>http://www.youtube.com/watch?v=7FI1XhCMT1I&amp;list=FL2ictTlxtwzsvDmQ9GKui7g&amp;index=1</a:t>
            </a:r>
          </a:p>
        </p:txBody>
      </p:sp>
      <p:pic>
        <p:nvPicPr>
          <p:cNvPr id="19458" name="Picture 2" descr="Structure DNA and RNA molecule.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52" b="10160"/>
          <a:stretch/>
        </p:blipFill>
        <p:spPr bwMode="auto">
          <a:xfrm>
            <a:off x="6333597" y="476672"/>
            <a:ext cx="2198843" cy="495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852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964090"/>
            <a:ext cx="57241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Tá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gach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núicléitíd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(bloc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tógá</a:t>
            </a:r>
            <a:r>
              <a:rPr lang="ga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l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 an DNA) </a:t>
            </a:r>
            <a:r>
              <a:rPr lang="en-US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déanta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de:</a:t>
            </a:r>
          </a:p>
          <a:p>
            <a:endParaRPr lang="en-US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Grúpa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fosfáite</a:t>
            </a:r>
            <a:endParaRPr lang="en-US" sz="2800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lphaLcParenR"/>
            </a:pPr>
            <a:endParaRPr lang="en-US" sz="2800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Siúcra-5-c</a:t>
            </a:r>
            <a:r>
              <a:rPr lang="ga-IE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arbón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dé-ocsairi</a:t>
            </a:r>
            <a:r>
              <a:rPr lang="ga-IE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obós</a:t>
            </a:r>
            <a:endParaRPr lang="en-US" sz="2800" dirty="0">
              <a:solidFill>
                <a:srgbClr val="0070C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+mj-lt"/>
              <a:buAutoNum type="alphaLcParenR"/>
            </a:pP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Bun n</a:t>
            </a:r>
            <a:r>
              <a:rPr lang="ga-IE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trigineach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ceann</a:t>
            </a:r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r>
              <a:rPr lang="en-US" sz="28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de 4 </a:t>
            </a:r>
            <a:r>
              <a:rPr lang="en-US" sz="2800" dirty="0" err="1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bhun</a:t>
            </a:r>
            <a:r>
              <a:rPr lang="en-US" sz="2400" dirty="0">
                <a:solidFill>
                  <a:srgbClr val="0070C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		</a:t>
            </a:r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1. </a:t>
            </a:r>
            <a:r>
              <a:rPr lang="en-US" sz="28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Adainín</a:t>
            </a:r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(A)</a:t>
            </a:r>
          </a:p>
          <a:p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2. T</a:t>
            </a:r>
            <a:r>
              <a:rPr lang="ga-IE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</a:t>
            </a:r>
            <a:r>
              <a:rPr lang="en-US" sz="28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mín</a:t>
            </a:r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(T)</a:t>
            </a:r>
          </a:p>
          <a:p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3. </a:t>
            </a:r>
            <a:r>
              <a:rPr lang="en-US" sz="28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Guainín</a:t>
            </a:r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(G)</a:t>
            </a:r>
          </a:p>
          <a:p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		4. </a:t>
            </a:r>
            <a:r>
              <a:rPr lang="en-US" sz="2800" dirty="0" err="1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Cíotóisín</a:t>
            </a:r>
            <a:r>
              <a:rPr lang="en-US" sz="2800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(C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endParaRPr lang="en-IE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16632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Núicléitídí</a:t>
            </a:r>
            <a:r>
              <a:rPr lang="en-US" sz="48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DNA:</a:t>
            </a:r>
            <a:endParaRPr lang="en-IE" sz="4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Right Bracket 3"/>
          <p:cNvSpPr/>
          <p:nvPr/>
        </p:nvSpPr>
        <p:spPr>
          <a:xfrm>
            <a:off x="4416124" y="4718706"/>
            <a:ext cx="114300" cy="1590613"/>
          </a:xfrm>
          <a:prstGeom prst="rightBracket">
            <a:avLst/>
          </a:prstGeom>
          <a:ln w="3810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607496" y="4960014"/>
            <a:ext cx="24482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Bun n</a:t>
            </a:r>
            <a:r>
              <a:rPr lang="ga-IE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í</a:t>
            </a:r>
            <a:r>
              <a:rPr lang="en-US" sz="24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trigineach</a:t>
            </a:r>
            <a:endParaRPr lang="en-US" sz="24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</a:t>
            </a:fld>
            <a:endParaRPr lang="en-IE"/>
          </a:p>
        </p:txBody>
      </p:sp>
      <p:pic>
        <p:nvPicPr>
          <p:cNvPr id="12290" name="Picture 2" descr="DNA design, vector illustration.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89"/>
          <a:stretch/>
        </p:blipFill>
        <p:spPr bwMode="auto">
          <a:xfrm rot="5400000">
            <a:off x="5118876" y="1541356"/>
            <a:ext cx="4248472" cy="25117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ouble Bracket 6"/>
          <p:cNvSpPr/>
          <p:nvPr/>
        </p:nvSpPr>
        <p:spPr>
          <a:xfrm>
            <a:off x="6012160" y="1527753"/>
            <a:ext cx="541040" cy="389079"/>
          </a:xfrm>
          <a:prstGeom prst="bracketPair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7047653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latin typeface="Calibri" pitchFamily="34" charset="0"/>
                <a:cs typeface="Comic Sans MS"/>
              </a:rPr>
              <a:t>RNA</a:t>
            </a:r>
            <a:r>
              <a:rPr lang="ga-IE" b="1" u="sng" dirty="0">
                <a:latin typeface="Calibri" pitchFamily="34" charset="0"/>
                <a:cs typeface="Comic Sans MS"/>
              </a:rPr>
              <a:t> </a:t>
            </a:r>
            <a:r>
              <a:rPr lang="en-US" b="1" u="sng" dirty="0">
                <a:latin typeface="Calibri" pitchFamily="34" charset="0"/>
                <a:cs typeface="Comic Sans MS"/>
              </a:rPr>
              <a:t>-</a:t>
            </a:r>
            <a:r>
              <a:rPr lang="ga-IE" b="1" u="sng" dirty="0">
                <a:latin typeface="Calibri" pitchFamily="34" charset="0"/>
                <a:cs typeface="Comic Sans MS"/>
              </a:rPr>
              <a:t> A</a:t>
            </a:r>
            <a:r>
              <a:rPr lang="en-US" b="1" u="sng" dirty="0" err="1">
                <a:latin typeface="Calibri" pitchFamily="34" charset="0"/>
                <a:cs typeface="Comic Sans MS"/>
              </a:rPr>
              <a:t>igéad</a:t>
            </a:r>
            <a:r>
              <a:rPr lang="en-US" b="1" u="sng" dirty="0">
                <a:latin typeface="Calibri" pitchFamily="34" charset="0"/>
                <a:cs typeface="Comic Sans MS"/>
              </a:rPr>
              <a:t> </a:t>
            </a:r>
            <a:r>
              <a:rPr lang="en-US" b="1" u="sng" dirty="0" err="1">
                <a:latin typeface="Calibri" pitchFamily="34" charset="0"/>
                <a:cs typeface="Comic Sans MS"/>
              </a:rPr>
              <a:t>Ribeanúicl</a:t>
            </a:r>
            <a:r>
              <a:rPr lang="ga-IE" b="1" u="sng" dirty="0" err="1">
                <a:latin typeface="Calibri" pitchFamily="34" charset="0"/>
                <a:cs typeface="Comic Sans MS"/>
              </a:rPr>
              <a:t>éas</a:t>
            </a:r>
            <a:r>
              <a:rPr lang="en-US" b="1" u="sng" dirty="0">
                <a:latin typeface="Calibri" pitchFamily="34" charset="0"/>
                <a:cs typeface="Comic Sans MS"/>
              </a:rPr>
              <a:t>ach</a:t>
            </a:r>
            <a:r>
              <a:rPr lang="en-US" sz="2700" u="sng" dirty="0">
                <a:latin typeface="Calibri" pitchFamily="34" charset="0"/>
                <a:cs typeface="Comic Sans MS"/>
              </a:rPr>
              <a:t/>
            </a:r>
            <a:br>
              <a:rPr lang="en-US" sz="2700" u="sng" dirty="0">
                <a:latin typeface="Calibri" pitchFamily="34" charset="0"/>
                <a:cs typeface="Comic Sans MS"/>
              </a:rPr>
            </a:br>
            <a:endParaRPr lang="en-IE" sz="2700" u="sng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68760"/>
            <a:ext cx="536408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Tá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cosúlachtaí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alibri" pitchFamily="34" charset="0"/>
                <a:cs typeface="Comic Sans MS"/>
              </a:rPr>
              <a:t>idir</a:t>
            </a:r>
            <a:r>
              <a:rPr lang="en-US" b="1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DNA &amp; RNA</a:t>
            </a:r>
          </a:p>
          <a:p>
            <a:endParaRPr lang="en-US" b="1" dirty="0">
              <a:latin typeface="Calibri" pitchFamily="34" charset="0"/>
              <a:cs typeface="Comic Sans MS"/>
            </a:endParaRPr>
          </a:p>
          <a:p>
            <a:pPr>
              <a:buFont typeface="Wingdings" charset="2"/>
              <a:buAutoNum type="arabicPlain"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>
                <a:latin typeface="Calibri" pitchFamily="34" charset="0"/>
                <a:cs typeface="Comic Sans MS"/>
              </a:rPr>
              <a:t>Is 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aigéid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núicléa</a:t>
            </a:r>
            <a:r>
              <a:rPr lang="ga-IE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sa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cha </a:t>
            </a:r>
            <a:r>
              <a:rPr lang="en-US" dirty="0" err="1">
                <a:latin typeface="Calibri" pitchFamily="34" charset="0"/>
                <a:cs typeface="Comic Sans MS"/>
              </a:rPr>
              <a:t>iad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pPr>
              <a:buFont typeface="Wingdings" charset="2"/>
              <a:buAutoNum type="arabicPlain"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Slabhra</a:t>
            </a:r>
            <a:r>
              <a:rPr lang="en-US" dirty="0">
                <a:latin typeface="Calibri" pitchFamily="34" charset="0"/>
                <a:cs typeface="Comic Sans MS"/>
              </a:rPr>
              <a:t> de 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n</a:t>
            </a:r>
            <a:r>
              <a:rPr lang="ga-IE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ú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icléitídí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iad</a:t>
            </a:r>
            <a:r>
              <a:rPr lang="en-US" dirty="0">
                <a:latin typeface="Calibri" pitchFamily="34" charset="0"/>
                <a:cs typeface="Comic Sans MS"/>
              </a:rPr>
              <a:t> RNA &amp; DNA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  <a:latin typeface="Calibri" pitchFamily="34" charset="0"/>
                <a:cs typeface="Comic Sans MS"/>
              </a:rPr>
              <a:t>3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Feidhmíonn</a:t>
            </a:r>
            <a:r>
              <a:rPr lang="en-US" dirty="0">
                <a:latin typeface="Calibri" pitchFamily="34" charset="0"/>
                <a:cs typeface="Comic Sans MS"/>
              </a:rPr>
              <a:t> RNA &amp; DNA </a:t>
            </a:r>
          </a:p>
          <a:p>
            <a:pPr marL="0" indent="0">
              <a:buNone/>
            </a:pPr>
            <a:r>
              <a:rPr lang="ga-IE" dirty="0">
                <a:latin typeface="Calibri" pitchFamily="34" charset="0"/>
                <a:cs typeface="Comic Sans MS"/>
              </a:rPr>
              <a:t>i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dteannta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ga-IE" dirty="0">
                <a:latin typeface="Calibri" pitchFamily="34" charset="0"/>
                <a:cs typeface="Comic Sans MS"/>
              </a:rPr>
              <a:t>a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chéile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  <a:r>
              <a:rPr lang="en-US" dirty="0" err="1">
                <a:latin typeface="Calibri" pitchFamily="34" charset="0"/>
                <a:cs typeface="Comic Sans MS"/>
              </a:rPr>
              <a:t>chun</a:t>
            </a:r>
            <a:r>
              <a:rPr lang="en-US" dirty="0">
                <a:latin typeface="Calibri" pitchFamily="34" charset="0"/>
                <a:cs typeface="Comic Sans MS"/>
              </a:rPr>
              <a:t> </a:t>
            </a:r>
          </a:p>
          <a:p>
            <a:pPr marL="0" indent="0">
              <a:buNone/>
            </a:pP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pr</a:t>
            </a:r>
            <a:r>
              <a:rPr lang="ga-IE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ó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itéiní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na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cille</a:t>
            </a:r>
            <a:r>
              <a:rPr lang="en-US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dirty="0">
                <a:latin typeface="Calibri" pitchFamily="34" charset="0"/>
                <a:cs typeface="Comic Sans MS"/>
              </a:rPr>
              <a:t>a </a:t>
            </a:r>
            <a:r>
              <a:rPr lang="en-US" dirty="0" err="1">
                <a:latin typeface="Calibri" pitchFamily="34" charset="0"/>
                <a:cs typeface="Comic Sans MS"/>
              </a:rPr>
              <a:t>dhéanamh</a:t>
            </a:r>
            <a:r>
              <a:rPr lang="en-US" dirty="0">
                <a:latin typeface="Calibri" pitchFamily="34" charset="0"/>
                <a:cs typeface="Comic Sans MS"/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30</a:t>
            </a:fld>
            <a:endParaRPr lang="en-IE" dirty="0"/>
          </a:p>
        </p:txBody>
      </p:sp>
      <p:pic>
        <p:nvPicPr>
          <p:cNvPr id="6" name="Picture 2" descr="Structure DNA and RNA molecule.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52" b="10160"/>
          <a:stretch/>
        </p:blipFill>
        <p:spPr bwMode="auto">
          <a:xfrm>
            <a:off x="5931524" y="1264532"/>
            <a:ext cx="2198843" cy="4950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2967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4839" y="60596"/>
            <a:ext cx="9001000" cy="6336704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IE" sz="4400" b="1" dirty="0">
                <a:solidFill>
                  <a:srgbClr val="D60093"/>
                </a:solidFill>
              </a:rPr>
              <a:t>mRNA – </a:t>
            </a:r>
            <a:r>
              <a:rPr lang="ga-IE" sz="4400" b="1" dirty="0">
                <a:solidFill>
                  <a:srgbClr val="D60093"/>
                </a:solidFill>
              </a:rPr>
              <a:t>teachtaire-</a:t>
            </a:r>
            <a:r>
              <a:rPr lang="en-IE" sz="4400" b="1" dirty="0">
                <a:solidFill>
                  <a:srgbClr val="D60093"/>
                </a:solidFill>
              </a:rPr>
              <a:t>RNA.</a:t>
            </a:r>
            <a:endParaRPr lang="en-IE" sz="4400" b="1" u="sng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IE" b="1" u="sng" dirty="0" err="1">
                <a:solidFill>
                  <a:srgbClr val="FF0000"/>
                </a:solidFill>
              </a:rPr>
              <a:t>Feidhm</a:t>
            </a:r>
            <a:r>
              <a:rPr lang="en-IE" b="1" u="sng" dirty="0">
                <a:solidFill>
                  <a:srgbClr val="FF0000"/>
                </a:solidFill>
              </a:rPr>
              <a:t>: </a:t>
            </a:r>
            <a:r>
              <a:rPr lang="en-IE" dirty="0" err="1"/>
              <a:t>Cóip</a:t>
            </a:r>
            <a:r>
              <a:rPr lang="en-IE" dirty="0"/>
              <a:t> d</a:t>
            </a:r>
            <a:r>
              <a:rPr lang="ga-IE" dirty="0"/>
              <a:t>e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/>
              <a:t>có</a:t>
            </a:r>
            <a:r>
              <a:rPr lang="ga-IE" dirty="0"/>
              <a:t>i</a:t>
            </a:r>
            <a:r>
              <a:rPr lang="en-IE" dirty="0"/>
              <a:t>d ó DNA </a:t>
            </a:r>
            <a:r>
              <a:rPr lang="ga-IE" dirty="0"/>
              <a:t>do</a:t>
            </a:r>
            <a:r>
              <a:rPr lang="en-IE" dirty="0"/>
              <a:t>n ‘</a:t>
            </a:r>
            <a:r>
              <a:rPr lang="ga-IE" dirty="0"/>
              <a:t>treoirphlean’ </a:t>
            </a:r>
            <a:r>
              <a:rPr lang="en-IE" dirty="0"/>
              <a:t>a </a:t>
            </a:r>
            <a:r>
              <a:rPr lang="en-IE" dirty="0" err="1"/>
              <a:t>thab</a:t>
            </a:r>
            <a:r>
              <a:rPr lang="ga-IE" dirty="0"/>
              <a:t>h</a:t>
            </a:r>
            <a:r>
              <a:rPr lang="en-IE" dirty="0"/>
              <a:t>airt </a:t>
            </a:r>
            <a:r>
              <a:rPr lang="en-IE" dirty="0" err="1"/>
              <a:t>chuig</a:t>
            </a:r>
            <a:r>
              <a:rPr lang="en-IE" dirty="0"/>
              <a:t> </a:t>
            </a:r>
            <a:r>
              <a:rPr lang="en-IE" dirty="0" err="1"/>
              <a:t>na</a:t>
            </a:r>
            <a:r>
              <a:rPr lang="en-IE" dirty="0"/>
              <a:t> </a:t>
            </a:r>
            <a:r>
              <a:rPr lang="en-IE" dirty="0" err="1" smtClean="0"/>
              <a:t>ribeasóim</a:t>
            </a:r>
            <a:r>
              <a:rPr lang="en-IE" dirty="0" smtClean="0"/>
              <a:t> - </a:t>
            </a:r>
            <a:r>
              <a:rPr lang="en-IE" b="1" dirty="0" err="1">
                <a:solidFill>
                  <a:srgbClr val="FF0000"/>
                </a:solidFill>
              </a:rPr>
              <a:t>athscríobh</a:t>
            </a:r>
            <a:r>
              <a:rPr lang="ga-IE" b="1" dirty="0">
                <a:solidFill>
                  <a:srgbClr val="FF0000"/>
                </a:solidFill>
              </a:rPr>
              <a:t> </a:t>
            </a:r>
            <a:r>
              <a:rPr lang="en-IE" sz="1200" dirty="0" smtClean="0"/>
              <a:t>(transcription)</a:t>
            </a:r>
            <a:endParaRPr lang="en-I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31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5292080" y="5935635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400" b="1" dirty="0"/>
              <a:t>mRNA </a:t>
            </a:r>
            <a:r>
              <a:rPr lang="en-IE" sz="2400" b="1" dirty="0" err="1"/>
              <a:t>déanta</a:t>
            </a:r>
            <a:endParaRPr lang="en-IE" sz="2400" b="1" dirty="0"/>
          </a:p>
        </p:txBody>
      </p:sp>
      <p:sp>
        <p:nvSpPr>
          <p:cNvPr id="6" name="Down Arrow 5"/>
          <p:cNvSpPr/>
          <p:nvPr/>
        </p:nvSpPr>
        <p:spPr>
          <a:xfrm rot="17962059">
            <a:off x="4043246" y="5114778"/>
            <a:ext cx="497532" cy="808060"/>
          </a:xfrm>
          <a:prstGeom prst="down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2" name="TextBox 1"/>
          <p:cNvSpPr txBox="1"/>
          <p:nvPr/>
        </p:nvSpPr>
        <p:spPr>
          <a:xfrm>
            <a:off x="5384166" y="5195643"/>
            <a:ext cx="2232248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Athscríobh</a:t>
            </a:r>
            <a:r>
              <a:rPr lang="ga-IE" dirty="0"/>
              <a:t>ann</a:t>
            </a:r>
            <a:r>
              <a:rPr lang="en-IE" dirty="0"/>
              <a:t> an mRNA </a:t>
            </a:r>
            <a:r>
              <a:rPr lang="ga-IE" dirty="0"/>
              <a:t>na cóid </a:t>
            </a:r>
            <a:r>
              <a:rPr lang="en-IE" dirty="0"/>
              <a:t>DNA</a:t>
            </a:r>
          </a:p>
        </p:txBody>
      </p:sp>
      <p:pic>
        <p:nvPicPr>
          <p:cNvPr id="20482" name="Picture 2" descr="Biosynthesis of protein on ribosome in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3" b="19312"/>
          <a:stretch/>
        </p:blipFill>
        <p:spPr bwMode="auto">
          <a:xfrm>
            <a:off x="4185246" y="2057024"/>
            <a:ext cx="47625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meccanismo d'azione di un ormone steroideo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37" t="21148" r="18116"/>
          <a:stretch/>
        </p:blipFill>
        <p:spPr bwMode="auto">
          <a:xfrm>
            <a:off x="837901" y="1916832"/>
            <a:ext cx="3067561" cy="549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75656" y="5762437"/>
            <a:ext cx="1160165" cy="404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dirty="0" err="1"/>
              <a:t>Núicléas</a:t>
            </a:r>
            <a:endParaRPr lang="en-IE" dirty="0"/>
          </a:p>
        </p:txBody>
      </p:sp>
      <p:sp>
        <p:nvSpPr>
          <p:cNvPr id="8" name="Rectangle 7"/>
          <p:cNvSpPr/>
          <p:nvPr/>
        </p:nvSpPr>
        <p:spPr>
          <a:xfrm>
            <a:off x="4860032" y="2204864"/>
            <a:ext cx="8640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96864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4350196" cy="5976664"/>
          </a:xfrm>
        </p:spPr>
        <p:txBody>
          <a:bodyPr/>
          <a:lstStyle/>
          <a:p>
            <a:pPr marL="0" indent="0">
              <a:buNone/>
            </a:pPr>
            <a:r>
              <a:rPr lang="en-IE" sz="4000" b="1" dirty="0">
                <a:solidFill>
                  <a:srgbClr val="D60093"/>
                </a:solidFill>
              </a:rPr>
              <a:t>2.  </a:t>
            </a:r>
            <a:r>
              <a:rPr lang="en-IE" sz="4000" b="1" dirty="0" err="1">
                <a:solidFill>
                  <a:srgbClr val="D60093"/>
                </a:solidFill>
              </a:rPr>
              <a:t>rRNA</a:t>
            </a:r>
            <a:r>
              <a:rPr lang="en-IE" sz="4000" b="1" dirty="0">
                <a:solidFill>
                  <a:srgbClr val="D60093"/>
                </a:solidFill>
              </a:rPr>
              <a:t> – RNA </a:t>
            </a:r>
            <a:r>
              <a:rPr lang="en-IE" sz="4000" b="1" dirty="0" err="1">
                <a:solidFill>
                  <a:srgbClr val="D60093"/>
                </a:solidFill>
              </a:rPr>
              <a:t>Ribeasóimeach</a:t>
            </a:r>
            <a:endParaRPr lang="en-IE" sz="4000" b="1" u="sng" dirty="0">
              <a:solidFill>
                <a:srgbClr val="D60093"/>
              </a:solidFill>
            </a:endParaRPr>
          </a:p>
          <a:p>
            <a:pPr marL="0" indent="0">
              <a:buNone/>
            </a:pPr>
            <a:r>
              <a:rPr lang="en-IE" sz="3600" b="1" dirty="0" err="1"/>
              <a:t>Feidhm</a:t>
            </a:r>
            <a:r>
              <a:rPr lang="en-IE" sz="3600" b="1" dirty="0"/>
              <a:t>: </a:t>
            </a:r>
            <a:r>
              <a:rPr lang="en-IE" sz="3600" dirty="0"/>
              <a:t>RNA </a:t>
            </a:r>
            <a:r>
              <a:rPr lang="en-IE" sz="3600" dirty="0" err="1"/>
              <a:t>atá</a:t>
            </a:r>
            <a:r>
              <a:rPr lang="en-IE" sz="3600" dirty="0"/>
              <a:t> </a:t>
            </a:r>
            <a:r>
              <a:rPr lang="ga-IE" sz="3600" dirty="0"/>
              <a:t>i</a:t>
            </a:r>
            <a:r>
              <a:rPr lang="en-IE" sz="3600" dirty="0"/>
              <a:t> </a:t>
            </a:r>
            <a:r>
              <a:rPr lang="en-IE" sz="3600" dirty="0" err="1"/>
              <a:t>láthair</a:t>
            </a:r>
            <a:r>
              <a:rPr lang="en-IE" sz="3600" dirty="0"/>
              <a:t> </a:t>
            </a:r>
            <a:r>
              <a:rPr lang="en-IE" sz="3600" dirty="0" err="1">
                <a:solidFill>
                  <a:srgbClr val="FF0000"/>
                </a:solidFill>
              </a:rPr>
              <a:t>sna</a:t>
            </a:r>
            <a:r>
              <a:rPr lang="en-IE" sz="3600" dirty="0">
                <a:solidFill>
                  <a:srgbClr val="FF0000"/>
                </a:solidFill>
              </a:rPr>
              <a:t> </a:t>
            </a:r>
            <a:r>
              <a:rPr lang="en-IE" sz="3600" dirty="0" err="1">
                <a:solidFill>
                  <a:srgbClr val="FF0000"/>
                </a:solidFill>
              </a:rPr>
              <a:t>ribeasóim</a:t>
            </a:r>
            <a:r>
              <a:rPr lang="en-IE" sz="3600" dirty="0"/>
              <a:t>.</a:t>
            </a:r>
            <a:endParaRPr lang="en-IE" sz="3600" b="1" u="sng" dirty="0"/>
          </a:p>
          <a:p>
            <a:r>
              <a:rPr lang="en-IE" sz="3600" dirty="0" err="1"/>
              <a:t>Tá</a:t>
            </a:r>
            <a:r>
              <a:rPr lang="en-IE" sz="3600" dirty="0"/>
              <a:t> </a:t>
            </a:r>
            <a:r>
              <a:rPr lang="en-IE" sz="3600" dirty="0" err="1"/>
              <a:t>na</a:t>
            </a:r>
            <a:r>
              <a:rPr lang="en-IE" sz="3600" dirty="0"/>
              <a:t> </a:t>
            </a:r>
            <a:r>
              <a:rPr lang="en-IE" sz="3600" dirty="0" err="1"/>
              <a:t>ribeasóim</a:t>
            </a:r>
            <a:r>
              <a:rPr lang="en-IE" sz="3600" dirty="0"/>
              <a:t>  </a:t>
            </a:r>
            <a:r>
              <a:rPr lang="en-IE" sz="3600" dirty="0" err="1"/>
              <a:t>déanta</a:t>
            </a:r>
            <a:r>
              <a:rPr lang="en-IE" sz="3600" dirty="0"/>
              <a:t> ½ as </a:t>
            </a:r>
            <a:r>
              <a:rPr lang="en-IE" sz="3600" dirty="0" err="1"/>
              <a:t>próitéiní</a:t>
            </a:r>
            <a:r>
              <a:rPr lang="en-IE" sz="3600" dirty="0"/>
              <a:t> &amp; ½ as </a:t>
            </a:r>
            <a:r>
              <a:rPr lang="en-IE" sz="3600" dirty="0" err="1"/>
              <a:t>rRNA</a:t>
            </a:r>
            <a:r>
              <a:rPr lang="en-IE" sz="3600" dirty="0"/>
              <a:t>. 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32</a:t>
            </a:fld>
            <a:endParaRPr lang="en-IE"/>
          </a:p>
        </p:txBody>
      </p:sp>
      <p:sp>
        <p:nvSpPr>
          <p:cNvPr id="2" name="Right Arrow 1"/>
          <p:cNvSpPr/>
          <p:nvPr/>
        </p:nvSpPr>
        <p:spPr>
          <a:xfrm rot="20701553">
            <a:off x="1885326" y="5143073"/>
            <a:ext cx="2743823" cy="50405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38914" name="Picture 2" descr="http://thumbs7.dreamstime.com/x/ribosome-structure-interaction-mrna-546913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4"/>
          <a:stretch/>
        </p:blipFill>
        <p:spPr bwMode="auto">
          <a:xfrm>
            <a:off x="4648200" y="2492896"/>
            <a:ext cx="3810000" cy="240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553200" y="2924944"/>
            <a:ext cx="683096" cy="57606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6" name="Rectangle 5"/>
          <p:cNvSpPr/>
          <p:nvPr/>
        </p:nvSpPr>
        <p:spPr>
          <a:xfrm>
            <a:off x="5796136" y="4293096"/>
            <a:ext cx="1152128" cy="21602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7401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229600" cy="1143000"/>
          </a:xfrm>
        </p:spPr>
        <p:txBody>
          <a:bodyPr>
            <a:normAutofit/>
          </a:bodyPr>
          <a:lstStyle/>
          <a:p>
            <a:r>
              <a:rPr lang="en-IE" b="1" dirty="0">
                <a:solidFill>
                  <a:srgbClr val="D60093"/>
                </a:solidFill>
              </a:rPr>
              <a:t>3.  </a:t>
            </a:r>
            <a:r>
              <a:rPr lang="en-IE" b="1" dirty="0" err="1">
                <a:solidFill>
                  <a:srgbClr val="D60093"/>
                </a:solidFill>
              </a:rPr>
              <a:t>tRNA</a:t>
            </a:r>
            <a:r>
              <a:rPr lang="en-IE" b="1" dirty="0">
                <a:solidFill>
                  <a:srgbClr val="D60093"/>
                </a:solidFill>
              </a:rPr>
              <a:t> –</a:t>
            </a:r>
            <a:r>
              <a:rPr lang="ga-IE" b="1" dirty="0">
                <a:solidFill>
                  <a:srgbClr val="D60093"/>
                </a:solidFill>
              </a:rPr>
              <a:t> </a:t>
            </a:r>
            <a:r>
              <a:rPr lang="en-IE" b="1" dirty="0">
                <a:solidFill>
                  <a:srgbClr val="D60093"/>
                </a:solidFill>
              </a:rPr>
              <a:t>RNA</a:t>
            </a:r>
            <a:r>
              <a:rPr lang="ga-IE" b="1" dirty="0">
                <a:solidFill>
                  <a:srgbClr val="D60093"/>
                </a:solidFill>
              </a:rPr>
              <a:t> traschuir</a:t>
            </a:r>
            <a:endParaRPr lang="en-IE" dirty="0">
              <a:solidFill>
                <a:srgbClr val="D60093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8520" y="1412776"/>
            <a:ext cx="4824536" cy="5328592"/>
          </a:xfrm>
        </p:spPr>
        <p:txBody>
          <a:bodyPr>
            <a:normAutofit/>
          </a:bodyPr>
          <a:lstStyle/>
          <a:p>
            <a:r>
              <a:rPr lang="en-IE" dirty="0"/>
              <a:t>RNA </a:t>
            </a:r>
            <a:r>
              <a:rPr lang="en-IE" dirty="0">
                <a:solidFill>
                  <a:srgbClr val="D60093"/>
                </a:solidFill>
              </a:rPr>
              <a:t>le </a:t>
            </a:r>
            <a:r>
              <a:rPr lang="en-IE" dirty="0" err="1">
                <a:solidFill>
                  <a:srgbClr val="D60093"/>
                </a:solidFill>
              </a:rPr>
              <a:t>fáil</a:t>
            </a:r>
            <a:r>
              <a:rPr lang="en-IE" dirty="0">
                <a:solidFill>
                  <a:srgbClr val="D60093"/>
                </a:solidFill>
              </a:rPr>
              <a:t> </a:t>
            </a:r>
            <a:r>
              <a:rPr lang="en-IE" dirty="0" err="1">
                <a:solidFill>
                  <a:srgbClr val="D60093"/>
                </a:solidFill>
              </a:rPr>
              <a:t>sa</a:t>
            </a:r>
            <a:r>
              <a:rPr lang="en-IE" dirty="0">
                <a:solidFill>
                  <a:srgbClr val="D60093"/>
                </a:solidFill>
              </a:rPr>
              <a:t> c</a:t>
            </a:r>
            <a:r>
              <a:rPr lang="ga-IE" dirty="0">
                <a:solidFill>
                  <a:srgbClr val="D60093"/>
                </a:solidFill>
              </a:rPr>
              <a:t>h</a:t>
            </a:r>
            <a:r>
              <a:rPr lang="en-IE" dirty="0" err="1">
                <a:solidFill>
                  <a:srgbClr val="D60093"/>
                </a:solidFill>
              </a:rPr>
              <a:t>íteaplasma</a:t>
            </a:r>
            <a:endParaRPr lang="en-IE" dirty="0"/>
          </a:p>
          <a:p>
            <a:r>
              <a:rPr lang="en-IE" b="1" u="sng" dirty="0" err="1">
                <a:solidFill>
                  <a:srgbClr val="FF0000"/>
                </a:solidFill>
              </a:rPr>
              <a:t>Feidhm</a:t>
            </a:r>
            <a:r>
              <a:rPr lang="en-IE" dirty="0">
                <a:solidFill>
                  <a:srgbClr val="FF0000"/>
                </a:solidFill>
              </a:rPr>
              <a:t>: </a:t>
            </a:r>
            <a:r>
              <a:rPr lang="ga-IE" dirty="0"/>
              <a:t>na h</a:t>
            </a:r>
            <a:r>
              <a:rPr lang="en-IE" b="1" dirty="0">
                <a:solidFill>
                  <a:srgbClr val="00B050"/>
                </a:solidFill>
              </a:rPr>
              <a:t>a</a:t>
            </a:r>
            <a:r>
              <a:rPr lang="ga-IE" b="1" dirty="0">
                <a:solidFill>
                  <a:srgbClr val="00B050"/>
                </a:solidFill>
              </a:rPr>
              <a:t>i</a:t>
            </a:r>
            <a:r>
              <a:rPr lang="en-IE" b="1" dirty="0" err="1">
                <a:solidFill>
                  <a:srgbClr val="00B050"/>
                </a:solidFill>
              </a:rPr>
              <a:t>mínaigé</a:t>
            </a:r>
            <a:r>
              <a:rPr lang="ga-IE" b="1" dirty="0">
                <a:solidFill>
                  <a:srgbClr val="00B050"/>
                </a:solidFill>
              </a:rPr>
              <a:t>i</a:t>
            </a:r>
            <a:r>
              <a:rPr lang="en-IE" b="1" dirty="0">
                <a:solidFill>
                  <a:srgbClr val="00B050"/>
                </a:solidFill>
              </a:rPr>
              <a:t>d</a:t>
            </a:r>
            <a:r>
              <a:rPr lang="en-IE" dirty="0">
                <a:solidFill>
                  <a:srgbClr val="FF0000"/>
                </a:solidFill>
              </a:rPr>
              <a:t> </a:t>
            </a:r>
            <a:r>
              <a:rPr lang="ga-IE" dirty="0"/>
              <a:t>a iompar </a:t>
            </a:r>
            <a:r>
              <a:rPr lang="en-IE" dirty="0" err="1"/>
              <a:t>chuig</a:t>
            </a:r>
            <a:r>
              <a:rPr lang="en-IE" dirty="0"/>
              <a:t> </a:t>
            </a:r>
            <a:r>
              <a:rPr lang="ga-IE" dirty="0"/>
              <a:t>an áit ina ndéantar próitéiní - </a:t>
            </a:r>
            <a:r>
              <a:rPr lang="en-IE" dirty="0" err="1">
                <a:solidFill>
                  <a:srgbClr val="FF0000"/>
                </a:solidFill>
              </a:rPr>
              <a:t>na</a:t>
            </a:r>
            <a:r>
              <a:rPr lang="en-IE" dirty="0">
                <a:solidFill>
                  <a:srgbClr val="FF0000"/>
                </a:solidFill>
              </a:rPr>
              <a:t> _____________.</a:t>
            </a:r>
          </a:p>
          <a:p>
            <a:r>
              <a:rPr lang="en-IE" dirty="0" err="1"/>
              <a:t>Iompraít</a:t>
            </a:r>
            <a:r>
              <a:rPr lang="ga-IE" dirty="0"/>
              <a:t>e</a:t>
            </a:r>
            <a:r>
              <a:rPr lang="en-IE" dirty="0" err="1"/>
              <a:t>ar</a:t>
            </a:r>
            <a:r>
              <a:rPr lang="en-IE" dirty="0"/>
              <a:t> a</a:t>
            </a:r>
            <a:r>
              <a:rPr lang="ga-IE" dirty="0"/>
              <a:t>i</a:t>
            </a:r>
            <a:r>
              <a:rPr lang="en-IE" dirty="0" err="1"/>
              <a:t>mínaigéid</a:t>
            </a:r>
            <a:r>
              <a:rPr lang="en-IE" dirty="0"/>
              <a:t> </a:t>
            </a:r>
            <a:r>
              <a:rPr lang="ga-IE" dirty="0"/>
              <a:t>go dtí na </a:t>
            </a:r>
            <a:r>
              <a:rPr lang="en-IE" dirty="0" err="1"/>
              <a:t>códó</a:t>
            </a:r>
            <a:r>
              <a:rPr lang="ga-IE" dirty="0"/>
              <a:t>i</a:t>
            </a:r>
            <a:r>
              <a:rPr lang="en-IE" dirty="0"/>
              <a:t>n c</a:t>
            </a:r>
            <a:r>
              <a:rPr lang="ga-IE" dirty="0"/>
              <a:t>h</a:t>
            </a:r>
            <a:r>
              <a:rPr lang="en-IE" dirty="0" err="1"/>
              <a:t>omhf</a:t>
            </a:r>
            <a:r>
              <a:rPr lang="ga-IE" dirty="0"/>
              <a:t>h</a:t>
            </a:r>
            <a:r>
              <a:rPr lang="en-IE" dirty="0" err="1"/>
              <a:t>reagrach</a:t>
            </a:r>
            <a:r>
              <a:rPr lang="ga-IE" dirty="0"/>
              <a:t>a (</a:t>
            </a:r>
            <a:r>
              <a:rPr lang="ga-IE" dirty="0" err="1"/>
              <a:t>mRNA</a:t>
            </a:r>
            <a:r>
              <a:rPr lang="ga-IE" dirty="0"/>
              <a:t>)</a:t>
            </a:r>
            <a:r>
              <a:rPr lang="en-IE" dirty="0">
                <a:solidFill>
                  <a:srgbClr val="FF0000"/>
                </a:solidFill>
              </a:rPr>
              <a:t>.</a:t>
            </a:r>
            <a:endParaRPr lang="en-IE" b="1" u="sng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IE" b="1" u="sng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33</a:t>
            </a:fld>
            <a:endParaRPr lang="en-IE"/>
          </a:p>
        </p:txBody>
      </p:sp>
      <p:pic>
        <p:nvPicPr>
          <p:cNvPr id="6" name="Picture 2" descr="Biosynthesis of protein on ribosome in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3" b="19312"/>
          <a:stretch/>
        </p:blipFill>
        <p:spPr bwMode="auto">
          <a:xfrm>
            <a:off x="4622388" y="2057024"/>
            <a:ext cx="4325358" cy="281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48064" y="2132856"/>
            <a:ext cx="100811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154839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34</a:t>
            </a:fld>
            <a:endParaRPr lang="en-IE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322921"/>
              </p:ext>
            </p:extLst>
          </p:nvPr>
        </p:nvGraphicFramePr>
        <p:xfrm>
          <a:off x="467544" y="605565"/>
          <a:ext cx="8208912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44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86344">
                <a:tc gridSpan="2"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latin typeface="Comic Sans MS"/>
                          <a:cs typeface="Comic Sans MS"/>
                        </a:rPr>
                        <a:t>Difríochtaí</a:t>
                      </a:r>
                      <a:r>
                        <a:rPr lang="en-US" sz="2800" dirty="0">
                          <a:latin typeface="Comic Sans MS"/>
                          <a:cs typeface="Comic Sans MS"/>
                        </a:rPr>
                        <a:t> /</a:t>
                      </a:r>
                      <a:r>
                        <a:rPr lang="ga-IE" sz="280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sz="2800" dirty="0" err="1">
                          <a:latin typeface="Comic Sans MS"/>
                          <a:cs typeface="Comic Sans MS"/>
                        </a:rPr>
                        <a:t>Éagsúlachtaí</a:t>
                      </a:r>
                      <a:r>
                        <a:rPr lang="en-US" sz="280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sz="2800" dirty="0" err="1">
                          <a:latin typeface="Comic Sans MS"/>
                          <a:cs typeface="Comic Sans MS"/>
                        </a:rPr>
                        <a:t>idir</a:t>
                      </a:r>
                      <a:endParaRPr lang="en-US" sz="2800" dirty="0">
                        <a:latin typeface="Comic Sans MS"/>
                        <a:cs typeface="Comic Sans MS"/>
                      </a:endParaRPr>
                    </a:p>
                    <a:p>
                      <a:pPr algn="ctr"/>
                      <a:r>
                        <a:rPr lang="en-US" sz="2800" baseline="0" dirty="0">
                          <a:latin typeface="Comic Sans MS"/>
                          <a:cs typeface="Comic Sans MS"/>
                        </a:rPr>
                        <a:t> </a:t>
                      </a:r>
                      <a:r>
                        <a:rPr lang="en-US" sz="2800" baseline="0" dirty="0">
                          <a:solidFill>
                            <a:srgbClr val="D60093"/>
                          </a:solidFill>
                          <a:latin typeface="Comic Sans MS"/>
                          <a:cs typeface="Comic Sans MS"/>
                        </a:rPr>
                        <a:t>RNA      &amp;       DNA</a:t>
                      </a:r>
                      <a:endParaRPr lang="en-US" sz="2800" dirty="0">
                        <a:solidFill>
                          <a:srgbClr val="D60093"/>
                        </a:solidFill>
                        <a:latin typeface="Comic Sans MS"/>
                        <a:cs typeface="Comic Sans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3312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Siúcra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riobós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san RNA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Siúcra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dí-ocsairiobós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sa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DNA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6344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Tá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an bun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úraicil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leis an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Adainín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in RNA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Tá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t</a:t>
                      </a:r>
                      <a:r>
                        <a:rPr lang="ga-IE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í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mín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leis an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Adainín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sa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DNA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6344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Snáth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singil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atá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san RNA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Snáth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dúbailte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sa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DNA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84648">
                <a:tc>
                  <a:txBody>
                    <a:bodyPr/>
                    <a:lstStyle/>
                    <a:p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Bíonn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RNA </a:t>
                      </a:r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sa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núicléas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AGUS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sa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chíteaplasma</a:t>
                      </a:r>
                      <a:endParaRPr lang="en-US" sz="2400" dirty="0">
                        <a:solidFill>
                          <a:srgbClr val="FF0000"/>
                        </a:solidFill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Sa </a:t>
                      </a:r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núicléas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amháin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a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bhíonn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DNA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22472">
                <a:tc>
                  <a:txBody>
                    <a:bodyPr/>
                    <a:lstStyle/>
                    <a:p>
                      <a:r>
                        <a:rPr lang="en-US" sz="240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Ní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féidir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le RNA </a:t>
                      </a:r>
                      <a:r>
                        <a:rPr lang="en-US" sz="2400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macasamhail</a:t>
                      </a:r>
                      <a:r>
                        <a:rPr lang="en-US" sz="2400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omic Sans MS"/>
                        </a:rPr>
                        <a:t> 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de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féin</a:t>
                      </a:r>
                      <a:r>
                        <a:rPr lang="en-US" sz="2400" baseline="0" dirty="0">
                          <a:latin typeface="Calibri" pitchFamily="34" charset="0"/>
                          <a:cs typeface="Comic Sans MS"/>
                        </a:rPr>
                        <a:t> a </a:t>
                      </a:r>
                      <a:r>
                        <a:rPr lang="en-US" sz="2400" baseline="0" dirty="0" err="1">
                          <a:latin typeface="Calibri" pitchFamily="34" charset="0"/>
                          <a:cs typeface="Comic Sans MS"/>
                        </a:rPr>
                        <a:t>dhéanamh</a:t>
                      </a:r>
                      <a:endParaRPr lang="en-US" sz="2400" dirty="0">
                        <a:latin typeface="Calibri" pitchFamily="34" charset="0"/>
                        <a:cs typeface="Comic Sans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Is </a:t>
                      </a:r>
                      <a:r>
                        <a:rPr lang="en-US" sz="2400" dirty="0" err="1">
                          <a:latin typeface="Calibri" pitchFamily="34" charset="0"/>
                          <a:cs typeface="Comic Sans MS"/>
                        </a:rPr>
                        <a:t>féidir</a:t>
                      </a:r>
                      <a:r>
                        <a:rPr lang="en-US" sz="2400" dirty="0">
                          <a:latin typeface="Calibri" pitchFamily="34" charset="0"/>
                          <a:cs typeface="Comic Sans MS"/>
                        </a:rPr>
                        <a:t> le DNA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71600" y="616530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http://science.discovery.com/quizzes/dna/dna.html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0595720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4427" y="188640"/>
            <a:ext cx="853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omic Sans MS"/>
                <a:cs typeface="Comic Sans MS"/>
              </a:rPr>
              <a:t>		</a:t>
            </a:r>
            <a:r>
              <a:rPr lang="en-US" sz="5400" b="1" u="sng" dirty="0" err="1">
                <a:solidFill>
                  <a:srgbClr val="FF0000"/>
                </a:solidFill>
                <a:latin typeface="Comic Sans MS"/>
                <a:cs typeface="Comic Sans MS"/>
              </a:rPr>
              <a:t>Sintéis</a:t>
            </a:r>
            <a:r>
              <a:rPr lang="en-US" sz="5400" b="1" u="sng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sz="5400" b="1" u="sng" dirty="0" err="1">
                <a:solidFill>
                  <a:srgbClr val="FF0000"/>
                </a:solidFill>
                <a:latin typeface="Comic Sans MS"/>
                <a:cs typeface="Comic Sans MS"/>
              </a:rPr>
              <a:t>Pr</a:t>
            </a:r>
            <a:r>
              <a:rPr lang="ga-IE" sz="5400" b="1" u="sng" dirty="0">
                <a:solidFill>
                  <a:srgbClr val="FF0000"/>
                </a:solidFill>
                <a:latin typeface="Comic Sans MS"/>
                <a:cs typeface="Comic Sans MS"/>
              </a:rPr>
              <a:t>ó</a:t>
            </a:r>
            <a:r>
              <a:rPr lang="en-US" sz="5400" b="1" u="sng" dirty="0" err="1">
                <a:solidFill>
                  <a:srgbClr val="FF0000"/>
                </a:solidFill>
                <a:latin typeface="Comic Sans MS"/>
                <a:cs typeface="Comic Sans MS"/>
              </a:rPr>
              <a:t>itéine</a:t>
            </a:r>
            <a:endParaRPr lang="en-US" sz="5400" b="1" u="sng" dirty="0">
              <a:solidFill>
                <a:srgbClr val="FF0000"/>
              </a:solidFill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  <a:p>
            <a:endParaRPr lang="en-US" dirty="0">
              <a:latin typeface="Comic Sans MS"/>
              <a:cs typeface="Comic Sans M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9882" y="4419600"/>
            <a:ext cx="1225015" cy="646331"/>
          </a:xfrm>
          <a:prstGeom prst="rect">
            <a:avLst/>
          </a:prstGeom>
          <a:solidFill>
            <a:srgbClr val="FDFF7D"/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Comic Sans MS"/>
                <a:cs typeface="Comic Sans MS"/>
              </a:rPr>
              <a:t>DNA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05943" y="4407570"/>
            <a:ext cx="1540806" cy="646331"/>
          </a:xfrm>
          <a:prstGeom prst="rect">
            <a:avLst/>
          </a:prstGeom>
          <a:solidFill>
            <a:srgbClr val="A4FFBD"/>
          </a:solidFill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Comic Sans MS"/>
                <a:cs typeface="Comic Sans MS"/>
              </a:rPr>
              <a:t>mRNA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40072" y="4419600"/>
            <a:ext cx="1861407" cy="646331"/>
          </a:xfrm>
          <a:prstGeom prst="rect">
            <a:avLst/>
          </a:prstGeom>
          <a:solidFill>
            <a:srgbClr val="A344A0"/>
          </a:solidFill>
        </p:spPr>
        <p:txBody>
          <a:bodyPr wrap="none" rtlCol="0">
            <a:spAutoFit/>
          </a:bodyPr>
          <a:lstStyle/>
          <a:p>
            <a:r>
              <a:rPr lang="en-US" sz="3600" dirty="0" err="1">
                <a:latin typeface="Comic Sans MS"/>
                <a:cs typeface="Comic Sans MS"/>
              </a:rPr>
              <a:t>Próitéin</a:t>
            </a:r>
            <a:endParaRPr lang="en-US" sz="3600" dirty="0">
              <a:latin typeface="Comic Sans MS"/>
              <a:cs typeface="Comic Sans MS"/>
            </a:endParaRPr>
          </a:p>
        </p:txBody>
      </p:sp>
      <p:cxnSp>
        <p:nvCxnSpPr>
          <p:cNvPr id="15" name="Straight Arrow Connector 14"/>
          <p:cNvCxnSpPr>
            <a:stCxn id="5" idx="3"/>
          </p:cNvCxnSpPr>
          <p:nvPr/>
        </p:nvCxnSpPr>
        <p:spPr>
          <a:xfrm>
            <a:off x="1534897" y="4742766"/>
            <a:ext cx="24610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1" idx="1"/>
          </p:cNvCxnSpPr>
          <p:nvPr/>
        </p:nvCxnSpPr>
        <p:spPr>
          <a:xfrm>
            <a:off x="5420031" y="4730736"/>
            <a:ext cx="1820041" cy="1203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56926" y="4115284"/>
            <a:ext cx="2066591" cy="5232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omic Sans MS"/>
                <a:cs typeface="Comic Sans MS"/>
              </a:rPr>
              <a:t>Athscríobh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53423" y="4115284"/>
            <a:ext cx="1353256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Comic Sans MS"/>
                <a:cs typeface="Comic Sans MS"/>
              </a:rPr>
              <a:t>Aistriú</a:t>
            </a:r>
            <a:endParaRPr lang="en-US" sz="2800" dirty="0">
              <a:latin typeface="Comic Sans MS"/>
              <a:cs typeface="Comic Sans M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56049" y="988860"/>
            <a:ext cx="8212777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dirty="0" err="1"/>
              <a:t>Tarlaíonn</a:t>
            </a:r>
            <a:r>
              <a:rPr lang="en-IE" sz="3200" dirty="0"/>
              <a:t> </a:t>
            </a:r>
            <a:r>
              <a:rPr lang="en-IE" sz="3200" dirty="0" err="1"/>
              <a:t>sintéis</a:t>
            </a:r>
            <a:r>
              <a:rPr lang="en-IE" sz="3200" dirty="0"/>
              <a:t> </a:t>
            </a:r>
            <a:r>
              <a:rPr lang="en-IE" sz="3200" dirty="0" err="1"/>
              <a:t>pr</a:t>
            </a:r>
            <a:r>
              <a:rPr lang="ga-IE" sz="3200" dirty="0"/>
              <a:t>ó</a:t>
            </a:r>
            <a:r>
              <a:rPr lang="en-IE" sz="3200" dirty="0" err="1"/>
              <a:t>itéine</a:t>
            </a:r>
            <a:r>
              <a:rPr lang="en-IE" sz="3200" dirty="0"/>
              <a:t>  </a:t>
            </a:r>
            <a:r>
              <a:rPr lang="en-IE" sz="3200" dirty="0" err="1"/>
              <a:t>i</a:t>
            </a:r>
            <a:r>
              <a:rPr lang="en-IE" sz="3200" dirty="0"/>
              <a:t> </a:t>
            </a:r>
            <a:r>
              <a:rPr lang="en-IE" sz="3200" dirty="0" err="1"/>
              <a:t>gcéimeanna</a:t>
            </a:r>
            <a:r>
              <a:rPr lang="en-IE" sz="3200" dirty="0"/>
              <a:t>: 1.Athscríobh &amp; 2. </a:t>
            </a:r>
            <a:r>
              <a:rPr lang="en-IE" sz="3200" dirty="0" err="1"/>
              <a:t>Aistriú</a:t>
            </a:r>
            <a:r>
              <a:rPr lang="en-IE" sz="3200" dirty="0"/>
              <a:t> &amp; 3.</a:t>
            </a:r>
            <a:r>
              <a:rPr lang="ga-IE" sz="3200" dirty="0"/>
              <a:t>D</a:t>
            </a:r>
            <a:r>
              <a:rPr lang="en-IE" sz="3200" dirty="0" err="1"/>
              <a:t>éantús</a:t>
            </a:r>
            <a:r>
              <a:rPr lang="en-IE" sz="3200" dirty="0"/>
              <a:t> </a:t>
            </a:r>
            <a:r>
              <a:rPr lang="en-IE" sz="3200" dirty="0" err="1"/>
              <a:t>pró</a:t>
            </a:r>
            <a:r>
              <a:rPr lang="ga-IE" sz="3200" dirty="0"/>
              <a:t>i</a:t>
            </a:r>
            <a:r>
              <a:rPr lang="en-IE" sz="3200" dirty="0" err="1"/>
              <a:t>téiní</a:t>
            </a:r>
            <a:r>
              <a:rPr lang="en-IE" sz="3200" dirty="0"/>
              <a:t>.</a:t>
            </a:r>
          </a:p>
          <a:p>
            <a:endParaRPr lang="en-IE" sz="3200" dirty="0"/>
          </a:p>
          <a:p>
            <a:r>
              <a:rPr lang="en-IE" sz="4400" b="1" dirty="0"/>
              <a:t>‘</a:t>
            </a:r>
            <a:r>
              <a:rPr lang="ga-IE" sz="4400" b="1" dirty="0"/>
              <a:t>Déanann </a:t>
            </a:r>
            <a:r>
              <a:rPr lang="en-IE" sz="4400" b="1" dirty="0"/>
              <a:t>DNA RNA</a:t>
            </a:r>
            <a:r>
              <a:rPr lang="ga-IE" sz="4400" b="1" dirty="0"/>
              <a:t>;</a:t>
            </a:r>
            <a:r>
              <a:rPr lang="en-IE" sz="4400" b="1" dirty="0"/>
              <a:t> </a:t>
            </a:r>
            <a:r>
              <a:rPr lang="ga-IE" sz="4400" b="1" dirty="0"/>
              <a:t>Déanann R</a:t>
            </a:r>
            <a:r>
              <a:rPr lang="en-IE" sz="4400" b="1" dirty="0"/>
              <a:t>NA PR</a:t>
            </a:r>
            <a:r>
              <a:rPr lang="ga-IE" sz="4400" b="1" dirty="0"/>
              <a:t>ÓI</a:t>
            </a:r>
            <a:r>
              <a:rPr lang="en-IE" sz="4400" b="1" dirty="0"/>
              <a:t>T</a:t>
            </a:r>
            <a:r>
              <a:rPr lang="ga-IE" sz="4400" b="1" dirty="0"/>
              <a:t>É</a:t>
            </a:r>
            <a:r>
              <a:rPr lang="en-IE" sz="4400" b="1" dirty="0"/>
              <a:t>IN</a:t>
            </a:r>
            <a:r>
              <a:rPr lang="ga-IE" sz="4400" b="1" dirty="0"/>
              <a:t>Í</a:t>
            </a:r>
            <a:r>
              <a:rPr lang="en-IE" sz="3200" dirty="0"/>
              <a:t>’!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0" y="5445224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https://www.youtube.com/watch?v=983lhh20rGY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31334042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36</a:t>
            </a:fld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575048" y="1052736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800" dirty="0"/>
              <a:t>Cad </a:t>
            </a:r>
            <a:r>
              <a:rPr lang="en-IE" sz="4800" dirty="0" err="1"/>
              <a:t>atá</a:t>
            </a:r>
            <a:r>
              <a:rPr lang="en-IE" sz="4800" dirty="0"/>
              <a:t> ag </a:t>
            </a:r>
            <a:r>
              <a:rPr lang="en-IE" sz="4800" dirty="0" err="1"/>
              <a:t>teastáil</a:t>
            </a:r>
            <a:r>
              <a:rPr lang="en-IE" sz="4800" dirty="0"/>
              <a:t> </a:t>
            </a:r>
            <a:r>
              <a:rPr lang="en-IE" sz="4800" dirty="0" err="1"/>
              <a:t>chun</a:t>
            </a:r>
            <a:r>
              <a:rPr lang="en-IE" sz="4800" dirty="0"/>
              <a:t> </a:t>
            </a:r>
            <a:r>
              <a:rPr lang="ga-IE" sz="4800" dirty="0"/>
              <a:t>p</a:t>
            </a:r>
            <a:r>
              <a:rPr lang="en-IE" sz="4800" dirty="0" err="1"/>
              <a:t>ró</a:t>
            </a:r>
            <a:r>
              <a:rPr lang="ga-IE" sz="4800" dirty="0"/>
              <a:t>i</a:t>
            </a:r>
            <a:r>
              <a:rPr lang="en-IE" sz="4800" dirty="0" err="1"/>
              <a:t>téin</a:t>
            </a:r>
            <a:r>
              <a:rPr lang="en-IE" sz="4800" dirty="0"/>
              <a:t> a </a:t>
            </a:r>
            <a:r>
              <a:rPr lang="en-IE" sz="4800" dirty="0" err="1"/>
              <a:t>thógáil</a:t>
            </a:r>
            <a:r>
              <a:rPr lang="en-IE" sz="4800" dirty="0"/>
              <a:t> </a:t>
            </a:r>
            <a:r>
              <a:rPr lang="en-IE" sz="4800" dirty="0" err="1"/>
              <a:t>sa</a:t>
            </a:r>
            <a:r>
              <a:rPr lang="en-IE" sz="4800" dirty="0"/>
              <a:t> </a:t>
            </a:r>
            <a:r>
              <a:rPr lang="ga-IE" sz="4800" dirty="0"/>
              <a:t>c</a:t>
            </a:r>
            <a:r>
              <a:rPr lang="en-IE" sz="4800" dirty="0"/>
              <a:t>hill mar sin?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51920" y="4946946"/>
            <a:ext cx="3636912" cy="166199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Cód</a:t>
            </a:r>
            <a:r>
              <a:rPr lang="en-IE" sz="2800" dirty="0"/>
              <a:t> ‘</a:t>
            </a:r>
            <a:r>
              <a:rPr lang="ga-IE" sz="2800" dirty="0" err="1"/>
              <a:t>treoirphlean</a:t>
            </a:r>
            <a:r>
              <a:rPr lang="ga-IE" sz="2800" dirty="0"/>
              <a:t>’ </a:t>
            </a:r>
            <a:r>
              <a:rPr lang="en-IE" sz="2800" dirty="0" err="1" smtClean="0"/>
              <a:t>chun</a:t>
            </a:r>
            <a:r>
              <a:rPr lang="en-IE" sz="2800" dirty="0" smtClean="0"/>
              <a:t> </a:t>
            </a:r>
            <a:r>
              <a:rPr lang="en-IE" sz="2800" dirty="0" err="1"/>
              <a:t>iad</a:t>
            </a:r>
            <a:r>
              <a:rPr lang="en-IE" sz="2800" dirty="0"/>
              <a:t> a </a:t>
            </a:r>
            <a:r>
              <a:rPr lang="en-IE" sz="2800" dirty="0" err="1"/>
              <a:t>eagrú</a:t>
            </a:r>
            <a:r>
              <a:rPr lang="en-IE" sz="2800" dirty="0"/>
              <a:t> </a:t>
            </a:r>
            <a:r>
              <a:rPr lang="ga-IE" sz="2800" dirty="0"/>
              <a:t>sa t</a:t>
            </a:r>
            <a:r>
              <a:rPr lang="en-IE" sz="2800" dirty="0" err="1"/>
              <a:t>slí</a:t>
            </a:r>
            <a:r>
              <a:rPr lang="en-IE" sz="2800" dirty="0"/>
              <a:t> c</a:t>
            </a:r>
            <a:r>
              <a:rPr lang="ga-IE" sz="2800" dirty="0"/>
              <a:t>h</a:t>
            </a:r>
            <a:r>
              <a:rPr lang="en-IE" sz="2800" dirty="0" err="1"/>
              <a:t>eart</a:t>
            </a:r>
            <a:endParaRPr lang="en-IE" dirty="0"/>
          </a:p>
          <a:p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3140968"/>
            <a:ext cx="3636912" cy="12311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Áit</a:t>
            </a:r>
            <a:r>
              <a:rPr lang="en-IE" sz="2800" dirty="0"/>
              <a:t> </a:t>
            </a:r>
            <a:r>
              <a:rPr lang="ga-IE" sz="2800" dirty="0"/>
              <a:t>(</a:t>
            </a:r>
            <a:r>
              <a:rPr lang="en-IE" sz="2800" dirty="0"/>
              <a:t>‘</a:t>
            </a:r>
            <a:r>
              <a:rPr lang="en-IE" sz="2800" dirty="0" err="1"/>
              <a:t>monarcha</a:t>
            </a:r>
            <a:r>
              <a:rPr lang="en-IE" sz="2800" dirty="0"/>
              <a:t>’</a:t>
            </a:r>
            <a:r>
              <a:rPr lang="ga-IE" sz="2800" dirty="0"/>
              <a:t>)</a:t>
            </a:r>
            <a:r>
              <a:rPr lang="en-IE" sz="2800" dirty="0"/>
              <a:t> </a:t>
            </a:r>
            <a:r>
              <a:rPr lang="en-IE" sz="2800" dirty="0" err="1"/>
              <a:t>chun</a:t>
            </a:r>
            <a:r>
              <a:rPr lang="en-IE" sz="2800" dirty="0"/>
              <a:t> </a:t>
            </a:r>
            <a:r>
              <a:rPr lang="en-IE" sz="2800" dirty="0" err="1"/>
              <a:t>iad</a:t>
            </a:r>
            <a:r>
              <a:rPr lang="en-IE" sz="2800" dirty="0"/>
              <a:t> a </a:t>
            </a:r>
            <a:r>
              <a:rPr lang="en-IE" sz="2800" dirty="0" err="1"/>
              <a:t>chur</a:t>
            </a:r>
            <a:r>
              <a:rPr lang="en-IE" sz="2800" dirty="0"/>
              <a:t> le </a:t>
            </a:r>
            <a:r>
              <a:rPr lang="en-IE" sz="2800" dirty="0" err="1"/>
              <a:t>chéile</a:t>
            </a:r>
            <a:endParaRPr lang="en-IE" dirty="0"/>
          </a:p>
          <a:p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4644008" y="2924944"/>
            <a:ext cx="3636912" cy="166199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Aonad</a:t>
            </a:r>
            <a:r>
              <a:rPr lang="en-IE" sz="2800" dirty="0"/>
              <a:t> ‘</a:t>
            </a:r>
            <a:r>
              <a:rPr lang="en-IE" sz="2800" dirty="0" err="1"/>
              <a:t>blocanna</a:t>
            </a:r>
            <a:r>
              <a:rPr lang="en-IE" sz="2800" dirty="0"/>
              <a:t> </a:t>
            </a:r>
            <a:r>
              <a:rPr lang="en-IE" sz="2800" dirty="0" err="1"/>
              <a:t>tógala</a:t>
            </a:r>
            <a:r>
              <a:rPr lang="en-IE" sz="2800" dirty="0"/>
              <a:t>’ as a </a:t>
            </a:r>
            <a:r>
              <a:rPr lang="ga-IE" sz="2800" dirty="0"/>
              <a:t>n</a:t>
            </a:r>
            <a:r>
              <a:rPr lang="en-IE" sz="2800" dirty="0" err="1"/>
              <a:t>déantar</a:t>
            </a:r>
            <a:r>
              <a:rPr lang="en-IE" sz="2800" dirty="0"/>
              <a:t> </a:t>
            </a:r>
            <a:r>
              <a:rPr lang="en-IE" sz="2800" dirty="0" err="1"/>
              <a:t>iad</a:t>
            </a:r>
            <a:endParaRPr lang="en-IE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878932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8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0" tmFilter="0, 0; 0.125,0.2665; 0.25,0.4; 0.375,0.465; 0.5,0.5;  0.625,0.535; 0.75,0.6; 0.875,0.7335; 1,1">
                                          <p:stCondLst>
                                            <p:cond delay="41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5" tmFilter="0, 0; 0.125,0.2665; 0.25,0.4; 0.375,0.465; 0.5,0.5;  0.625,0.535; 0.75,0.6; 0.875,0.7335; 1,1">
                                          <p:stCondLst>
                                            <p:cond delay="82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25" tmFilter="0, 0; 0.125,0.2665; 0.25,0.4; 0.375,0.465; 0.5,0.5;  0.625,0.535; 0.75,0.6; 0.875,0.7335; 1,1">
                                          <p:stCondLst>
                                            <p:cond delay="103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3">
                                          <p:stCondLst>
                                            <p:cond delay="40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37" decel="50000">
                                          <p:stCondLst>
                                            <p:cond delay="4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3">
                                          <p:stCondLst>
                                            <p:cond delay="8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37" decel="50000">
                                          <p:stCondLst>
                                            <p:cond delay="83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3">
                                          <p:stCondLst>
                                            <p:cond delay="102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37" decel="50000">
                                          <p:stCondLst>
                                            <p:cond delay="104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3">
                                          <p:stCondLst>
                                            <p:cond delay="11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37" decel="50000">
                                          <p:stCondLst>
                                            <p:cond delay="11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3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47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81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818" tmFilter="0, 0; 0.125,0.2665; 0.25,0.4; 0.375,0.465; 0.5,0.5;  0.625,0.535; 0.75,0.6; 0.875,0.7335; 1,1">
                                          <p:stCondLst>
                                            <p:cond delay="381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909" tmFilter="0, 0; 0.125,0.2665; 0.25,0.4; 0.375,0.465; 0.5,0.5;  0.625,0.535; 0.75,0.6; 0.875,0.7335; 1,1">
                                          <p:stCondLst>
                                            <p:cond delay="761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43" tmFilter="0, 0; 0.125,0.2665; 0.25,0.4; 0.375,0.465; 0.5,0.5;  0.625,0.535; 0.75,0.6; 0.875,0.7335; 1,1">
                                          <p:stCondLst>
                                            <p:cond delay="952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50">
                                          <p:stCondLst>
                                            <p:cond delay="373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954" decel="50000">
                                          <p:stCondLst>
                                            <p:cond delay="388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50">
                                          <p:stCondLst>
                                            <p:cond delay="754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954" decel="50000">
                                          <p:stCondLst>
                                            <p:cond delay="769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50">
                                          <p:stCondLst>
                                            <p:cond delay="944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954" decel="50000">
                                          <p:stCondLst>
                                            <p:cond delay="959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50">
                                          <p:stCondLst>
                                            <p:cond delay="1039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954" decel="50000">
                                          <p:stCondLst>
                                            <p:cond delay="1054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6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138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5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50" tmFilter="0, 0; 0.125,0.2665; 0.25,0.4; 0.375,0.465; 0.5,0.5;  0.625,0.535; 0.75,0.6; 0.875,0.7335; 1,1">
                                          <p:stCondLst>
                                            <p:cond delay="41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75" tmFilter="0, 0; 0.125,0.2665; 0.25,0.4; 0.375,0.465; 0.5,0.5;  0.625,0.535; 0.75,0.6; 0.875,0.7335; 1,1">
                                          <p:stCondLst>
                                            <p:cond delay="82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25" tmFilter="0, 0; 0.125,0.2665; 0.25,0.4; 0.375,0.465; 0.5,0.5;  0.625,0.535; 0.75,0.6; 0.875,0.7335; 1,1">
                                          <p:stCondLst>
                                            <p:cond delay="103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63">
                                          <p:stCondLst>
                                            <p:cond delay="40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037" decel="50000">
                                          <p:stCondLst>
                                            <p:cond delay="42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63">
                                          <p:stCondLst>
                                            <p:cond delay="8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037" decel="50000">
                                          <p:stCondLst>
                                            <p:cond delay="83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63">
                                          <p:stCondLst>
                                            <p:cond delay="1026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037" decel="50000">
                                          <p:stCondLst>
                                            <p:cond delay="104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63">
                                          <p:stCondLst>
                                            <p:cond delay="113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037" decel="50000">
                                          <p:stCondLst>
                                            <p:cond delay="11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37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96464" y="5453061"/>
            <a:ext cx="3035375" cy="138499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dirty="0" err="1"/>
              <a:t>Áit</a:t>
            </a:r>
            <a:r>
              <a:rPr lang="en-IE" sz="2800" dirty="0"/>
              <a:t> </a:t>
            </a:r>
            <a:r>
              <a:rPr lang="ga-IE" sz="2800" dirty="0"/>
              <a:t>(</a:t>
            </a:r>
            <a:r>
              <a:rPr lang="en-IE" sz="2800" dirty="0"/>
              <a:t>‘</a:t>
            </a:r>
            <a:r>
              <a:rPr lang="en-IE" sz="2800" dirty="0" err="1"/>
              <a:t>monarcha</a:t>
            </a:r>
            <a:r>
              <a:rPr lang="en-IE" sz="2800" dirty="0"/>
              <a:t>’</a:t>
            </a:r>
            <a:r>
              <a:rPr lang="ga-IE" sz="2800" dirty="0"/>
              <a:t>)</a:t>
            </a:r>
            <a:r>
              <a:rPr lang="en-IE" sz="2800" dirty="0"/>
              <a:t> </a:t>
            </a:r>
            <a:r>
              <a:rPr lang="en-IE" sz="2800" dirty="0" err="1"/>
              <a:t>chun</a:t>
            </a:r>
            <a:r>
              <a:rPr lang="en-IE" sz="2800" dirty="0"/>
              <a:t> </a:t>
            </a:r>
            <a:r>
              <a:rPr lang="en-IE" sz="2800" dirty="0" err="1"/>
              <a:t>iad</a:t>
            </a:r>
            <a:r>
              <a:rPr lang="en-IE" sz="2800" dirty="0"/>
              <a:t> a </a:t>
            </a:r>
            <a:r>
              <a:rPr lang="en-IE" sz="2800" dirty="0" err="1"/>
              <a:t>chur</a:t>
            </a:r>
            <a:r>
              <a:rPr lang="en-IE" sz="2800" dirty="0"/>
              <a:t> le </a:t>
            </a:r>
            <a:r>
              <a:rPr lang="en-IE" sz="2800" dirty="0" err="1"/>
              <a:t>chéile</a:t>
            </a:r>
            <a:endParaRPr lang="en-IE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555776" y="5301208"/>
            <a:ext cx="108012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34042" y="116632"/>
            <a:ext cx="319576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 err="1"/>
              <a:t>Aonad</a:t>
            </a:r>
            <a:r>
              <a:rPr lang="en-IE" sz="2400" dirty="0"/>
              <a:t> ‘</a:t>
            </a:r>
            <a:r>
              <a:rPr lang="en-IE" sz="2400" dirty="0" err="1"/>
              <a:t>blocanna</a:t>
            </a:r>
            <a:r>
              <a:rPr lang="en-IE" sz="2400" dirty="0"/>
              <a:t> </a:t>
            </a:r>
            <a:r>
              <a:rPr lang="en-IE" sz="2400" dirty="0" err="1"/>
              <a:t>tógala</a:t>
            </a:r>
            <a:r>
              <a:rPr lang="en-IE" sz="2400" dirty="0"/>
              <a:t>’ as a </a:t>
            </a:r>
            <a:r>
              <a:rPr lang="ga-IE" sz="2400" dirty="0"/>
              <a:t>n</a:t>
            </a:r>
            <a:r>
              <a:rPr lang="en-IE" sz="2400" dirty="0" err="1"/>
              <a:t>déantar</a:t>
            </a:r>
            <a:r>
              <a:rPr lang="en-IE" sz="2400" dirty="0"/>
              <a:t> </a:t>
            </a:r>
            <a:r>
              <a:rPr lang="en-IE" sz="2400" dirty="0" err="1"/>
              <a:t>iad</a:t>
            </a:r>
            <a:endParaRPr lang="en-IE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7231925" y="947629"/>
            <a:ext cx="76379" cy="969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789249" y="5555313"/>
            <a:ext cx="5040560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400" dirty="0"/>
              <a:t>‘</a:t>
            </a:r>
            <a:r>
              <a:rPr lang="ga-IE" sz="2400" dirty="0" err="1"/>
              <a:t>treoirphlean</a:t>
            </a:r>
            <a:r>
              <a:rPr lang="en-IE" sz="2400" dirty="0"/>
              <a:t>’ </a:t>
            </a:r>
            <a:r>
              <a:rPr lang="en-IE" sz="2400" dirty="0" err="1"/>
              <a:t>chun</a:t>
            </a:r>
            <a:r>
              <a:rPr lang="en-IE" sz="2400" dirty="0"/>
              <a:t> </a:t>
            </a:r>
            <a:r>
              <a:rPr lang="en-IE" sz="2400" dirty="0" err="1"/>
              <a:t>iad</a:t>
            </a:r>
            <a:r>
              <a:rPr lang="en-IE" sz="2400" dirty="0"/>
              <a:t> a </a:t>
            </a:r>
            <a:r>
              <a:rPr lang="en-IE" sz="2400" dirty="0" err="1"/>
              <a:t>eagrú</a:t>
            </a:r>
            <a:r>
              <a:rPr lang="en-IE" sz="2400" dirty="0"/>
              <a:t> </a:t>
            </a:r>
            <a:r>
              <a:rPr lang="ga-IE" sz="2400" dirty="0"/>
              <a:t>sa t</a:t>
            </a:r>
            <a:r>
              <a:rPr lang="en-IE" sz="2400" dirty="0" err="1"/>
              <a:t>slí</a:t>
            </a:r>
            <a:r>
              <a:rPr lang="en-IE" sz="2400" dirty="0"/>
              <a:t> c</a:t>
            </a:r>
            <a:r>
              <a:rPr lang="ga-IE" sz="2400" dirty="0"/>
              <a:t>h</a:t>
            </a:r>
            <a:r>
              <a:rPr lang="en-IE" sz="2400" dirty="0" err="1"/>
              <a:t>eart</a:t>
            </a:r>
            <a:endParaRPr lang="en-IE" dirty="0"/>
          </a:p>
        </p:txBody>
      </p:sp>
      <p:pic>
        <p:nvPicPr>
          <p:cNvPr id="39938" name="Picture 2" descr="http://thumbs5.dreamstime.com/x/interaction-ribosome-mrna-ribosomes-work-to-make-pr-protein-synthesis-process-initiation-translation-551563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29387"/>
            <a:ext cx="7786201" cy="420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7020272" y="4653136"/>
            <a:ext cx="1080120" cy="8798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8" idx="2"/>
          </p:cNvCxnSpPr>
          <p:nvPr/>
        </p:nvCxnSpPr>
        <p:spPr>
          <a:xfrm flipH="1">
            <a:off x="6553200" y="947629"/>
            <a:ext cx="678726" cy="12885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789249" y="1432230"/>
            <a:ext cx="229491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Ribeasóim</a:t>
            </a:r>
            <a:endParaRPr lang="en-IE" dirty="0"/>
          </a:p>
        </p:txBody>
      </p:sp>
      <p:sp>
        <p:nvSpPr>
          <p:cNvPr id="3" name="Rectangle 2"/>
          <p:cNvSpPr/>
          <p:nvPr/>
        </p:nvSpPr>
        <p:spPr>
          <a:xfrm>
            <a:off x="5940152" y="2258503"/>
            <a:ext cx="936104" cy="450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4" name="Rectangle 13"/>
          <p:cNvSpPr/>
          <p:nvPr/>
        </p:nvSpPr>
        <p:spPr>
          <a:xfrm>
            <a:off x="6321252" y="4704377"/>
            <a:ext cx="936104" cy="450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5" name="Rectangle 14"/>
          <p:cNvSpPr/>
          <p:nvPr/>
        </p:nvSpPr>
        <p:spPr>
          <a:xfrm>
            <a:off x="1619671" y="2348880"/>
            <a:ext cx="1512167" cy="45041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7" name="Rectangle 6"/>
          <p:cNvSpPr/>
          <p:nvPr/>
        </p:nvSpPr>
        <p:spPr>
          <a:xfrm>
            <a:off x="3455876" y="4775185"/>
            <a:ext cx="1872208" cy="30879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6" name="Rectangle 15"/>
          <p:cNvSpPr/>
          <p:nvPr/>
        </p:nvSpPr>
        <p:spPr>
          <a:xfrm>
            <a:off x="5684921" y="3571810"/>
            <a:ext cx="936104" cy="450417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144990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13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6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138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15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150" tmFilter="0, 0; 0.125,0.2665; 0.25,0.4; 0.375,0.465; 0.5,0.5;  0.625,0.535; 0.75,0.6; 0.875,0.7335; 1,1">
                                          <p:stCondLst>
                                            <p:cond delay="41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75" tmFilter="0, 0; 0.125,0.2665; 0.25,0.4; 0.375,0.465; 0.5,0.5;  0.625,0.535; 0.75,0.6; 0.875,0.7335; 1,1">
                                          <p:stCondLst>
                                            <p:cond delay="82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25" tmFilter="0, 0; 0.125,0.2665; 0.25,0.4; 0.375,0.465; 0.5,0.5;  0.625,0.535; 0.75,0.6; 0.875,0.7335; 1,1">
                                          <p:stCondLst>
                                            <p:cond delay="103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63">
                                          <p:stCondLst>
                                            <p:cond delay="40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037" decel="50000">
                                          <p:stCondLst>
                                            <p:cond delay="42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63">
                                          <p:stCondLst>
                                            <p:cond delay="8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037" decel="50000">
                                          <p:stCondLst>
                                            <p:cond delay="83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63">
                                          <p:stCondLst>
                                            <p:cond delay="1026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037" decel="50000">
                                          <p:stCondLst>
                                            <p:cond delay="104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63">
                                          <p:stCondLst>
                                            <p:cond delay="11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037" decel="50000">
                                          <p:stCondLst>
                                            <p:cond delay="11463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3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47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81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818" tmFilter="0, 0; 0.125,0.2665; 0.25,0.4; 0.375,0.465; 0.5,0.5;  0.625,0.535; 0.75,0.6; 0.875,0.7335; 1,1">
                                          <p:stCondLst>
                                            <p:cond delay="381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909" tmFilter="0, 0; 0.125,0.2665; 0.25,0.4; 0.375,0.465; 0.5,0.5;  0.625,0.535; 0.75,0.6; 0.875,0.7335; 1,1">
                                          <p:stCondLst>
                                            <p:cond delay="7613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43" tmFilter="0, 0; 0.125,0.2665; 0.25,0.4; 0.375,0.465; 0.5,0.5;  0.625,0.535; 0.75,0.6; 0.875,0.7335; 1,1">
                                          <p:stCondLst>
                                            <p:cond delay="952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150">
                                          <p:stCondLst>
                                            <p:cond delay="373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954" decel="50000">
                                          <p:stCondLst>
                                            <p:cond delay="388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50">
                                          <p:stCondLst>
                                            <p:cond delay="754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954" decel="50000">
                                          <p:stCondLst>
                                            <p:cond delay="769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150">
                                          <p:stCondLst>
                                            <p:cond delay="944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954" decel="50000">
                                          <p:stCondLst>
                                            <p:cond delay="959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150">
                                          <p:stCondLst>
                                            <p:cond delay="1039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954" decel="50000">
                                          <p:stCondLst>
                                            <p:cond delay="1054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12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6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138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15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50" tmFilter="0, 0; 0.125,0.2665; 0.25,0.4; 0.375,0.465; 0.5,0.5;  0.625,0.535; 0.75,0.6; 0.875,0.7335; 1,1">
                                          <p:stCondLst>
                                            <p:cond delay="41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75" tmFilter="0, 0; 0.125,0.2665; 0.25,0.4; 0.375,0.465; 0.5,0.5;  0.625,0.535; 0.75,0.6; 0.875,0.7335; 1,1">
                                          <p:stCondLst>
                                            <p:cond delay="82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25" tmFilter="0, 0; 0.125,0.2665; 0.25,0.4; 0.375,0.465; 0.5,0.5;  0.625,0.535; 0.75,0.6; 0.875,0.7335; 1,1">
                                          <p:stCondLst>
                                            <p:cond delay="103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163">
                                          <p:stCondLst>
                                            <p:cond delay="40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037" decel="50000">
                                          <p:stCondLst>
                                            <p:cond delay="42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63">
                                          <p:stCondLst>
                                            <p:cond delay="8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037" decel="50000">
                                          <p:stCondLst>
                                            <p:cond delay="83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63">
                                          <p:stCondLst>
                                            <p:cond delay="102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037" decel="50000">
                                          <p:stCondLst>
                                            <p:cond delay="104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63">
                                          <p:stCondLst>
                                            <p:cond delay="11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037" decel="50000">
                                          <p:stCondLst>
                                            <p:cond delay="11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38</a:t>
            </a:fld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395536" y="404664"/>
            <a:ext cx="835292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 err="1">
                <a:solidFill>
                  <a:srgbClr val="FF0000"/>
                </a:solidFill>
              </a:rPr>
              <a:t>Obair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ga-IE" sz="3200" b="1" dirty="0">
                <a:solidFill>
                  <a:srgbClr val="FF0000"/>
                </a:solidFill>
              </a:rPr>
              <a:t>i </a:t>
            </a:r>
            <a:r>
              <a:rPr lang="en-IE" sz="3200" b="1" dirty="0" err="1">
                <a:solidFill>
                  <a:srgbClr val="FF0000"/>
                </a:solidFill>
              </a:rPr>
              <a:t>ngrúpaí</a:t>
            </a:r>
            <a:r>
              <a:rPr lang="ga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>
                <a:solidFill>
                  <a:srgbClr val="FF0000"/>
                </a:solidFill>
              </a:rPr>
              <a:t>- </a:t>
            </a:r>
            <a:r>
              <a:rPr lang="en-IE" sz="3200" b="1" dirty="0" err="1">
                <a:solidFill>
                  <a:srgbClr val="FF0000"/>
                </a:solidFill>
              </a:rPr>
              <a:t>Sintéis</a:t>
            </a:r>
            <a:r>
              <a:rPr lang="en-IE" sz="3200" b="1" dirty="0">
                <a:solidFill>
                  <a:srgbClr val="FF0000"/>
                </a:solidFill>
              </a:rPr>
              <a:t>/</a:t>
            </a:r>
            <a:r>
              <a:rPr lang="en-IE" sz="3200" b="1" dirty="0" err="1">
                <a:solidFill>
                  <a:srgbClr val="FF0000"/>
                </a:solidFill>
              </a:rPr>
              <a:t>déantús</a:t>
            </a:r>
            <a:r>
              <a:rPr lang="en-IE" sz="3200" b="1" dirty="0">
                <a:solidFill>
                  <a:srgbClr val="FF0000"/>
                </a:solidFill>
              </a:rPr>
              <a:t> </a:t>
            </a:r>
            <a:r>
              <a:rPr lang="en-IE" sz="3200" b="1" dirty="0" err="1">
                <a:solidFill>
                  <a:srgbClr val="FF0000"/>
                </a:solidFill>
              </a:rPr>
              <a:t>Pr</a:t>
            </a:r>
            <a:r>
              <a:rPr lang="ga-IE" sz="3200" b="1" dirty="0">
                <a:solidFill>
                  <a:srgbClr val="FF0000"/>
                </a:solidFill>
              </a:rPr>
              <a:t>ó</a:t>
            </a:r>
            <a:r>
              <a:rPr lang="en-IE" sz="3200" b="1" dirty="0" err="1">
                <a:solidFill>
                  <a:srgbClr val="FF0000"/>
                </a:solidFill>
              </a:rPr>
              <a:t>itéine</a:t>
            </a:r>
            <a:endParaRPr lang="en-IE" sz="3200" b="1" dirty="0">
              <a:solidFill>
                <a:srgbClr val="FF0000"/>
              </a:solidFill>
            </a:endParaRPr>
          </a:p>
          <a:p>
            <a:endParaRPr lang="en-IE" sz="3200" b="1" dirty="0">
              <a:solidFill>
                <a:srgbClr val="FF0000"/>
              </a:solidFill>
            </a:endParaRPr>
          </a:p>
          <a:p>
            <a:r>
              <a:rPr lang="en-IE" sz="2800" i="1" dirty="0" err="1">
                <a:solidFill>
                  <a:srgbClr val="0070C0"/>
                </a:solidFill>
              </a:rPr>
              <a:t>Samhlaigh</a:t>
            </a:r>
            <a:r>
              <a:rPr lang="en-IE" sz="2800" i="1" dirty="0">
                <a:solidFill>
                  <a:srgbClr val="0070C0"/>
                </a:solidFill>
              </a:rPr>
              <a:t> go </a:t>
            </a:r>
            <a:r>
              <a:rPr lang="en-IE" sz="2800" i="1" dirty="0" err="1">
                <a:solidFill>
                  <a:srgbClr val="0070C0"/>
                </a:solidFill>
              </a:rPr>
              <a:t>bhfuil</a:t>
            </a:r>
            <a:r>
              <a:rPr lang="en-IE" sz="2800" i="1" dirty="0">
                <a:solidFill>
                  <a:srgbClr val="0070C0"/>
                </a:solidFill>
              </a:rPr>
              <a:t> </a:t>
            </a:r>
            <a:r>
              <a:rPr lang="en-IE" sz="2800" i="1" dirty="0" err="1">
                <a:solidFill>
                  <a:srgbClr val="0070C0"/>
                </a:solidFill>
              </a:rPr>
              <a:t>muid</a:t>
            </a:r>
            <a:r>
              <a:rPr lang="en-IE" sz="2800" i="1" dirty="0">
                <a:solidFill>
                  <a:srgbClr val="0070C0"/>
                </a:solidFill>
              </a:rPr>
              <a:t> go </a:t>
            </a:r>
            <a:r>
              <a:rPr lang="en-IE" sz="2800" i="1" dirty="0" err="1">
                <a:solidFill>
                  <a:srgbClr val="0070C0"/>
                </a:solidFill>
              </a:rPr>
              <a:t>léir</a:t>
            </a:r>
            <a:r>
              <a:rPr lang="en-IE" sz="2800" i="1" dirty="0">
                <a:solidFill>
                  <a:srgbClr val="0070C0"/>
                </a:solidFill>
              </a:rPr>
              <a:t> LA</a:t>
            </a:r>
            <a:r>
              <a:rPr lang="ga-IE" sz="2800" i="1" dirty="0">
                <a:solidFill>
                  <a:srgbClr val="0070C0"/>
                </a:solidFill>
              </a:rPr>
              <a:t>I</a:t>
            </a:r>
            <a:r>
              <a:rPr lang="en-IE" sz="2800" i="1" dirty="0">
                <a:solidFill>
                  <a:srgbClr val="0070C0"/>
                </a:solidFill>
              </a:rPr>
              <a:t>STIGH </a:t>
            </a:r>
            <a:r>
              <a:rPr lang="ga-IE" sz="2800" i="1" dirty="0">
                <a:solidFill>
                  <a:srgbClr val="0070C0"/>
                </a:solidFill>
              </a:rPr>
              <a:t>d</a:t>
            </a:r>
            <a:r>
              <a:rPr lang="en-IE" sz="2800" i="1" dirty="0">
                <a:solidFill>
                  <a:srgbClr val="0070C0"/>
                </a:solidFill>
              </a:rPr>
              <a:t>e</a:t>
            </a:r>
            <a:r>
              <a:rPr lang="ga-IE" sz="2800" i="1" dirty="0">
                <a:solidFill>
                  <a:srgbClr val="0070C0"/>
                </a:solidFill>
              </a:rPr>
              <a:t> ch</a:t>
            </a:r>
            <a:r>
              <a:rPr lang="en-IE" sz="2800" i="1" dirty="0">
                <a:solidFill>
                  <a:srgbClr val="0070C0"/>
                </a:solidFill>
              </a:rPr>
              <a:t>ill </a:t>
            </a:r>
            <a:r>
              <a:rPr lang="en-IE" sz="2800" i="1" dirty="0" err="1">
                <a:solidFill>
                  <a:srgbClr val="0070C0"/>
                </a:solidFill>
              </a:rPr>
              <a:t>sa</a:t>
            </a:r>
            <a:r>
              <a:rPr lang="en-IE" sz="2800" i="1" dirty="0">
                <a:solidFill>
                  <a:srgbClr val="0070C0"/>
                </a:solidFill>
              </a:rPr>
              <a:t> </a:t>
            </a:r>
            <a:r>
              <a:rPr lang="en-IE" sz="2800" i="1" dirty="0" err="1">
                <a:solidFill>
                  <a:srgbClr val="0070C0"/>
                </a:solidFill>
              </a:rPr>
              <a:t>bhéal</a:t>
            </a:r>
            <a:endParaRPr lang="en-IE" sz="2800" i="1" dirty="0">
              <a:solidFill>
                <a:srgbClr val="0070C0"/>
              </a:solidFill>
            </a:endParaRPr>
          </a:p>
          <a:p>
            <a:endParaRPr lang="en-IE" sz="2800" dirty="0"/>
          </a:p>
          <a:p>
            <a:pPr marL="514350" indent="-514350">
              <a:buFont typeface="+mj-lt"/>
              <a:buAutoNum type="arabicPeriod"/>
            </a:pPr>
            <a:r>
              <a:rPr lang="en-IE" sz="2800" dirty="0"/>
              <a:t>B</a:t>
            </a:r>
            <a:r>
              <a:rPr lang="ga-IE" sz="2800" dirty="0"/>
              <a:t>o</a:t>
            </a:r>
            <a:r>
              <a:rPr lang="en-IE" sz="2800" dirty="0" err="1"/>
              <a:t>rd</a:t>
            </a:r>
            <a:r>
              <a:rPr lang="en-IE" sz="2800" dirty="0"/>
              <a:t> 1 &amp;2 </a:t>
            </a:r>
            <a:r>
              <a:rPr lang="ga-IE" sz="2800" dirty="0"/>
              <a:t>– is </a:t>
            </a:r>
            <a:r>
              <a:rPr lang="en-IE" sz="2800" dirty="0" err="1"/>
              <a:t>sibh</a:t>
            </a:r>
            <a:r>
              <a:rPr lang="ga-IE" sz="2800" dirty="0" err="1"/>
              <a:t>se</a:t>
            </a:r>
            <a:r>
              <a:rPr lang="en-IE" sz="2800" dirty="0"/>
              <a:t> an DNA la</a:t>
            </a:r>
            <a:r>
              <a:rPr lang="ga-IE" sz="2800" dirty="0"/>
              <a:t>i</a:t>
            </a:r>
            <a:r>
              <a:rPr lang="en-IE" sz="2800" dirty="0" err="1"/>
              <a:t>stigh</a:t>
            </a:r>
            <a:r>
              <a:rPr lang="en-IE" sz="2800" dirty="0"/>
              <a:t> d</a:t>
            </a:r>
            <a:r>
              <a:rPr lang="ga-IE" sz="2800" dirty="0"/>
              <a:t>e</a:t>
            </a:r>
            <a:r>
              <a:rPr lang="en-IE" sz="2800" dirty="0"/>
              <a:t>n </a:t>
            </a:r>
            <a:r>
              <a:rPr lang="en-IE" sz="2800" dirty="0" err="1"/>
              <a:t>núicleas</a:t>
            </a:r>
            <a:endParaRPr lang="en-IE" sz="2800" dirty="0"/>
          </a:p>
          <a:p>
            <a:r>
              <a:rPr lang="en-IE" sz="2800" dirty="0"/>
              <a:t> (</a:t>
            </a:r>
            <a:r>
              <a:rPr lang="en-IE" sz="2800" dirty="0" err="1"/>
              <a:t>gach</a:t>
            </a:r>
            <a:r>
              <a:rPr lang="en-IE" sz="2800" dirty="0"/>
              <a:t> </a:t>
            </a:r>
            <a:r>
              <a:rPr lang="en-IE" sz="2800" dirty="0" err="1"/>
              <a:t>duine</a:t>
            </a:r>
            <a:r>
              <a:rPr lang="en-IE" sz="2800" dirty="0"/>
              <a:t> A,T,C </a:t>
            </a:r>
            <a:r>
              <a:rPr lang="en-IE" sz="2800" dirty="0" err="1"/>
              <a:t>nó</a:t>
            </a:r>
            <a:r>
              <a:rPr lang="en-IE" sz="2800" dirty="0"/>
              <a:t> G &amp; </a:t>
            </a:r>
            <a:r>
              <a:rPr lang="en-IE" sz="2800" dirty="0" err="1"/>
              <a:t>nasc</a:t>
            </a:r>
            <a:r>
              <a:rPr lang="en-IE" sz="2800" dirty="0"/>
              <a:t> le</a:t>
            </a:r>
            <a:r>
              <a:rPr lang="ga-IE" sz="2800" dirty="0"/>
              <a:t>is</a:t>
            </a:r>
            <a:r>
              <a:rPr lang="en-IE" sz="2800" dirty="0"/>
              <a:t> an </a:t>
            </a:r>
            <a:r>
              <a:rPr lang="ga-IE" sz="2800" dirty="0"/>
              <a:t>m</a:t>
            </a:r>
            <a:r>
              <a:rPr lang="en-IE" sz="2800" dirty="0"/>
              <a:t>bun </a:t>
            </a:r>
            <a:r>
              <a:rPr lang="en-IE" sz="2800" dirty="0" err="1"/>
              <a:t>ceart</a:t>
            </a:r>
            <a:r>
              <a:rPr lang="en-IE" sz="2800" dirty="0"/>
              <a:t>)</a:t>
            </a:r>
          </a:p>
          <a:p>
            <a:endParaRPr lang="en-IE" sz="2800" dirty="0"/>
          </a:p>
          <a:p>
            <a:r>
              <a:rPr lang="en-IE" sz="2800" dirty="0"/>
              <a:t>2. B</a:t>
            </a:r>
            <a:r>
              <a:rPr lang="ga-IE" sz="2800" dirty="0"/>
              <a:t>o</a:t>
            </a:r>
            <a:r>
              <a:rPr lang="en-IE" sz="2800" dirty="0" err="1"/>
              <a:t>rd</a:t>
            </a:r>
            <a:r>
              <a:rPr lang="en-IE" sz="2800" dirty="0"/>
              <a:t> 3</a:t>
            </a:r>
            <a:r>
              <a:rPr lang="ga-IE" sz="2800" dirty="0"/>
              <a:t> </a:t>
            </a:r>
            <a:r>
              <a:rPr lang="en-IE" sz="2800" dirty="0"/>
              <a:t>- </a:t>
            </a:r>
            <a:r>
              <a:rPr lang="ga-IE" sz="2800" dirty="0"/>
              <a:t>is </a:t>
            </a:r>
            <a:r>
              <a:rPr lang="en-IE" sz="2800" dirty="0" err="1"/>
              <a:t>sibh</a:t>
            </a:r>
            <a:r>
              <a:rPr lang="ga-IE" sz="2800" dirty="0" err="1"/>
              <a:t>se</a:t>
            </a:r>
            <a:r>
              <a:rPr lang="en-IE" sz="2800" dirty="0"/>
              <a:t> </a:t>
            </a:r>
            <a:r>
              <a:rPr lang="ga-IE" sz="2800" dirty="0"/>
              <a:t>na</a:t>
            </a:r>
            <a:r>
              <a:rPr lang="en-IE" sz="2800" dirty="0"/>
              <a:t> </a:t>
            </a:r>
            <a:r>
              <a:rPr lang="en-IE" sz="2800" dirty="0" err="1"/>
              <a:t>Ribeasóim</a:t>
            </a:r>
            <a:r>
              <a:rPr lang="en-IE" sz="2800" dirty="0"/>
              <a:t> (</a:t>
            </a:r>
            <a:r>
              <a:rPr lang="ga-IE" sz="2800" dirty="0"/>
              <a:t>‘</a:t>
            </a:r>
            <a:r>
              <a:rPr lang="en-IE" sz="2800" dirty="0"/>
              <a:t>an m</a:t>
            </a:r>
            <a:r>
              <a:rPr lang="ga-IE" sz="2800" dirty="0"/>
              <a:t>h</a:t>
            </a:r>
            <a:r>
              <a:rPr lang="en-IE" sz="2800" dirty="0" err="1"/>
              <a:t>onarcha</a:t>
            </a:r>
            <a:r>
              <a:rPr lang="en-IE" sz="2800" dirty="0"/>
              <a:t>’ </a:t>
            </a:r>
            <a:r>
              <a:rPr lang="en-IE" sz="2800" dirty="0" err="1"/>
              <a:t>ina</a:t>
            </a:r>
            <a:r>
              <a:rPr lang="en-IE" sz="2800" dirty="0"/>
              <a:t> </a:t>
            </a:r>
            <a:r>
              <a:rPr lang="ga-IE" sz="2800" dirty="0"/>
              <a:t>g</a:t>
            </a:r>
            <a:r>
              <a:rPr lang="en-IE" sz="2800" dirty="0" err="1"/>
              <a:t>cuirtear</a:t>
            </a:r>
            <a:r>
              <a:rPr lang="en-IE" sz="2800" dirty="0"/>
              <a:t> an </a:t>
            </a:r>
            <a:r>
              <a:rPr lang="en-IE" sz="2800" dirty="0" err="1"/>
              <a:t>phró</a:t>
            </a:r>
            <a:r>
              <a:rPr lang="ga-IE" sz="2800" dirty="0"/>
              <a:t>i</a:t>
            </a:r>
            <a:r>
              <a:rPr lang="en-IE" sz="2800" dirty="0" err="1"/>
              <a:t>téin</a:t>
            </a:r>
            <a:r>
              <a:rPr lang="en-IE" sz="2800" dirty="0"/>
              <a:t> le </a:t>
            </a:r>
            <a:r>
              <a:rPr lang="en-IE" sz="2800" dirty="0" err="1"/>
              <a:t>chéile</a:t>
            </a:r>
            <a:r>
              <a:rPr lang="en-IE" sz="2800" dirty="0"/>
              <a:t> </a:t>
            </a:r>
            <a:r>
              <a:rPr lang="en-IE" sz="2800" dirty="0" err="1"/>
              <a:t>sa</a:t>
            </a:r>
            <a:r>
              <a:rPr lang="en-IE" sz="2800" dirty="0"/>
              <a:t> chill</a:t>
            </a:r>
            <a:r>
              <a:rPr lang="ga-IE" sz="2800" dirty="0"/>
              <a:t>)</a:t>
            </a:r>
            <a:endParaRPr lang="en-IE" sz="2800" dirty="0"/>
          </a:p>
          <a:p>
            <a:endParaRPr lang="en-IE" sz="2800" dirty="0"/>
          </a:p>
          <a:p>
            <a:r>
              <a:rPr lang="en-IE" sz="2800" dirty="0"/>
              <a:t>3. B</a:t>
            </a:r>
            <a:r>
              <a:rPr lang="ga-IE" sz="2800" dirty="0"/>
              <a:t>o</a:t>
            </a:r>
            <a:r>
              <a:rPr lang="en-IE" sz="2800" dirty="0" err="1"/>
              <a:t>rd</a:t>
            </a:r>
            <a:r>
              <a:rPr lang="en-IE" sz="2800" dirty="0"/>
              <a:t> 4</a:t>
            </a:r>
            <a:r>
              <a:rPr lang="ga-IE" sz="2800" dirty="0"/>
              <a:t> </a:t>
            </a:r>
            <a:r>
              <a:rPr lang="en-IE" sz="2800" dirty="0"/>
              <a:t>– </a:t>
            </a:r>
            <a:r>
              <a:rPr lang="ga-IE" sz="2800" dirty="0"/>
              <a:t>is </a:t>
            </a:r>
            <a:r>
              <a:rPr lang="en-IE" sz="2800" dirty="0" err="1"/>
              <a:t>sibh</a:t>
            </a:r>
            <a:r>
              <a:rPr lang="ga-IE" sz="2800" dirty="0" err="1"/>
              <a:t>se</a:t>
            </a:r>
            <a:r>
              <a:rPr lang="en-IE" sz="2800" dirty="0"/>
              <a:t> an mRNA, </a:t>
            </a:r>
            <a:r>
              <a:rPr lang="en-IE" sz="2800" dirty="0" err="1"/>
              <a:t>téann</a:t>
            </a:r>
            <a:r>
              <a:rPr lang="en-IE" sz="2800" dirty="0"/>
              <a:t> </a:t>
            </a:r>
            <a:r>
              <a:rPr lang="en-IE" sz="2800" dirty="0" err="1"/>
              <a:t>sibh</a:t>
            </a:r>
            <a:r>
              <a:rPr lang="en-IE" sz="2800" dirty="0"/>
              <a:t> </a:t>
            </a:r>
            <a:r>
              <a:rPr lang="en-IE" sz="2800" dirty="0" err="1"/>
              <a:t>isteach</a:t>
            </a:r>
            <a:r>
              <a:rPr lang="en-IE" sz="2800" dirty="0"/>
              <a:t> go </a:t>
            </a:r>
            <a:r>
              <a:rPr lang="en-IE" sz="2800" dirty="0" err="1"/>
              <a:t>dtí</a:t>
            </a:r>
            <a:r>
              <a:rPr lang="en-IE" sz="2800" dirty="0"/>
              <a:t> an </a:t>
            </a:r>
            <a:r>
              <a:rPr lang="en-IE" sz="2800" dirty="0" err="1"/>
              <a:t>núicléas</a:t>
            </a:r>
            <a:r>
              <a:rPr lang="en-IE" sz="2800" dirty="0"/>
              <a:t> &amp; </a:t>
            </a:r>
            <a:r>
              <a:rPr lang="en-IE" sz="2800" dirty="0" err="1"/>
              <a:t>déan</a:t>
            </a:r>
            <a:r>
              <a:rPr lang="ga-IE" sz="2800" dirty="0"/>
              <a:t>ann sibh</a:t>
            </a:r>
            <a:r>
              <a:rPr lang="en-IE" sz="2800" dirty="0"/>
              <a:t> </a:t>
            </a:r>
            <a:r>
              <a:rPr lang="en-IE" sz="2800" dirty="0" err="1"/>
              <a:t>cóip</a:t>
            </a:r>
            <a:r>
              <a:rPr lang="en-IE" sz="2800" dirty="0"/>
              <a:t> d</a:t>
            </a:r>
            <a:r>
              <a:rPr lang="ga-IE" sz="2800" dirty="0"/>
              <a:t>e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có</a:t>
            </a:r>
            <a:r>
              <a:rPr lang="ga-IE" sz="2800" dirty="0"/>
              <a:t>i</a:t>
            </a:r>
            <a:r>
              <a:rPr lang="en-IE" sz="2800" dirty="0"/>
              <a:t>d </a:t>
            </a:r>
            <a:r>
              <a:rPr lang="en-IE" sz="2800" dirty="0" err="1"/>
              <a:t>atá</a:t>
            </a:r>
            <a:r>
              <a:rPr lang="en-IE" sz="2800" dirty="0"/>
              <a:t> ag </a:t>
            </a:r>
            <a:r>
              <a:rPr lang="en-IE" sz="2800" dirty="0" err="1"/>
              <a:t>teastáil</a:t>
            </a:r>
            <a:r>
              <a:rPr lang="en-IE" sz="2800" dirty="0"/>
              <a:t>, </a:t>
            </a:r>
            <a:r>
              <a:rPr lang="en-IE" sz="2800" dirty="0" err="1"/>
              <a:t>ansin</a:t>
            </a:r>
            <a:r>
              <a:rPr lang="en-IE" sz="2800" dirty="0"/>
              <a:t> </a:t>
            </a:r>
            <a:r>
              <a:rPr lang="en-IE" sz="2800" dirty="0" err="1"/>
              <a:t>taisteal</a:t>
            </a:r>
            <a:r>
              <a:rPr lang="ga-IE" sz="2800" dirty="0" err="1"/>
              <a:t>aíonn</a:t>
            </a:r>
            <a:r>
              <a:rPr lang="ga-IE" sz="2800" dirty="0"/>
              <a:t> sibh</a:t>
            </a:r>
            <a:r>
              <a:rPr lang="en-IE" sz="2800" dirty="0"/>
              <a:t> </a:t>
            </a:r>
            <a:r>
              <a:rPr lang="en-IE" sz="2800" dirty="0" err="1"/>
              <a:t>chuig</a:t>
            </a:r>
            <a:r>
              <a:rPr lang="en-IE" sz="2800" dirty="0"/>
              <a:t> </a:t>
            </a:r>
            <a:r>
              <a:rPr lang="ga-IE" sz="2800" dirty="0"/>
              <a:t>na</a:t>
            </a:r>
            <a:r>
              <a:rPr lang="en-IE" sz="2800" dirty="0"/>
              <a:t> </a:t>
            </a:r>
            <a:r>
              <a:rPr lang="en-IE" sz="2800" dirty="0" err="1"/>
              <a:t>Ribeasóim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42355039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9776"/>
            <a:ext cx="8296389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0000FF"/>
                </a:solidFill>
                <a:latin typeface="Comic Sans MS"/>
                <a:cs typeface="Comic Sans MS"/>
              </a:rPr>
              <a:t>1.Ath/</a:t>
            </a:r>
            <a:r>
              <a:rPr lang="en-US" b="1" dirty="0" err="1">
                <a:solidFill>
                  <a:srgbClr val="0000FF"/>
                </a:solidFill>
                <a:latin typeface="Comic Sans MS"/>
                <a:cs typeface="Comic Sans MS"/>
              </a:rPr>
              <a:t>Trascríobh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39</a:t>
            </a:fld>
            <a:endParaRPr lang="en-IE"/>
          </a:p>
        </p:txBody>
      </p:sp>
      <p:sp>
        <p:nvSpPr>
          <p:cNvPr id="8" name="TextBox 7"/>
          <p:cNvSpPr txBox="1"/>
          <p:nvPr/>
        </p:nvSpPr>
        <p:spPr>
          <a:xfrm>
            <a:off x="33671" y="1412776"/>
            <a:ext cx="558011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IE" sz="2800" dirty="0" err="1"/>
              <a:t>Scarann</a:t>
            </a:r>
            <a:r>
              <a:rPr lang="en-IE" sz="2800" dirty="0"/>
              <a:t> 2 b</a:t>
            </a:r>
            <a:r>
              <a:rPr lang="ga-IE" sz="2800" dirty="0"/>
              <a:t>h</a:t>
            </a:r>
            <a:r>
              <a:rPr lang="en-IE" sz="2800" dirty="0"/>
              <a:t>un an DNA </a:t>
            </a:r>
            <a:r>
              <a:rPr lang="en-IE" sz="2800" dirty="0" err="1"/>
              <a:t>óna</a:t>
            </a:r>
            <a:r>
              <a:rPr lang="en-IE" sz="2800" dirty="0"/>
              <a:t> </a:t>
            </a:r>
            <a:r>
              <a:rPr lang="en-IE" sz="2800" dirty="0" err="1"/>
              <a:t>chéile</a:t>
            </a:r>
            <a:r>
              <a:rPr lang="en-IE" sz="2800" dirty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IE" sz="2800" dirty="0" err="1"/>
              <a:t>Úsáidtear</a:t>
            </a:r>
            <a:r>
              <a:rPr lang="en-IE" sz="2800" dirty="0"/>
              <a:t> </a:t>
            </a:r>
            <a:r>
              <a:rPr lang="en-IE" sz="2800" dirty="0" err="1"/>
              <a:t>taobh</a:t>
            </a:r>
            <a:r>
              <a:rPr lang="en-IE" sz="2800" dirty="0"/>
              <a:t> </a:t>
            </a:r>
            <a:r>
              <a:rPr lang="en-IE" sz="2800" dirty="0" err="1"/>
              <a:t>amháin</a:t>
            </a:r>
            <a:r>
              <a:rPr lang="en-IE" sz="2800" dirty="0"/>
              <a:t> mar </a:t>
            </a:r>
            <a:r>
              <a:rPr lang="en-IE" sz="2800" dirty="0">
                <a:solidFill>
                  <a:srgbClr val="D60093"/>
                </a:solidFill>
              </a:rPr>
              <a:t>t</a:t>
            </a:r>
            <a:r>
              <a:rPr lang="ga-IE" sz="2800" dirty="0">
                <a:solidFill>
                  <a:srgbClr val="D60093"/>
                </a:solidFill>
              </a:rPr>
              <a:t>h</a:t>
            </a:r>
            <a:r>
              <a:rPr lang="en-IE" sz="2800" dirty="0" err="1">
                <a:solidFill>
                  <a:srgbClr val="D60093"/>
                </a:solidFill>
              </a:rPr>
              <a:t>eimpléad</a:t>
            </a:r>
            <a:r>
              <a:rPr lang="en-IE" sz="2800" dirty="0">
                <a:solidFill>
                  <a:srgbClr val="D60093"/>
                </a:solidFill>
              </a:rPr>
              <a:t> </a:t>
            </a:r>
            <a:r>
              <a:rPr lang="en-IE" sz="2800" dirty="0" err="1"/>
              <a:t>chun</a:t>
            </a:r>
            <a:r>
              <a:rPr lang="en-IE" sz="2800" dirty="0"/>
              <a:t> </a:t>
            </a:r>
            <a:r>
              <a:rPr lang="en-IE" sz="2800" dirty="0" err="1"/>
              <a:t>cóip</a:t>
            </a:r>
            <a:r>
              <a:rPr lang="en-IE" sz="2800" dirty="0"/>
              <a:t> c</a:t>
            </a:r>
            <a:r>
              <a:rPr lang="ga-IE" sz="2800" dirty="0"/>
              <a:t>h</a:t>
            </a:r>
            <a:r>
              <a:rPr lang="en-IE" sz="2800" dirty="0" err="1"/>
              <a:t>omhlántach</a:t>
            </a:r>
            <a:r>
              <a:rPr lang="en-IE" sz="2800" dirty="0"/>
              <a:t>, </a:t>
            </a:r>
            <a:r>
              <a:rPr lang="en-IE" sz="2800" b="1" dirty="0"/>
              <a:t>mRNA</a:t>
            </a:r>
            <a:r>
              <a:rPr lang="en-IE" sz="2800" dirty="0"/>
              <a:t>, a </a:t>
            </a:r>
            <a:r>
              <a:rPr lang="en-IE" sz="2800" dirty="0" err="1"/>
              <a:t>dhéanamh</a:t>
            </a:r>
            <a:r>
              <a:rPr lang="en-IE" sz="2800" dirty="0"/>
              <a:t>.</a:t>
            </a:r>
            <a:endParaRPr lang="en-IE" sz="28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IE" sz="2800" dirty="0"/>
              <a:t>(</a:t>
            </a:r>
            <a:r>
              <a:rPr lang="en-IE" sz="2800" dirty="0" err="1"/>
              <a:t>Tá</a:t>
            </a:r>
            <a:r>
              <a:rPr lang="en-IE" sz="2800" dirty="0"/>
              <a:t> bun</a:t>
            </a:r>
            <a:r>
              <a:rPr lang="ga-IE" sz="2800" dirty="0"/>
              <a:t>anna</a:t>
            </a:r>
            <a:r>
              <a:rPr lang="en-IE" sz="2800" dirty="0"/>
              <a:t> mRNA </a:t>
            </a:r>
            <a:r>
              <a:rPr lang="ga-IE" sz="2800" dirty="0"/>
              <a:t>cosúil le bunanna</a:t>
            </a:r>
            <a:r>
              <a:rPr lang="en-IE" sz="2800" dirty="0"/>
              <a:t> DNA, </a:t>
            </a:r>
            <a:r>
              <a:rPr lang="ga-IE" sz="2800" dirty="0"/>
              <a:t>ach</a:t>
            </a:r>
            <a:r>
              <a:rPr lang="en-IE" sz="2800" dirty="0"/>
              <a:t> go </a:t>
            </a:r>
            <a:r>
              <a:rPr lang="en-IE" sz="2800" dirty="0" err="1"/>
              <a:t>bhfuil</a:t>
            </a:r>
            <a:r>
              <a:rPr lang="en-IE" sz="2800" dirty="0"/>
              <a:t> </a:t>
            </a:r>
            <a:endParaRPr lang="ga-IE" sz="2800" dirty="0"/>
          </a:p>
          <a:p>
            <a:r>
              <a:rPr lang="ga-IE" sz="2800" dirty="0"/>
              <a:t>    </a:t>
            </a:r>
            <a:r>
              <a:rPr lang="en-IE" sz="2800" dirty="0" err="1"/>
              <a:t>úracail</a:t>
            </a:r>
            <a:r>
              <a:rPr lang="en-IE" sz="2800" dirty="0"/>
              <a:t> </a:t>
            </a:r>
            <a:r>
              <a:rPr lang="en-IE" sz="2800" dirty="0" err="1"/>
              <a:t>i</a:t>
            </a:r>
            <a:r>
              <a:rPr lang="en-IE" sz="2800" dirty="0"/>
              <a:t> mRNA in </a:t>
            </a:r>
            <a:r>
              <a:rPr lang="en-IE" sz="2800" dirty="0" err="1"/>
              <a:t>áit</a:t>
            </a:r>
            <a:r>
              <a:rPr lang="en-IE" sz="2800" dirty="0"/>
              <a:t> an </a:t>
            </a:r>
            <a:r>
              <a:rPr lang="ga-IE" sz="2800" dirty="0"/>
              <a:t>tí</a:t>
            </a:r>
            <a:r>
              <a:rPr lang="en-IE" sz="2800" dirty="0" err="1"/>
              <a:t>mín</a:t>
            </a:r>
            <a:r>
              <a:rPr lang="en-IE" sz="2800" dirty="0"/>
              <a:t> </a:t>
            </a:r>
            <a:r>
              <a:rPr lang="en-IE" sz="2800" dirty="0" err="1"/>
              <a:t>i</a:t>
            </a:r>
            <a:r>
              <a:rPr lang="en-IE" sz="2800" dirty="0"/>
              <a:t> </a:t>
            </a:r>
            <a:r>
              <a:rPr lang="ga-IE" sz="2800" dirty="0"/>
              <a:t>     </a:t>
            </a:r>
            <a:r>
              <a:rPr lang="en-IE" sz="2800" dirty="0"/>
              <a:t>DNA.)</a:t>
            </a:r>
            <a:endParaRPr lang="en-IE" sz="28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en-IE" sz="2800" dirty="0" err="1"/>
              <a:t>Téann</a:t>
            </a:r>
            <a:r>
              <a:rPr lang="en-IE" sz="2800" dirty="0"/>
              <a:t> an </a:t>
            </a:r>
            <a:r>
              <a:rPr lang="en-IE" sz="2800" dirty="0">
                <a:solidFill>
                  <a:srgbClr val="D60093"/>
                </a:solidFill>
              </a:rPr>
              <a:t>mRNA </a:t>
            </a:r>
            <a:r>
              <a:rPr lang="en-IE" sz="2800" dirty="0" err="1">
                <a:solidFill>
                  <a:srgbClr val="D60093"/>
                </a:solidFill>
              </a:rPr>
              <a:t>amach</a:t>
            </a:r>
            <a:r>
              <a:rPr lang="en-IE" sz="2800" dirty="0">
                <a:solidFill>
                  <a:srgbClr val="D60093"/>
                </a:solidFill>
              </a:rPr>
              <a:t> as an </a:t>
            </a:r>
            <a:r>
              <a:rPr lang="en-IE" sz="2800" dirty="0" err="1">
                <a:solidFill>
                  <a:srgbClr val="D60093"/>
                </a:solidFill>
              </a:rPr>
              <a:t>núicléas</a:t>
            </a:r>
            <a:r>
              <a:rPr lang="en-IE" sz="2800" dirty="0">
                <a:solidFill>
                  <a:srgbClr val="D60093"/>
                </a:solidFill>
              </a:rPr>
              <a:t> </a:t>
            </a:r>
            <a:r>
              <a:rPr lang="en-IE" sz="2800" dirty="0" err="1">
                <a:solidFill>
                  <a:srgbClr val="D60093"/>
                </a:solidFill>
              </a:rPr>
              <a:t>trí</a:t>
            </a:r>
            <a:r>
              <a:rPr lang="ga-IE" sz="2800" dirty="0">
                <a:solidFill>
                  <a:srgbClr val="D60093"/>
                </a:solidFill>
              </a:rPr>
              <a:t> </a:t>
            </a:r>
            <a:r>
              <a:rPr lang="en-IE" sz="2800" dirty="0" err="1">
                <a:solidFill>
                  <a:srgbClr val="D60093"/>
                </a:solidFill>
              </a:rPr>
              <a:t>na</a:t>
            </a:r>
            <a:r>
              <a:rPr lang="en-IE" sz="2800" dirty="0">
                <a:solidFill>
                  <a:srgbClr val="D60093"/>
                </a:solidFill>
              </a:rPr>
              <a:t> </a:t>
            </a:r>
            <a:r>
              <a:rPr lang="en-IE" sz="2800" dirty="0" err="1">
                <a:solidFill>
                  <a:srgbClr val="D60093"/>
                </a:solidFill>
              </a:rPr>
              <a:t>póir</a:t>
            </a:r>
            <a:r>
              <a:rPr lang="ga-IE" sz="2800" dirty="0">
                <a:solidFill>
                  <a:srgbClr val="D60093"/>
                </a:solidFill>
              </a:rPr>
              <a:t>eanna</a:t>
            </a:r>
            <a:r>
              <a:rPr lang="en-IE" sz="2800" dirty="0">
                <a:solidFill>
                  <a:srgbClr val="D60093"/>
                </a:solidFill>
              </a:rPr>
              <a:t> </a:t>
            </a:r>
            <a:r>
              <a:rPr lang="en-IE" sz="2800" dirty="0" err="1">
                <a:solidFill>
                  <a:srgbClr val="D60093"/>
                </a:solidFill>
              </a:rPr>
              <a:t>núicléasach</a:t>
            </a:r>
            <a:r>
              <a:rPr lang="ga-IE" sz="2800" dirty="0">
                <a:solidFill>
                  <a:srgbClr val="D60093"/>
                </a:solidFill>
              </a:rPr>
              <a:t>a</a:t>
            </a:r>
            <a:r>
              <a:rPr lang="en-IE" sz="2800" dirty="0">
                <a:solidFill>
                  <a:srgbClr val="D60093"/>
                </a:solidFill>
              </a:rPr>
              <a:t> </a:t>
            </a:r>
            <a:r>
              <a:rPr lang="en-IE" sz="2800" dirty="0"/>
              <a:t>go </a:t>
            </a:r>
            <a:r>
              <a:rPr lang="en-IE" sz="2800" dirty="0" err="1"/>
              <a:t>dtí</a:t>
            </a:r>
            <a:r>
              <a:rPr lang="en-IE" sz="2800" dirty="0"/>
              <a:t> an </a:t>
            </a:r>
            <a:r>
              <a:rPr lang="en-IE" sz="2800" dirty="0" err="1"/>
              <a:t>cíteaplasma</a:t>
            </a:r>
            <a:r>
              <a:rPr lang="en-IE" sz="2800" dirty="0"/>
              <a:t>. </a:t>
            </a:r>
            <a:endParaRPr lang="en-IE" sz="28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252770" y="4315239"/>
            <a:ext cx="3891229" cy="132343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IE" sz="2000" b="1" u="sng" dirty="0">
                <a:solidFill>
                  <a:srgbClr val="FF0000"/>
                </a:solidFill>
              </a:rPr>
              <a:t>Sa </a:t>
            </a:r>
            <a:r>
              <a:rPr lang="en-IE" sz="2000" b="1" u="sng" dirty="0" err="1">
                <a:solidFill>
                  <a:srgbClr val="FF0000"/>
                </a:solidFill>
              </a:rPr>
              <a:t>chíteaplasma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úsáideann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ga-IE" sz="2000" b="1" u="sng" dirty="0">
                <a:solidFill>
                  <a:srgbClr val="FF0000"/>
                </a:solidFill>
              </a:rPr>
              <a:t>na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ribeasóim</a:t>
            </a:r>
            <a:r>
              <a:rPr lang="en-IE" sz="2000" b="1" u="sng" dirty="0">
                <a:solidFill>
                  <a:srgbClr val="FF0000"/>
                </a:solidFill>
              </a:rPr>
              <a:t> an t-</a:t>
            </a:r>
            <a:r>
              <a:rPr lang="en-IE" sz="2000" b="1" u="sng" dirty="0" err="1">
                <a:solidFill>
                  <a:srgbClr val="FF0000"/>
                </a:solidFill>
              </a:rPr>
              <a:t>eolas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atá</a:t>
            </a:r>
            <a:r>
              <a:rPr lang="en-IE" sz="2000" b="1" u="sng" dirty="0">
                <a:solidFill>
                  <a:srgbClr val="FF0000"/>
                </a:solidFill>
              </a:rPr>
              <a:t> ag an mRNA </a:t>
            </a:r>
            <a:r>
              <a:rPr lang="en-IE" sz="2000" b="1" u="sng" dirty="0" err="1">
                <a:solidFill>
                  <a:srgbClr val="FF0000"/>
                </a:solidFill>
              </a:rPr>
              <a:t>chun</a:t>
            </a:r>
            <a:r>
              <a:rPr lang="en-IE" sz="2000" b="1" u="sng" dirty="0">
                <a:solidFill>
                  <a:srgbClr val="FF0000"/>
                </a:solidFill>
              </a:rPr>
              <a:t> </a:t>
            </a:r>
            <a:r>
              <a:rPr lang="en-IE" sz="2000" b="1" u="sng" dirty="0" err="1">
                <a:solidFill>
                  <a:srgbClr val="FF0000"/>
                </a:solidFill>
              </a:rPr>
              <a:t>próitéiní</a:t>
            </a:r>
            <a:r>
              <a:rPr lang="en-IE" sz="2000" b="1" u="sng" dirty="0">
                <a:solidFill>
                  <a:srgbClr val="FF0000"/>
                </a:solidFill>
              </a:rPr>
              <a:t> a </a:t>
            </a:r>
            <a:r>
              <a:rPr lang="en-IE" sz="2000" b="1" u="sng" dirty="0" err="1">
                <a:solidFill>
                  <a:srgbClr val="FF0000"/>
                </a:solidFill>
              </a:rPr>
              <a:t>dhéanamh</a:t>
            </a:r>
            <a:r>
              <a:rPr lang="en-IE" sz="2000" b="1" u="sng" dirty="0">
                <a:solidFill>
                  <a:srgbClr val="FF0000"/>
                </a:solidFill>
              </a:rPr>
              <a:t>.</a:t>
            </a:r>
            <a:endParaRPr lang="en-IE" dirty="0"/>
          </a:p>
        </p:txBody>
      </p:sp>
      <p:pic>
        <p:nvPicPr>
          <p:cNvPr id="6" name="Picture 2" descr="Biosynthesis of protein on ribosome in vec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3" b="19312"/>
          <a:stretch/>
        </p:blipFill>
        <p:spPr bwMode="auto">
          <a:xfrm>
            <a:off x="4706706" y="1146147"/>
            <a:ext cx="3995367" cy="259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252770" y="1196752"/>
            <a:ext cx="759390" cy="368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980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7" y="1196752"/>
            <a:ext cx="48458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Deirtear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go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bhfuil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struc</a:t>
            </a:r>
            <a:r>
              <a:rPr lang="ga-IE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túr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DNA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cosúil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le </a:t>
            </a:r>
            <a:r>
              <a:rPr lang="en-US" sz="280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dréimire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Tá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seastáin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an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dréimire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déanta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de s</a:t>
            </a:r>
            <a:r>
              <a:rPr lang="ga-IE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h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iúcra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&amp; den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ghrúpa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fosfáite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. </a:t>
            </a:r>
          </a:p>
          <a:p>
            <a:endParaRPr lang="en-US" sz="28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Is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iad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bunanna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a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dhéanann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céimeanna</a:t>
            </a:r>
            <a:r>
              <a:rPr lang="en-US" sz="28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an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dréimire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Tagann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bunanna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le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chéile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chun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bun</a:t>
            </a:r>
            <a:r>
              <a:rPr lang="ga-IE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anna</a:t>
            </a:r>
            <a:r>
              <a:rPr lang="en-US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b="1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comhlántach</a:t>
            </a:r>
            <a:r>
              <a:rPr lang="ga-IE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en-US" sz="2800" b="1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dhéanamh</a:t>
            </a:r>
            <a:r>
              <a:rPr lang="en-US" sz="2800" dirty="0">
                <a:latin typeface="Comic Sans MS"/>
                <a:cs typeface="Comic Sans MS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6573" y="338753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4000" b="1" u="sng" dirty="0" err="1">
                <a:solidFill>
                  <a:srgbClr val="FF0000"/>
                </a:solidFill>
              </a:rPr>
              <a:t>Struc</a:t>
            </a:r>
            <a:r>
              <a:rPr lang="ga-IE" sz="4000" b="1" u="sng" dirty="0">
                <a:solidFill>
                  <a:srgbClr val="FF0000"/>
                </a:solidFill>
              </a:rPr>
              <a:t>h</a:t>
            </a:r>
            <a:r>
              <a:rPr lang="en-IE" sz="4000" b="1" u="sng" dirty="0" err="1">
                <a:solidFill>
                  <a:srgbClr val="FF0000"/>
                </a:solidFill>
              </a:rPr>
              <a:t>túir</a:t>
            </a:r>
            <a:r>
              <a:rPr lang="en-IE" sz="4000" b="1" u="sng" dirty="0">
                <a:solidFill>
                  <a:srgbClr val="FF0000"/>
                </a:solidFill>
              </a:rPr>
              <a:t> DNA ‘Watson &amp; Crick’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3800" y="5240289"/>
            <a:ext cx="4366204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>
                <a:latin typeface="Comic Sans MS"/>
                <a:cs typeface="Comic Sans MS"/>
              </a:rPr>
              <a:t>Adainín</a:t>
            </a:r>
            <a:r>
              <a:rPr lang="en-US" dirty="0">
                <a:latin typeface="Comic Sans MS"/>
                <a:cs typeface="Comic Sans MS"/>
              </a:rPr>
              <a:t>	le T</a:t>
            </a:r>
            <a:r>
              <a:rPr lang="ga-IE" dirty="0">
                <a:latin typeface="Comic Sans MS"/>
                <a:cs typeface="Comic Sans MS"/>
              </a:rPr>
              <a:t>í</a:t>
            </a:r>
            <a:r>
              <a:rPr lang="en-US" dirty="0" err="1">
                <a:latin typeface="Comic Sans MS"/>
                <a:cs typeface="Comic Sans MS"/>
              </a:rPr>
              <a:t>mín</a:t>
            </a:r>
            <a:r>
              <a:rPr lang="en-US" dirty="0">
                <a:latin typeface="Comic Sans MS"/>
                <a:cs typeface="Comic Sans MS"/>
              </a:rPr>
              <a:t> (2 </a:t>
            </a:r>
            <a:r>
              <a:rPr lang="en-US" dirty="0" err="1">
                <a:latin typeface="Comic Sans MS"/>
                <a:cs typeface="Comic Sans MS"/>
              </a:rPr>
              <a:t>nasc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hidrigine</a:t>
            </a:r>
            <a:r>
              <a:rPr lang="en-US" dirty="0">
                <a:latin typeface="Comic Sans MS"/>
                <a:cs typeface="Comic Sans MS"/>
              </a:rPr>
              <a:t>)</a:t>
            </a:r>
          </a:p>
          <a:p>
            <a:r>
              <a:rPr lang="en-US" dirty="0" err="1">
                <a:latin typeface="Comic Sans MS"/>
                <a:cs typeface="Comic Sans MS"/>
              </a:rPr>
              <a:t>Guainín</a:t>
            </a:r>
            <a:r>
              <a:rPr lang="en-US" dirty="0">
                <a:latin typeface="Comic Sans MS"/>
                <a:cs typeface="Comic Sans MS"/>
              </a:rPr>
              <a:t>	le </a:t>
            </a:r>
            <a:r>
              <a:rPr lang="en-US" dirty="0" err="1">
                <a:latin typeface="Comic Sans MS"/>
                <a:cs typeface="Comic Sans MS"/>
              </a:rPr>
              <a:t>Cíotóisín</a:t>
            </a:r>
            <a:r>
              <a:rPr lang="en-US" dirty="0">
                <a:latin typeface="Comic Sans MS"/>
                <a:cs typeface="Comic Sans MS"/>
              </a:rPr>
              <a:t> (3 </a:t>
            </a:r>
            <a:r>
              <a:rPr lang="en-US" dirty="0" err="1">
                <a:latin typeface="Comic Sans MS"/>
                <a:cs typeface="Comic Sans MS"/>
              </a:rPr>
              <a:t>nasc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hidrigine</a:t>
            </a:r>
            <a:r>
              <a:rPr lang="en-US" dirty="0">
                <a:latin typeface="Comic Sans MS"/>
                <a:cs typeface="Comic Sans MS"/>
              </a:rPr>
              <a:t>)		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</a:t>
            </a:fld>
            <a:endParaRPr lang="en-IE"/>
          </a:p>
        </p:txBody>
      </p:sp>
      <p:pic>
        <p:nvPicPr>
          <p:cNvPr id="10242" name="Picture 2" descr="DNA design, vector illustration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42607" y="1468380"/>
            <a:ext cx="3689611" cy="3350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16504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I</a:t>
            </a:r>
            <a:r>
              <a:rPr lang="ga-IE" dirty="0">
                <a:solidFill>
                  <a:srgbClr val="FF0000"/>
                </a:solidFill>
                <a:latin typeface="Comic Sans MS"/>
                <a:cs typeface="Comic Sans MS"/>
              </a:rPr>
              <a:t>o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mpraíonn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gach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mRNA: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4032448" cy="5145435"/>
          </a:xfrm>
        </p:spPr>
        <p:txBody>
          <a:bodyPr/>
          <a:lstStyle/>
          <a:p>
            <a:pPr>
              <a:buFont typeface="+mj-lt"/>
              <a:buAutoNum type="alphaLcParenR"/>
            </a:pPr>
            <a:r>
              <a:rPr lang="ga-IE" dirty="0">
                <a:solidFill>
                  <a:srgbClr val="FF0000"/>
                </a:solidFill>
                <a:latin typeface="Comic Sans MS"/>
                <a:cs typeface="Comic Sans MS"/>
              </a:rPr>
              <a:t>C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ódón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ga-IE" dirty="0" smtClean="0">
                <a:solidFill>
                  <a:srgbClr val="FF0000"/>
                </a:solidFill>
                <a:latin typeface="Comic Sans MS"/>
                <a:cs typeface="Comic Sans MS"/>
              </a:rPr>
              <a:t>Tosaigh</a:t>
            </a:r>
            <a:r>
              <a:rPr lang="en-IE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 smtClean="0">
                <a:latin typeface="Comic Sans MS"/>
                <a:cs typeface="Comic Sans MS"/>
              </a:rPr>
              <a:t>– </a:t>
            </a:r>
            <a:r>
              <a:rPr lang="en-US" dirty="0" err="1">
                <a:latin typeface="Comic Sans MS"/>
                <a:cs typeface="Comic Sans MS"/>
              </a:rPr>
              <a:t>m.s</a:t>
            </a:r>
            <a:r>
              <a:rPr lang="ga-IE" dirty="0">
                <a:latin typeface="Comic Sans MS"/>
                <a:cs typeface="Comic Sans MS"/>
              </a:rPr>
              <a:t>h</a:t>
            </a:r>
            <a:r>
              <a:rPr lang="en-US" dirty="0">
                <a:latin typeface="Comic Sans MS"/>
                <a:cs typeface="Comic Sans MS"/>
              </a:rPr>
              <a:t>.’AUG’</a:t>
            </a:r>
          </a:p>
          <a:p>
            <a:pPr>
              <a:buFont typeface="+mj-lt"/>
              <a:buAutoNum type="alphaLcParenR"/>
            </a:pP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Sraith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códón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dirty="0">
                <a:latin typeface="Comic Sans MS"/>
                <a:cs typeface="Comic Sans MS"/>
              </a:rPr>
              <a:t>a </a:t>
            </a:r>
            <a:r>
              <a:rPr lang="en-US" dirty="0" err="1">
                <a:latin typeface="Comic Sans MS"/>
                <a:cs typeface="Comic Sans MS"/>
              </a:rPr>
              <a:t>shonraíonn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aimínaigé</a:t>
            </a:r>
            <a:r>
              <a:rPr lang="ga-IE" dirty="0">
                <a:latin typeface="Comic Sans MS"/>
                <a:cs typeface="Comic Sans MS"/>
              </a:rPr>
              <a:t>i</a:t>
            </a:r>
            <a:r>
              <a:rPr lang="en-US" dirty="0">
                <a:latin typeface="Comic Sans MS"/>
                <a:cs typeface="Comic Sans MS"/>
              </a:rPr>
              <a:t>d </a:t>
            </a:r>
            <a:r>
              <a:rPr lang="en-US" dirty="0" err="1">
                <a:latin typeface="Comic Sans MS"/>
                <a:cs typeface="Comic Sans MS"/>
              </a:rPr>
              <a:t>éagsúla</a:t>
            </a:r>
            <a:r>
              <a:rPr lang="en-US" dirty="0">
                <a:latin typeface="Comic Sans MS"/>
                <a:cs typeface="Comic Sans MS"/>
              </a:rPr>
              <a:t>.</a:t>
            </a:r>
          </a:p>
          <a:p>
            <a:pPr>
              <a:buFont typeface="+mj-lt"/>
              <a:buAutoNum type="alphaLcParenR"/>
            </a:pP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Códón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ga-IE" dirty="0">
                <a:solidFill>
                  <a:srgbClr val="FF0000"/>
                </a:solidFill>
                <a:latin typeface="Comic Sans MS"/>
                <a:cs typeface="Comic Sans MS"/>
              </a:rPr>
              <a:t>Stoptha</a:t>
            </a:r>
            <a:r>
              <a:rPr lang="en-US" dirty="0">
                <a:latin typeface="Comic Sans MS"/>
                <a:cs typeface="Comic Sans MS"/>
              </a:rPr>
              <a:t>– </a:t>
            </a:r>
            <a:r>
              <a:rPr lang="en-US" dirty="0" err="1">
                <a:latin typeface="Comic Sans MS"/>
                <a:cs typeface="Comic Sans MS"/>
              </a:rPr>
              <a:t>m.s</a:t>
            </a:r>
            <a:r>
              <a:rPr lang="ga-IE" dirty="0">
                <a:latin typeface="Comic Sans MS"/>
                <a:cs typeface="Comic Sans MS"/>
              </a:rPr>
              <a:t>h</a:t>
            </a:r>
            <a:r>
              <a:rPr lang="en-US" dirty="0">
                <a:latin typeface="Comic Sans MS"/>
                <a:cs typeface="Comic Sans MS"/>
              </a:rPr>
              <a:t>. ‘UAA’</a:t>
            </a:r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40</a:t>
            </a:fld>
            <a:endParaRPr lang="en-IE"/>
          </a:p>
        </p:txBody>
      </p:sp>
      <p:pic>
        <p:nvPicPr>
          <p:cNvPr id="13314" name="Picture 2" descr="http://leavingbio.net/HEREDITY-HIGHER%20LEVEL_files/image05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908720"/>
            <a:ext cx="4824536" cy="594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308304" y="1556792"/>
            <a:ext cx="1728192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 smtClean="0"/>
              <a:t>Códón</a:t>
            </a:r>
            <a:r>
              <a:rPr lang="en-IE" dirty="0" smtClean="0"/>
              <a:t> </a:t>
            </a:r>
            <a:r>
              <a:rPr lang="en-IE" dirty="0" err="1"/>
              <a:t>Tosaigh</a:t>
            </a:r>
            <a:endParaRPr lang="en-IE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3573016"/>
            <a:ext cx="1594520" cy="120032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Sraith</a:t>
            </a:r>
            <a:r>
              <a:rPr lang="en-IE" dirty="0"/>
              <a:t> </a:t>
            </a:r>
            <a:r>
              <a:rPr lang="en-IE" dirty="0" err="1"/>
              <a:t>Códón</a:t>
            </a:r>
            <a:endParaRPr lang="en-IE" dirty="0"/>
          </a:p>
          <a:p>
            <a:endParaRPr lang="en-IE" dirty="0"/>
          </a:p>
          <a:p>
            <a:endParaRPr lang="en-IE" dirty="0"/>
          </a:p>
          <a:p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7020272" y="5949280"/>
            <a:ext cx="1512168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dirty="0" err="1"/>
              <a:t>Códón</a:t>
            </a:r>
            <a:r>
              <a:rPr lang="en-IE" dirty="0"/>
              <a:t> </a:t>
            </a:r>
            <a:r>
              <a:rPr lang="en-IE" dirty="0" err="1"/>
              <a:t>Stoptha</a:t>
            </a:r>
            <a:endParaRPr lang="en-IE" dirty="0"/>
          </a:p>
        </p:txBody>
      </p:sp>
      <p:sp>
        <p:nvSpPr>
          <p:cNvPr id="8" name="TextBox 7"/>
          <p:cNvSpPr txBox="1"/>
          <p:nvPr/>
        </p:nvSpPr>
        <p:spPr>
          <a:xfrm>
            <a:off x="8100392" y="2564904"/>
            <a:ext cx="792088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/>
          </a:p>
        </p:txBody>
      </p:sp>
      <p:sp>
        <p:nvSpPr>
          <p:cNvPr id="10" name="TextBox 9"/>
          <p:cNvSpPr txBox="1"/>
          <p:nvPr/>
        </p:nvSpPr>
        <p:spPr>
          <a:xfrm>
            <a:off x="4300204" y="2564904"/>
            <a:ext cx="1207899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183224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IE" dirty="0"/>
              <a:t>2. </a:t>
            </a:r>
            <a:r>
              <a:rPr lang="en-US" b="1" dirty="0" err="1">
                <a:solidFill>
                  <a:srgbClr val="0000FF"/>
                </a:solidFill>
                <a:latin typeface="Comic Sans MS"/>
                <a:cs typeface="Comic Sans MS"/>
              </a:rPr>
              <a:t>Aistriú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8507288" cy="55446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Suíomh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dirty="0" err="1">
                <a:latin typeface="Comic Sans MS"/>
                <a:cs typeface="Comic Sans MS"/>
              </a:rPr>
              <a:t>Ribeasóm</a:t>
            </a:r>
            <a:endParaRPr lang="en-US" dirty="0">
              <a:latin typeface="Comic Sans MS"/>
              <a:cs typeface="Comic Sans MS"/>
            </a:endParaRPr>
          </a:p>
          <a:p>
            <a:pPr marL="0" indent="0">
              <a:buNone/>
            </a:pPr>
            <a:r>
              <a:rPr lang="en-US" dirty="0" err="1">
                <a:solidFill>
                  <a:srgbClr val="FF0000"/>
                </a:solidFill>
                <a:latin typeface="Comic Sans MS"/>
                <a:cs typeface="Comic Sans MS"/>
              </a:rPr>
              <a:t>Táirge</a:t>
            </a:r>
            <a:r>
              <a:rPr lang="en-US" dirty="0">
                <a:solidFill>
                  <a:srgbClr val="FF0000"/>
                </a:solidFill>
                <a:latin typeface="Comic Sans MS"/>
                <a:cs typeface="Comic Sans MS"/>
              </a:rPr>
              <a:t>: </a:t>
            </a:r>
            <a:r>
              <a:rPr lang="en-US" dirty="0" err="1">
                <a:latin typeface="Comic Sans MS"/>
                <a:cs typeface="Comic Sans MS"/>
              </a:rPr>
              <a:t>Próitéin</a:t>
            </a:r>
            <a:endParaRPr lang="en-U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dirty="0">
              <a:latin typeface="Comic Sans MS"/>
              <a:cs typeface="Comic Sans MS"/>
            </a:endParaRPr>
          </a:p>
          <a:p>
            <a:r>
              <a:rPr lang="en-US" dirty="0" err="1">
                <a:latin typeface="Comic Sans MS"/>
                <a:cs typeface="Comic Sans MS"/>
              </a:rPr>
              <a:t>Tá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na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b="1" dirty="0" err="1">
                <a:latin typeface="Comic Sans MS"/>
                <a:cs typeface="Comic Sans MS"/>
              </a:rPr>
              <a:t>ribeasó</a:t>
            </a:r>
            <a:r>
              <a:rPr lang="ga-IE" b="1" dirty="0">
                <a:latin typeface="Comic Sans MS"/>
                <a:cs typeface="Comic Sans MS"/>
              </a:rPr>
              <a:t>i</a:t>
            </a:r>
            <a:r>
              <a:rPr lang="en-US" b="1" dirty="0">
                <a:latin typeface="Comic Sans MS"/>
                <a:cs typeface="Comic Sans MS"/>
              </a:rPr>
              <a:t>m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déanta</a:t>
            </a:r>
            <a:r>
              <a:rPr lang="en-US" dirty="0">
                <a:latin typeface="Comic Sans MS"/>
                <a:cs typeface="Comic Sans MS"/>
              </a:rPr>
              <a:t> de </a:t>
            </a:r>
            <a:r>
              <a:rPr lang="en-US" b="1" dirty="0" err="1">
                <a:latin typeface="Comic Sans MS"/>
                <a:cs typeface="Comic Sans MS"/>
              </a:rPr>
              <a:t>rRNA</a:t>
            </a:r>
            <a:r>
              <a:rPr lang="en-US" dirty="0">
                <a:latin typeface="Comic Sans MS"/>
                <a:cs typeface="Comic Sans MS"/>
              </a:rPr>
              <a:t> &amp; </a:t>
            </a:r>
            <a:r>
              <a:rPr lang="en-US" dirty="0" err="1">
                <a:latin typeface="Comic Sans MS"/>
                <a:cs typeface="Comic Sans MS"/>
              </a:rPr>
              <a:t>próitéin</a:t>
            </a:r>
            <a:r>
              <a:rPr lang="en-US" dirty="0">
                <a:latin typeface="Comic Sans MS"/>
                <a:cs typeface="Comic Sans MS"/>
              </a:rPr>
              <a:t>. </a:t>
            </a:r>
            <a:r>
              <a:rPr lang="en-US" dirty="0" err="1">
                <a:latin typeface="Comic Sans MS"/>
                <a:cs typeface="Comic Sans MS"/>
              </a:rPr>
              <a:t>Tá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dhá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aonad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i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ngach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ribeasóm</a:t>
            </a:r>
            <a:r>
              <a:rPr lang="ga-IE" dirty="0">
                <a:latin typeface="Comic Sans MS"/>
                <a:cs typeface="Comic Sans MS"/>
              </a:rPr>
              <a:t> </a:t>
            </a:r>
            <a:r>
              <a:rPr lang="en-US" dirty="0">
                <a:latin typeface="Comic Sans MS"/>
                <a:cs typeface="Comic Sans MS"/>
              </a:rPr>
              <a:t>- an t-</a:t>
            </a:r>
            <a:r>
              <a:rPr lang="en-US" dirty="0" err="1">
                <a:latin typeface="Comic Sans MS"/>
                <a:cs typeface="Comic Sans MS"/>
              </a:rPr>
              <a:t>aonad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mór</a:t>
            </a:r>
            <a:r>
              <a:rPr lang="en-US" dirty="0">
                <a:latin typeface="Comic Sans MS"/>
                <a:cs typeface="Comic Sans MS"/>
              </a:rPr>
              <a:t> &amp;</a:t>
            </a:r>
            <a:r>
              <a:rPr lang="ga-IE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beag</a:t>
            </a:r>
            <a:r>
              <a:rPr lang="en-US" dirty="0">
                <a:latin typeface="Comic Sans MS"/>
                <a:cs typeface="Comic Sans MS"/>
              </a:rPr>
              <a:t>.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err="1">
                <a:latin typeface="Comic Sans MS"/>
                <a:cs typeface="Comic Sans MS"/>
              </a:rPr>
              <a:t>Déanann</a:t>
            </a:r>
            <a:r>
              <a:rPr lang="en-US" dirty="0">
                <a:latin typeface="Comic Sans MS"/>
                <a:cs typeface="Comic Sans MS"/>
              </a:rPr>
              <a:t> an mRNA </a:t>
            </a:r>
            <a:r>
              <a:rPr lang="en-US" dirty="0" err="1">
                <a:latin typeface="Comic Sans MS"/>
                <a:cs typeface="Comic Sans MS"/>
              </a:rPr>
              <a:t>nasc</a:t>
            </a:r>
            <a:r>
              <a:rPr lang="en-US" dirty="0">
                <a:latin typeface="Comic Sans MS"/>
                <a:cs typeface="Comic Sans MS"/>
              </a:rPr>
              <a:t> lag leis an </a:t>
            </a:r>
            <a:r>
              <a:rPr lang="en-US" dirty="0" err="1">
                <a:latin typeface="Comic Sans MS"/>
                <a:cs typeface="Comic Sans MS"/>
              </a:rPr>
              <a:t>rRNA</a:t>
            </a:r>
            <a:r>
              <a:rPr lang="en-US" dirty="0">
                <a:latin typeface="Comic Sans MS"/>
                <a:cs typeface="Comic Sans MS"/>
              </a:rPr>
              <a:t> san </a:t>
            </a:r>
            <a:r>
              <a:rPr lang="en-US" dirty="0" err="1">
                <a:latin typeface="Comic Sans MS"/>
                <a:cs typeface="Comic Sans MS"/>
              </a:rPr>
              <a:t>aonad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beag</a:t>
            </a:r>
            <a:r>
              <a:rPr lang="en-US" dirty="0">
                <a:latin typeface="Comic Sans MS"/>
                <a:cs typeface="Comic Sans MS"/>
              </a:rPr>
              <a:t>.</a:t>
            </a:r>
          </a:p>
          <a:p>
            <a:endParaRPr lang="en-US" dirty="0">
              <a:latin typeface="Comic Sans MS"/>
              <a:cs typeface="Comic Sans MS"/>
            </a:endParaRPr>
          </a:p>
          <a:p>
            <a:r>
              <a:rPr lang="en-US" dirty="0" err="1">
                <a:latin typeface="Comic Sans MS"/>
                <a:cs typeface="Comic Sans MS"/>
              </a:rPr>
              <a:t>Bíonn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soláthar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móilíní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tRNA</a:t>
            </a:r>
            <a:r>
              <a:rPr lang="en-US" dirty="0">
                <a:latin typeface="Comic Sans MS"/>
                <a:cs typeface="Comic Sans MS"/>
              </a:rPr>
              <a:t> le </a:t>
            </a:r>
            <a:r>
              <a:rPr lang="en-US" dirty="0" err="1">
                <a:latin typeface="Comic Sans MS"/>
                <a:cs typeface="Comic Sans MS"/>
              </a:rPr>
              <a:t>fáil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sa</a:t>
            </a:r>
            <a:r>
              <a:rPr lang="en-US" dirty="0">
                <a:latin typeface="Comic Sans MS"/>
                <a:cs typeface="Comic Sans MS"/>
              </a:rPr>
              <a:t> c</a:t>
            </a:r>
            <a:r>
              <a:rPr lang="ga-IE" dirty="0">
                <a:latin typeface="Comic Sans MS"/>
                <a:cs typeface="Comic Sans MS"/>
              </a:rPr>
              <a:t>h</a:t>
            </a:r>
            <a:r>
              <a:rPr lang="en-US" dirty="0" err="1">
                <a:latin typeface="Comic Sans MS"/>
                <a:cs typeface="Comic Sans MS"/>
              </a:rPr>
              <a:t>íteaplasma</a:t>
            </a:r>
            <a:r>
              <a:rPr lang="en-US" dirty="0">
                <a:latin typeface="Comic Sans MS"/>
                <a:cs typeface="Comic Sans MS"/>
              </a:rPr>
              <a:t> &amp; </a:t>
            </a:r>
            <a:r>
              <a:rPr lang="en-US" dirty="0" err="1">
                <a:latin typeface="Comic Sans MS"/>
                <a:cs typeface="Comic Sans MS"/>
              </a:rPr>
              <a:t>tagann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siad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isteach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sa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ribeasóm</a:t>
            </a:r>
            <a:r>
              <a:rPr lang="en-US" dirty="0">
                <a:latin typeface="Comic Sans MS"/>
                <a:cs typeface="Comic Sans MS"/>
              </a:rPr>
              <a:t> </a:t>
            </a:r>
            <a:r>
              <a:rPr lang="en-US" dirty="0" err="1">
                <a:latin typeface="Comic Sans MS"/>
                <a:cs typeface="Comic Sans MS"/>
              </a:rPr>
              <a:t>anois</a:t>
            </a:r>
            <a:r>
              <a:rPr lang="ga-IE" dirty="0">
                <a:latin typeface="Comic Sans MS"/>
                <a:cs typeface="Comic Sans MS"/>
              </a:rPr>
              <a:t>.</a:t>
            </a:r>
            <a:endParaRPr lang="en-US" dirty="0">
              <a:latin typeface="Comic Sans MS"/>
              <a:cs typeface="Comic Sans MS"/>
            </a:endParaRPr>
          </a:p>
          <a:p>
            <a:pPr marL="0" indent="0">
              <a:buNone/>
            </a:pPr>
            <a:endParaRPr lang="en-US" b="1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91818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56456"/>
            <a:ext cx="8316416" cy="6480720"/>
          </a:xfrm>
        </p:spPr>
        <p:txBody>
          <a:bodyPr>
            <a:normAutofit lnSpcReduction="10000"/>
          </a:bodyPr>
          <a:lstStyle/>
          <a:p>
            <a:r>
              <a:rPr lang="en-IE" dirty="0" err="1">
                <a:latin typeface="Comic Sans MS" pitchFamily="66" charset="0"/>
              </a:rPr>
              <a:t>Aistrítear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ga-IE" dirty="0">
                <a:latin typeface="Comic Sans MS" pitchFamily="66" charset="0"/>
              </a:rPr>
              <a:t>an</a:t>
            </a:r>
            <a:r>
              <a:rPr lang="en-IE" dirty="0">
                <a:latin typeface="Comic Sans MS" pitchFamily="66" charset="0"/>
              </a:rPr>
              <a:t> t-</a:t>
            </a:r>
            <a:r>
              <a:rPr lang="en-IE" dirty="0" err="1">
                <a:latin typeface="Comic Sans MS" pitchFamily="66" charset="0"/>
              </a:rPr>
              <a:t>eolas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ar</a:t>
            </a:r>
            <a:r>
              <a:rPr lang="en-IE" dirty="0">
                <a:latin typeface="Comic Sans MS" pitchFamily="66" charset="0"/>
              </a:rPr>
              <a:t> an mRNA </a:t>
            </a:r>
            <a:r>
              <a:rPr lang="en-IE" dirty="0" err="1">
                <a:latin typeface="Comic Sans MS" pitchFamily="66" charset="0"/>
              </a:rPr>
              <a:t>sa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ribeasóm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chun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seicheamh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aimínaigéad</a:t>
            </a:r>
            <a:r>
              <a:rPr lang="en-IE" dirty="0">
                <a:latin typeface="Comic Sans MS" pitchFamily="66" charset="0"/>
              </a:rPr>
              <a:t> a </a:t>
            </a:r>
            <a:r>
              <a:rPr lang="en-IE" dirty="0" err="1">
                <a:latin typeface="Comic Sans MS" pitchFamily="66" charset="0"/>
              </a:rPr>
              <a:t>dhéanamh</a:t>
            </a:r>
            <a:r>
              <a:rPr lang="en-IE" dirty="0">
                <a:latin typeface="Comic Sans MS" pitchFamily="66" charset="0"/>
              </a:rPr>
              <a:t>.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b="1" dirty="0" err="1">
                <a:latin typeface="Comic Sans MS" pitchFamily="66" charset="0"/>
              </a:rPr>
              <a:t>Tugtar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solidFill>
                  <a:srgbClr val="FF0000"/>
                </a:solidFill>
                <a:latin typeface="Comic Sans MS" pitchFamily="66" charset="0"/>
              </a:rPr>
              <a:t>códón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latin typeface="Comic Sans MS" pitchFamily="66" charset="0"/>
              </a:rPr>
              <a:t>ar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latin typeface="Comic Sans MS" pitchFamily="66" charset="0"/>
              </a:rPr>
              <a:t>gach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latin typeface="Comic Sans MS" pitchFamily="66" charset="0"/>
              </a:rPr>
              <a:t>grúpa</a:t>
            </a:r>
            <a:r>
              <a:rPr lang="en-IE" b="1" dirty="0">
                <a:latin typeface="Comic Sans MS" pitchFamily="66" charset="0"/>
              </a:rPr>
              <a:t> de 3 b</a:t>
            </a:r>
            <a:r>
              <a:rPr lang="ga-IE" b="1" dirty="0">
                <a:latin typeface="Comic Sans MS" pitchFamily="66" charset="0"/>
              </a:rPr>
              <a:t>h</a:t>
            </a:r>
            <a:r>
              <a:rPr lang="en-IE" b="1" dirty="0">
                <a:latin typeface="Comic Sans MS" pitchFamily="66" charset="0"/>
              </a:rPr>
              <a:t>un </a:t>
            </a:r>
            <a:r>
              <a:rPr lang="en-IE" b="1" dirty="0" err="1">
                <a:latin typeface="Comic Sans MS" pitchFamily="66" charset="0"/>
              </a:rPr>
              <a:t>ón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ga-IE" b="1" dirty="0">
                <a:latin typeface="Comic Sans MS" pitchFamily="66" charset="0"/>
              </a:rPr>
              <a:t>b</a:t>
            </a:r>
            <a:r>
              <a:rPr lang="en-IE" b="1" dirty="0">
                <a:latin typeface="Comic Sans MS" pitchFamily="66" charset="0"/>
              </a:rPr>
              <a:t>pointe </a:t>
            </a:r>
            <a:r>
              <a:rPr lang="en-IE" b="1" dirty="0" err="1">
                <a:latin typeface="Comic Sans MS" pitchFamily="66" charset="0"/>
              </a:rPr>
              <a:t>tosaigh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latin typeface="Comic Sans MS" pitchFamily="66" charset="0"/>
              </a:rPr>
              <a:t>ar</a:t>
            </a:r>
            <a:r>
              <a:rPr lang="en-IE" b="1" dirty="0">
                <a:latin typeface="Comic Sans MS" pitchFamily="66" charset="0"/>
              </a:rPr>
              <a:t> </a:t>
            </a:r>
            <a:r>
              <a:rPr lang="en-IE" b="1" dirty="0" err="1">
                <a:latin typeface="Comic Sans MS" pitchFamily="66" charset="0"/>
              </a:rPr>
              <a:t>aghaidh</a:t>
            </a:r>
            <a:r>
              <a:rPr lang="en-IE" b="1" dirty="0">
                <a:latin typeface="Comic Sans MS" pitchFamily="66" charset="0"/>
              </a:rPr>
              <a:t>.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Seasann</a:t>
            </a:r>
            <a:r>
              <a:rPr lang="en-IE" dirty="0">
                <a:latin typeface="Comic Sans MS" pitchFamily="66" charset="0"/>
              </a:rPr>
              <a:t> an t-</a:t>
            </a:r>
            <a:r>
              <a:rPr lang="en-IE" dirty="0" err="1">
                <a:latin typeface="Comic Sans MS" pitchFamily="66" charset="0"/>
              </a:rPr>
              <a:t>eolas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atá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ag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gach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códón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d’aimínaigéad</a:t>
            </a:r>
            <a:r>
              <a:rPr lang="en-IE" dirty="0">
                <a:latin typeface="Comic Sans MS" pitchFamily="66" charset="0"/>
              </a:rPr>
              <a:t>. 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 err="1">
                <a:latin typeface="Comic Sans MS" pitchFamily="66" charset="0"/>
              </a:rPr>
              <a:t>Tá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na</a:t>
            </a:r>
            <a:r>
              <a:rPr lang="en-IE" dirty="0">
                <a:latin typeface="Comic Sans MS" pitchFamily="66" charset="0"/>
              </a:rPr>
              <a:t> m</a:t>
            </a:r>
            <a:r>
              <a:rPr lang="ga-IE" dirty="0" err="1">
                <a:latin typeface="Comic Sans MS" pitchFamily="66" charset="0"/>
              </a:rPr>
              <a:t>ílt</a:t>
            </a:r>
            <a:r>
              <a:rPr lang="en-IE" dirty="0">
                <a:latin typeface="Comic Sans MS" pitchFamily="66" charset="0"/>
              </a:rPr>
              <a:t>e </a:t>
            </a:r>
            <a:r>
              <a:rPr lang="en-IE" dirty="0" err="1">
                <a:latin typeface="Comic Sans MS" pitchFamily="66" charset="0"/>
              </a:rPr>
              <a:t>tRNA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sa</a:t>
            </a:r>
            <a:r>
              <a:rPr lang="en-IE" dirty="0">
                <a:latin typeface="Comic Sans MS" pitchFamily="66" charset="0"/>
              </a:rPr>
              <a:t> c</a:t>
            </a:r>
            <a:r>
              <a:rPr lang="ga-IE" dirty="0">
                <a:latin typeface="Comic Sans MS" pitchFamily="66" charset="0"/>
              </a:rPr>
              <a:t>h</a:t>
            </a:r>
            <a:r>
              <a:rPr lang="en-IE" dirty="0" err="1">
                <a:latin typeface="Comic Sans MS" pitchFamily="66" charset="0"/>
              </a:rPr>
              <a:t>íteaplasma</a:t>
            </a:r>
            <a:r>
              <a:rPr lang="en-IE" dirty="0">
                <a:latin typeface="Comic Sans MS" pitchFamily="66" charset="0"/>
              </a:rPr>
              <a:t> a </a:t>
            </a:r>
            <a:r>
              <a:rPr lang="en-IE" dirty="0" err="1">
                <a:latin typeface="Comic Sans MS" pitchFamily="66" charset="0"/>
              </a:rPr>
              <a:t>iompraíonn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aimínaigéad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atá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rialaithe</a:t>
            </a:r>
            <a:r>
              <a:rPr lang="en-IE" dirty="0">
                <a:latin typeface="Comic Sans MS" pitchFamily="66" charset="0"/>
              </a:rPr>
              <a:t> ag </a:t>
            </a:r>
            <a:r>
              <a:rPr lang="en-IE" dirty="0" err="1">
                <a:latin typeface="Comic Sans MS" pitchFamily="66" charset="0"/>
              </a:rPr>
              <a:t>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frithchódó</a:t>
            </a:r>
            <a:r>
              <a:rPr lang="ga-IE" dirty="0">
                <a:latin typeface="Comic Sans MS" pitchFamily="66" charset="0"/>
              </a:rPr>
              <a:t>i</a:t>
            </a:r>
            <a:r>
              <a:rPr lang="en-IE" dirty="0">
                <a:latin typeface="Comic Sans MS" pitchFamily="66" charset="0"/>
              </a:rPr>
              <a:t>n. 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 err="1">
                <a:latin typeface="Comic Sans MS" pitchFamily="66" charset="0"/>
              </a:rPr>
              <a:t>Bíonn</a:t>
            </a:r>
            <a:r>
              <a:rPr lang="en-IE" dirty="0">
                <a:latin typeface="Comic Sans MS" pitchFamily="66" charset="0"/>
              </a:rPr>
              <a:t> an mRNA </a:t>
            </a:r>
            <a:r>
              <a:rPr lang="en-IE" dirty="0" err="1">
                <a:latin typeface="Comic Sans MS" pitchFamily="66" charset="0"/>
              </a:rPr>
              <a:t>nasctha</a:t>
            </a:r>
            <a:r>
              <a:rPr lang="en-IE" dirty="0">
                <a:latin typeface="Comic Sans MS" pitchFamily="66" charset="0"/>
              </a:rPr>
              <a:t> leis </a:t>
            </a:r>
            <a:r>
              <a:rPr lang="ga-IE" dirty="0">
                <a:latin typeface="Comic Sans MS" pitchFamily="66" charset="0"/>
              </a:rPr>
              <a:t>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ribeasóim</a:t>
            </a:r>
            <a:r>
              <a:rPr lang="en-IE" dirty="0">
                <a:latin typeface="Comic Sans MS" pitchFamily="66" charset="0"/>
              </a:rPr>
              <a:t> &amp;</a:t>
            </a:r>
            <a:r>
              <a:rPr lang="ga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tugann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sé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seo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láithreacha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nasctha</a:t>
            </a:r>
            <a:r>
              <a:rPr lang="en-IE" dirty="0">
                <a:latin typeface="Comic Sans MS" pitchFamily="66" charset="0"/>
              </a:rPr>
              <a:t> don </a:t>
            </a:r>
            <a:r>
              <a:rPr lang="en-IE" dirty="0" err="1">
                <a:latin typeface="Comic Sans MS" pitchFamily="66" charset="0"/>
              </a:rPr>
              <a:t>tRNA</a:t>
            </a:r>
            <a:r>
              <a:rPr lang="en-IE" dirty="0"/>
              <a:t>.</a:t>
            </a:r>
            <a:endParaRPr lang="en-IE" b="1" u="sng" dirty="0"/>
          </a:p>
          <a:p>
            <a:pPr marL="0" indent="0">
              <a:buNone/>
            </a:pPr>
            <a:endParaRPr lang="en-IE" b="1" u="sng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42</a:t>
            </a:fld>
            <a:endParaRPr lang="en-IE"/>
          </a:p>
        </p:txBody>
      </p:sp>
      <p:sp>
        <p:nvSpPr>
          <p:cNvPr id="5" name="TextBox 4"/>
          <p:cNvSpPr txBox="1"/>
          <p:nvPr/>
        </p:nvSpPr>
        <p:spPr>
          <a:xfrm>
            <a:off x="2267744" y="6165304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>
                <a:hlinkClick r:id="rId2"/>
              </a:rPr>
              <a:t>http://www.youtube.com/watch?v=NJxobgkPEAo</a:t>
            </a:r>
            <a:endParaRPr lang="en-IE" dirty="0"/>
          </a:p>
          <a:p>
            <a:endParaRPr lang="en-US" dirty="0"/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7376691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60648"/>
            <a:ext cx="8686800" cy="5865515"/>
          </a:xfrm>
        </p:spPr>
        <p:txBody>
          <a:bodyPr>
            <a:normAutofit fontScale="92500" lnSpcReduction="10000"/>
          </a:bodyPr>
          <a:lstStyle/>
          <a:p>
            <a:r>
              <a:rPr lang="en-IE" dirty="0" err="1">
                <a:latin typeface="Comic Sans MS" pitchFamily="66" charset="0"/>
              </a:rPr>
              <a:t>Nascann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dhá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tRNA</a:t>
            </a:r>
            <a:r>
              <a:rPr lang="en-IE" dirty="0">
                <a:latin typeface="Comic Sans MS" pitchFamily="66" charset="0"/>
              </a:rPr>
              <a:t> c</a:t>
            </a:r>
            <a:r>
              <a:rPr lang="ga-IE" dirty="0">
                <a:latin typeface="Comic Sans MS" pitchFamily="66" charset="0"/>
              </a:rPr>
              <a:t>h</a:t>
            </a:r>
            <a:r>
              <a:rPr lang="en-IE" dirty="0" err="1">
                <a:latin typeface="Comic Sans MS" pitchFamily="66" charset="0"/>
              </a:rPr>
              <a:t>omhlántacha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lena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láithreacha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nasctha</a:t>
            </a:r>
            <a:r>
              <a:rPr lang="en-IE" dirty="0">
                <a:latin typeface="Comic Sans MS" pitchFamily="66" charset="0"/>
              </a:rPr>
              <a:t>. </a:t>
            </a:r>
            <a:r>
              <a:rPr lang="en-IE" dirty="0" err="1">
                <a:latin typeface="Comic Sans MS" pitchFamily="66" charset="0"/>
              </a:rPr>
              <a:t>Nascann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haimínaigé</a:t>
            </a:r>
            <a:r>
              <a:rPr lang="ga-IE" dirty="0">
                <a:latin typeface="Comic Sans MS" pitchFamily="66" charset="0"/>
              </a:rPr>
              <a:t>i</a:t>
            </a:r>
            <a:r>
              <a:rPr lang="en-IE" dirty="0">
                <a:latin typeface="Comic Sans MS" pitchFamily="66" charset="0"/>
              </a:rPr>
              <a:t>d le </a:t>
            </a:r>
            <a:r>
              <a:rPr lang="en-IE" dirty="0" err="1">
                <a:latin typeface="Comic Sans MS" pitchFamily="66" charset="0"/>
              </a:rPr>
              <a:t>chéile</a:t>
            </a:r>
            <a:r>
              <a:rPr lang="en-IE" dirty="0">
                <a:latin typeface="Comic Sans MS" pitchFamily="66" charset="0"/>
              </a:rPr>
              <a:t>.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 err="1">
                <a:latin typeface="Comic Sans MS" pitchFamily="66" charset="0"/>
              </a:rPr>
              <a:t>Scarann</a:t>
            </a:r>
            <a:r>
              <a:rPr lang="en-IE" dirty="0">
                <a:latin typeface="Comic Sans MS" pitchFamily="66" charset="0"/>
              </a:rPr>
              <a:t> an </a:t>
            </a:r>
            <a:r>
              <a:rPr lang="ga-IE" dirty="0">
                <a:latin typeface="Comic Sans MS" pitchFamily="66" charset="0"/>
              </a:rPr>
              <a:t>ché</a:t>
            </a:r>
            <a:r>
              <a:rPr lang="en-IE" dirty="0">
                <a:latin typeface="Comic Sans MS" pitchFamily="66" charset="0"/>
              </a:rPr>
              <a:t>ad </a:t>
            </a:r>
            <a:r>
              <a:rPr lang="en-IE" dirty="0" err="1">
                <a:latin typeface="Comic Sans MS" pitchFamily="66" charset="0"/>
              </a:rPr>
              <a:t>tRNA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ón</a:t>
            </a:r>
            <a:r>
              <a:rPr lang="en-IE" dirty="0">
                <a:latin typeface="Comic Sans MS" pitchFamily="66" charset="0"/>
              </a:rPr>
              <a:t> mRNA </a:t>
            </a:r>
            <a:r>
              <a:rPr lang="en-IE" dirty="0" err="1">
                <a:latin typeface="Comic Sans MS" pitchFamily="66" charset="0"/>
              </a:rPr>
              <a:t>agus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ón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aimínaigéad</a:t>
            </a:r>
            <a:r>
              <a:rPr lang="en-IE" dirty="0">
                <a:latin typeface="Comic Sans MS" pitchFamily="66" charset="0"/>
              </a:rPr>
              <a:t>. 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 err="1">
                <a:latin typeface="Comic Sans MS" pitchFamily="66" charset="0"/>
              </a:rPr>
              <a:t>Tuaslagann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sé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ar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ais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sa</a:t>
            </a:r>
            <a:r>
              <a:rPr lang="en-IE" dirty="0">
                <a:latin typeface="Comic Sans MS" pitchFamily="66" charset="0"/>
              </a:rPr>
              <a:t> c</a:t>
            </a:r>
            <a:r>
              <a:rPr lang="ga-IE" dirty="0">
                <a:latin typeface="Comic Sans MS" pitchFamily="66" charset="0"/>
              </a:rPr>
              <a:t>h</a:t>
            </a:r>
            <a:r>
              <a:rPr lang="en-IE" dirty="0" err="1">
                <a:latin typeface="Comic Sans MS" pitchFamily="66" charset="0"/>
              </a:rPr>
              <a:t>íteaplasma</a:t>
            </a:r>
            <a:r>
              <a:rPr lang="en-IE" dirty="0">
                <a:latin typeface="Comic Sans MS" pitchFamily="66" charset="0"/>
              </a:rPr>
              <a:t>. </a:t>
            </a:r>
            <a:r>
              <a:rPr lang="en-IE" dirty="0" err="1">
                <a:latin typeface="Comic Sans MS" pitchFamily="66" charset="0"/>
              </a:rPr>
              <a:t>Téann</a:t>
            </a:r>
            <a:r>
              <a:rPr lang="en-IE" dirty="0">
                <a:latin typeface="Comic Sans MS" pitchFamily="66" charset="0"/>
              </a:rPr>
              <a:t> an </a:t>
            </a:r>
            <a:r>
              <a:rPr lang="en-IE" dirty="0" err="1">
                <a:latin typeface="Comic Sans MS" pitchFamily="66" charset="0"/>
              </a:rPr>
              <a:t>ribeasóm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ar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aghaidh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gó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dtí</a:t>
            </a:r>
            <a:r>
              <a:rPr lang="en-IE" dirty="0">
                <a:latin typeface="Comic Sans MS" pitchFamily="66" charset="0"/>
              </a:rPr>
              <a:t> an </a:t>
            </a:r>
            <a:r>
              <a:rPr lang="en-IE" dirty="0" err="1">
                <a:latin typeface="Comic Sans MS" pitchFamily="66" charset="0"/>
              </a:rPr>
              <a:t>ch</a:t>
            </a:r>
            <a:r>
              <a:rPr lang="ga-IE" dirty="0">
                <a:latin typeface="Comic Sans MS" pitchFamily="66" charset="0"/>
              </a:rPr>
              <a:t>é</a:t>
            </a:r>
            <a:r>
              <a:rPr lang="en-IE" dirty="0">
                <a:latin typeface="Comic Sans MS" pitchFamily="66" charset="0"/>
              </a:rPr>
              <a:t>ad c</a:t>
            </a:r>
            <a:r>
              <a:rPr lang="ga-IE" dirty="0">
                <a:latin typeface="Comic Sans MS" pitchFamily="66" charset="0"/>
              </a:rPr>
              <a:t>h</a:t>
            </a:r>
            <a:r>
              <a:rPr lang="en-IE" dirty="0" err="1">
                <a:latin typeface="Comic Sans MS" pitchFamily="66" charset="0"/>
              </a:rPr>
              <a:t>ódón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eile</a:t>
            </a:r>
            <a:r>
              <a:rPr lang="en-IE" dirty="0">
                <a:latin typeface="Comic Sans MS" pitchFamily="66" charset="0"/>
              </a:rPr>
              <a:t> &amp; </a:t>
            </a:r>
            <a:r>
              <a:rPr lang="en-IE" dirty="0" err="1">
                <a:latin typeface="Comic Sans MS" pitchFamily="66" charset="0"/>
              </a:rPr>
              <a:t>déantar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lá</a:t>
            </a:r>
            <a:r>
              <a:rPr lang="ga-IE" dirty="0">
                <a:latin typeface="Comic Sans MS" pitchFamily="66" charset="0"/>
              </a:rPr>
              <a:t>thair nasctha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eile</a:t>
            </a:r>
            <a:r>
              <a:rPr lang="en-IE" dirty="0">
                <a:latin typeface="Comic Sans MS" pitchFamily="66" charset="0"/>
              </a:rPr>
              <a:t> don </a:t>
            </a:r>
            <a:r>
              <a:rPr lang="en-IE" dirty="0" err="1">
                <a:latin typeface="Comic Sans MS" pitchFamily="66" charset="0"/>
              </a:rPr>
              <a:t>tRNA</a:t>
            </a:r>
            <a:r>
              <a:rPr lang="en-IE" dirty="0">
                <a:latin typeface="Comic Sans MS" pitchFamily="66" charset="0"/>
              </a:rPr>
              <a:t>.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>
                <a:latin typeface="Comic Sans MS" pitchFamily="66" charset="0"/>
              </a:rPr>
              <a:t>Ag </a:t>
            </a:r>
            <a:r>
              <a:rPr lang="en-IE" dirty="0" err="1">
                <a:latin typeface="Comic Sans MS" pitchFamily="66" charset="0"/>
              </a:rPr>
              <a:t>deireadh</a:t>
            </a:r>
            <a:r>
              <a:rPr lang="en-IE" dirty="0">
                <a:latin typeface="Comic Sans MS" pitchFamily="66" charset="0"/>
              </a:rPr>
              <a:t> an mRNA, </a:t>
            </a:r>
            <a:r>
              <a:rPr lang="en-IE" dirty="0" err="1">
                <a:latin typeface="Comic Sans MS" pitchFamily="66" charset="0"/>
              </a:rPr>
              <a:t>scarann</a:t>
            </a:r>
            <a:r>
              <a:rPr lang="en-IE" dirty="0">
                <a:latin typeface="Comic Sans MS" pitchFamily="66" charset="0"/>
              </a:rPr>
              <a:t> an </a:t>
            </a:r>
            <a:r>
              <a:rPr lang="en-IE" dirty="0" err="1">
                <a:latin typeface="Comic Sans MS" pitchFamily="66" charset="0"/>
              </a:rPr>
              <a:t>ribeasóm</a:t>
            </a:r>
            <a:r>
              <a:rPr lang="en-IE" dirty="0">
                <a:latin typeface="Comic Sans MS" pitchFamily="66" charset="0"/>
              </a:rPr>
              <a:t>, an mRNA &amp; an </a:t>
            </a:r>
            <a:r>
              <a:rPr lang="en-IE" dirty="0" err="1">
                <a:latin typeface="Comic Sans MS" pitchFamily="66" charset="0"/>
              </a:rPr>
              <a:t>slabhra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aimínaigéad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óna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chéile</a:t>
            </a:r>
            <a:r>
              <a:rPr lang="en-IE" dirty="0">
                <a:latin typeface="Comic Sans MS" pitchFamily="66" charset="0"/>
              </a:rPr>
              <a:t>.</a:t>
            </a:r>
            <a:endParaRPr lang="en-IE" b="1" u="sng" dirty="0">
              <a:latin typeface="Comic Sans MS" pitchFamily="66" charset="0"/>
            </a:endParaRPr>
          </a:p>
          <a:p>
            <a:r>
              <a:rPr lang="en-IE" dirty="0" err="1">
                <a:latin typeface="Comic Sans MS" pitchFamily="66" charset="0"/>
              </a:rPr>
              <a:t>Tá</a:t>
            </a:r>
            <a:r>
              <a:rPr lang="en-IE" dirty="0">
                <a:latin typeface="Comic Sans MS" pitchFamily="66" charset="0"/>
              </a:rPr>
              <a:t> an </a:t>
            </a:r>
            <a:r>
              <a:rPr lang="ga-IE" dirty="0">
                <a:latin typeface="Comic Sans MS" pitchFamily="66" charset="0"/>
              </a:rPr>
              <a:t>t-</a:t>
            </a:r>
            <a:r>
              <a:rPr lang="en-IE" dirty="0" err="1">
                <a:latin typeface="Comic Sans MS" pitchFamily="66" charset="0"/>
              </a:rPr>
              <a:t>aistriú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críochnaithe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agus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filleann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latin typeface="Comic Sans MS" pitchFamily="66" charset="0"/>
              </a:rPr>
              <a:t>na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ga-IE" dirty="0">
                <a:latin typeface="Comic Sans MS" pitchFamily="66" charset="0"/>
              </a:rPr>
              <a:t>h</a:t>
            </a:r>
            <a:r>
              <a:rPr lang="en-IE" dirty="0" err="1">
                <a:latin typeface="Comic Sans MS" pitchFamily="66" charset="0"/>
              </a:rPr>
              <a:t>aimínaigé</a:t>
            </a:r>
            <a:r>
              <a:rPr lang="ga-IE" dirty="0">
                <a:latin typeface="Comic Sans MS" pitchFamily="66" charset="0"/>
              </a:rPr>
              <a:t>i</a:t>
            </a:r>
            <a:r>
              <a:rPr lang="en-IE" dirty="0">
                <a:latin typeface="Comic Sans MS" pitchFamily="66" charset="0"/>
              </a:rPr>
              <a:t>d </a:t>
            </a:r>
            <a:r>
              <a:rPr lang="en-IE" dirty="0" err="1">
                <a:latin typeface="Comic Sans MS" pitchFamily="66" charset="0"/>
              </a:rPr>
              <a:t>chun</a:t>
            </a:r>
            <a:r>
              <a:rPr lang="en-IE" dirty="0">
                <a:latin typeface="Comic Sans MS" pitchFamily="66" charset="0"/>
              </a:rPr>
              <a:t> </a:t>
            </a:r>
            <a:r>
              <a:rPr lang="en-IE" dirty="0" err="1">
                <a:solidFill>
                  <a:srgbClr val="FF0000"/>
                </a:solidFill>
                <a:latin typeface="Comic Sans MS" pitchFamily="66" charset="0"/>
              </a:rPr>
              <a:t>próitéin</a:t>
            </a:r>
            <a:r>
              <a:rPr lang="en-IE" dirty="0">
                <a:latin typeface="Comic Sans MS" pitchFamily="66" charset="0"/>
              </a:rPr>
              <a:t> a </a:t>
            </a:r>
            <a:r>
              <a:rPr lang="en-IE" dirty="0" err="1">
                <a:latin typeface="Comic Sans MS" pitchFamily="66" charset="0"/>
              </a:rPr>
              <a:t>dhéanamh</a:t>
            </a:r>
            <a:endParaRPr lang="en-IE" b="1" u="sng" dirty="0">
              <a:latin typeface="Comic Sans MS" pitchFamily="66" charset="0"/>
            </a:endParaRP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29089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788" y="188640"/>
            <a:ext cx="8928992" cy="86895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DNA a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aonrú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ó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fhíochán</a:t>
            </a:r>
            <a:r>
              <a:rPr lang="en-US" b="1" dirty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Comic Sans MS"/>
                <a:cs typeface="Comic Sans MS"/>
              </a:rPr>
              <a:t>planda</a:t>
            </a:r>
            <a:r>
              <a:rPr lang="en-US" b="1" dirty="0">
                <a:latin typeface="Comic Sans MS"/>
                <a:cs typeface="Comic Sans MS"/>
              </a:rPr>
              <a:t/>
            </a:r>
            <a:br>
              <a:rPr lang="en-US" b="1" dirty="0">
                <a:latin typeface="Comic Sans MS"/>
                <a:cs typeface="Comic Sans MS"/>
              </a:rPr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6156176" cy="6237312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Socraigh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dabhach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uisce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@60°C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&amp;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ceann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eile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le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leac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oighir</a:t>
            </a:r>
            <a:endParaRPr lang="en-US" sz="2800" b="1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Cuir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ga-IE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g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sala</a:t>
            </a:r>
            <a:r>
              <a:rPr lang="ga-IE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nn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&amp; 10</a:t>
            </a:r>
            <a:r>
              <a:rPr lang="ga-IE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sz="2800" b="1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leacht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níochá</a:t>
            </a:r>
            <a:r>
              <a:rPr lang="ga-IE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800" b="1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n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eascra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&amp;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líon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go 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100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cm 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é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le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uisce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driogtha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ga-IE" sz="2800" dirty="0">
                <a:latin typeface="Calibri" pitchFamily="34" charset="0"/>
                <a:cs typeface="Calibri" pitchFamily="34" charset="0"/>
              </a:rPr>
              <a:t>Mionghearr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Kiwi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ina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p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íosaí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beaga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Cuir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kiwi san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eascra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leis an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salann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leacht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níochá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i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n,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uisce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2800" b="1" dirty="0" err="1">
                <a:latin typeface="Calibri" pitchFamily="34" charset="0"/>
                <a:cs typeface="Calibri" pitchFamily="34" charset="0"/>
              </a:rPr>
              <a:t>Measc</a:t>
            </a:r>
            <a:r>
              <a:rPr lang="ga-IE" sz="2800" b="1" dirty="0">
                <a:latin typeface="Calibri" pitchFamily="34" charset="0"/>
                <a:cs typeface="Calibri" pitchFamily="34" charset="0"/>
              </a:rPr>
              <a:t> iad.</a:t>
            </a:r>
            <a:r>
              <a:rPr lang="en-US" sz="2800" b="1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Cuir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an 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t-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eascra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san 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uisce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ag 60°C 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ar feadh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15 </a:t>
            </a:r>
            <a:r>
              <a:rPr lang="en-US" sz="28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nóiméad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err="1">
                <a:latin typeface="Calibri" pitchFamily="34" charset="0"/>
                <a:cs typeface="Calibri" pitchFamily="34" charset="0"/>
              </a:rPr>
              <a:t>Cuir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an </a:t>
            </a:r>
            <a:r>
              <a:rPr lang="ga-IE" sz="2800" dirty="0">
                <a:latin typeface="Calibri" pitchFamily="34" charset="0"/>
                <a:cs typeface="Calibri" pitchFamily="34" charset="0"/>
              </a:rPr>
              <a:t>t-</a:t>
            </a:r>
            <a:r>
              <a:rPr lang="en-US" sz="2800" dirty="0" err="1">
                <a:latin typeface="Calibri" pitchFamily="34" charset="0"/>
                <a:cs typeface="Calibri" pitchFamily="34" charset="0"/>
              </a:rPr>
              <a:t>eascra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n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err="1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uisce</a:t>
            </a:r>
            <a:r>
              <a:rPr lang="ga-IE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oighrithe</a:t>
            </a:r>
            <a:r>
              <a:rPr lang="en-US" sz="28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>
                <a:latin typeface="Calibri" pitchFamily="34" charset="0"/>
                <a:cs typeface="Calibri" pitchFamily="34" charset="0"/>
              </a:rPr>
              <a:t>- 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5 </a:t>
            </a:r>
            <a:r>
              <a:rPr lang="en-US" sz="28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nóiméad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en-US" sz="28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Measc</a:t>
            </a:r>
            <a:r>
              <a:rPr lang="en-US" sz="28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 go </a:t>
            </a:r>
            <a:r>
              <a:rPr lang="en-US" sz="28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minic</a:t>
            </a:r>
            <a:r>
              <a:rPr lang="en-US" sz="24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44</a:t>
            </a:fld>
            <a:endParaRPr lang="en-IE"/>
          </a:p>
        </p:txBody>
      </p:sp>
      <p:pic>
        <p:nvPicPr>
          <p:cNvPr id="41986" name="Picture 2" descr="http://thumbs10.dreamstime.com/x/kiwi-fruit-isolated-white-297595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02589" y="1530633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814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92696"/>
            <a:ext cx="7200800" cy="6336704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4000" dirty="0">
                <a:latin typeface="Comic Sans MS"/>
                <a:cs typeface="Comic Sans MS"/>
              </a:rPr>
              <a:t>8.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Doirt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meascán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isteach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sa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ga-IE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umascóir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900" dirty="0" smtClean="0">
                <a:latin typeface="Calibri" pitchFamily="34" charset="0"/>
                <a:cs typeface="Calibri" pitchFamily="34" charset="0"/>
              </a:rPr>
              <a:t>(blender)</a:t>
            </a:r>
            <a:r>
              <a:rPr lang="en-US" sz="4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40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ga-IE" sz="40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eadh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3 s</a:t>
            </a:r>
            <a:r>
              <a:rPr lang="ga-IE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b="1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oicind</a:t>
            </a:r>
            <a:r>
              <a:rPr lang="en-US" sz="4000" b="1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alibri" pitchFamily="34" charset="0"/>
                <a:cs typeface="Calibri" pitchFamily="34" charset="0"/>
              </a:rPr>
              <a:t>9.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Scag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meascán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scagpháipé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a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r) 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isteach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n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eascra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nua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buNone/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alibri" pitchFamily="34" charset="0"/>
                <a:cs typeface="Calibri" pitchFamily="34" charset="0"/>
              </a:rPr>
              <a:t>10.Aistrigh 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thart ar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ga-IE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sz="4000" baseline="30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en-US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4000" dirty="0">
                <a:solidFill>
                  <a:srgbClr val="00B050"/>
                </a:solidFill>
                <a:latin typeface="Calibri" pitchFamily="34" charset="0"/>
                <a:cs typeface="Calibri" pitchFamily="34" charset="0"/>
              </a:rPr>
              <a:t>isteach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i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</a:p>
          <a:p>
            <a:pPr marL="0" indent="0">
              <a:buNone/>
            </a:pPr>
            <a:r>
              <a:rPr lang="ga-IE" sz="4000" dirty="0">
                <a:latin typeface="Calibri" pitchFamily="34" charset="0"/>
                <a:cs typeface="Calibri" pitchFamily="34" charset="0"/>
              </a:rPr>
              <a:t>b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promhadán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.</a:t>
            </a: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alibri" pitchFamily="34" charset="0"/>
                <a:cs typeface="Calibri" pitchFamily="34" charset="0"/>
              </a:rPr>
              <a:t>11.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Cuir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is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t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each 4 b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raon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PEIPSIN </a:t>
            </a:r>
          </a:p>
          <a:p>
            <a:pPr marL="0" indent="0">
              <a:buNone/>
            </a:pP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4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einsím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&amp;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measc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go </a:t>
            </a:r>
            <a:r>
              <a:rPr lang="ga-IE" sz="4000" dirty="0">
                <a:latin typeface="Calibri" pitchFamily="34" charset="0"/>
                <a:cs typeface="Calibri" pitchFamily="34" charset="0"/>
              </a:rPr>
              <a:t>séimh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endParaRPr lang="en-US" sz="4000" dirty="0"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alibri" pitchFamily="34" charset="0"/>
                <a:cs typeface="Calibri" pitchFamily="34" charset="0"/>
              </a:rPr>
              <a:t>12.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Doirt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timpeall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10</a:t>
            </a:r>
            <a:r>
              <a:rPr lang="ga-IE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cm</a:t>
            </a:r>
            <a:r>
              <a:rPr lang="en-US" sz="4000" baseline="30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eatánól</a:t>
            </a:r>
            <a:r>
              <a:rPr lang="en-US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ga-IE" sz="40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oighearfhuar</a:t>
            </a:r>
            <a:r>
              <a:rPr lang="ga-IE" sz="40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síos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taobh</a:t>
            </a:r>
            <a:r>
              <a:rPr lang="en-US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an f</a:t>
            </a:r>
            <a:r>
              <a:rPr lang="ga-IE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eadá</a:t>
            </a:r>
            <a:r>
              <a:rPr lang="ga-IE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n f</a:t>
            </a:r>
            <a:r>
              <a:rPr lang="ga-IE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4000" dirty="0" err="1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iuchta</a:t>
            </a:r>
            <a:r>
              <a:rPr lang="en-US" sz="4000" dirty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GO MALL!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Suíonn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eatánól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ar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 an </a:t>
            </a:r>
            <a:r>
              <a:rPr lang="en-US" sz="4000" dirty="0" err="1">
                <a:latin typeface="Calibri" pitchFamily="34" charset="0"/>
                <a:cs typeface="Calibri" pitchFamily="34" charset="0"/>
              </a:rPr>
              <a:t>scagáit</a:t>
            </a:r>
            <a:r>
              <a:rPr lang="en-US" sz="4000" dirty="0">
                <a:latin typeface="Calibri" pitchFamily="34" charset="0"/>
                <a:cs typeface="Calibri" pitchFamily="34" charset="0"/>
              </a:rPr>
              <a:t>.</a:t>
            </a:r>
            <a:r>
              <a:rPr lang="en-US" sz="3600" dirty="0">
                <a:latin typeface="Calibri" pitchFamily="34" charset="0"/>
                <a:cs typeface="Calibri" pitchFamily="34" charset="0"/>
              </a:rPr>
              <a:t>       </a:t>
            </a:r>
          </a:p>
          <a:p>
            <a:pPr marL="0" indent="0">
              <a:buNone/>
            </a:pPr>
            <a:r>
              <a:rPr lang="en-US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              </a:t>
            </a:r>
            <a:r>
              <a:rPr lang="en-US" sz="36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Bailigh</a:t>
            </a:r>
            <a:r>
              <a:rPr lang="en-US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an DNA </a:t>
            </a:r>
            <a:r>
              <a:rPr lang="en-US" sz="36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ar</a:t>
            </a:r>
            <a:r>
              <a:rPr lang="en-US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s</a:t>
            </a:r>
            <a:r>
              <a:rPr lang="ga-IE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36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lat</a:t>
            </a:r>
            <a:r>
              <a:rPr lang="en-US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 g</a:t>
            </a:r>
            <a:r>
              <a:rPr lang="ga-IE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h</a:t>
            </a:r>
            <a:r>
              <a:rPr lang="en-US" sz="3600" b="1" dirty="0" err="1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loine</a:t>
            </a:r>
            <a:r>
              <a:rPr lang="en-US" sz="3600" b="1" dirty="0">
                <a:solidFill>
                  <a:srgbClr val="D60093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45</a:t>
            </a:fld>
            <a:endParaRPr lang="en-IE" dirty="0"/>
          </a:p>
        </p:txBody>
      </p:sp>
      <p:pic>
        <p:nvPicPr>
          <p:cNvPr id="45058" name="Picture 2" descr="http://thumbs7.dreamstime.com/x/dna-research-190107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179427"/>
            <a:ext cx="38100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247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0032" y="836712"/>
            <a:ext cx="41764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Cruthanna </a:t>
            </a:r>
            <a:r>
              <a:rPr lang="en-US" sz="24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na</a:t>
            </a:r>
            <a:r>
              <a:rPr lang="en-US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ga-IE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</a:t>
            </a:r>
            <a:r>
              <a:rPr lang="en-US" sz="2400" b="1" dirty="0" err="1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Bunanna</a:t>
            </a:r>
            <a:r>
              <a:rPr lang="en-US" sz="24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endParaRPr lang="en-US" sz="2800" b="1" dirty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Tá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dhá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chineál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bunanna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ann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– </a:t>
            </a:r>
          </a:p>
          <a:p>
            <a:r>
              <a:rPr lang="en-US" sz="28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en-US" sz="28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cruth</a:t>
            </a:r>
            <a:r>
              <a:rPr lang="en-US" sz="28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Púirín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nó</a:t>
            </a:r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28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cruth</a:t>
            </a:r>
            <a:endParaRPr lang="en-US" sz="2800" dirty="0">
              <a:latin typeface="Comic Sans MS"/>
              <a:cs typeface="Comic Sans MS"/>
            </a:endParaRPr>
          </a:p>
          <a:p>
            <a:r>
              <a:rPr lang="en-US" sz="2800" dirty="0">
                <a:latin typeface="Tahoma" pitchFamily="34" charset="0"/>
                <a:ea typeface="Tahoma" pitchFamily="34" charset="0"/>
                <a:cs typeface="Tahoma" pitchFamily="34" charset="0"/>
              </a:rPr>
              <a:t>     </a:t>
            </a:r>
            <a:r>
              <a:rPr lang="en-US" sz="2800" dirty="0" err="1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Pirimidín</a:t>
            </a:r>
            <a:r>
              <a:rPr lang="en-US" sz="2800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>
                <a:solidFill>
                  <a:srgbClr val="D60093"/>
                </a:solidFill>
                <a:latin typeface="Comic Sans MS"/>
                <a:cs typeface="Comic Sans MS"/>
              </a:rPr>
              <a:t>Adainín</a:t>
            </a:r>
            <a:r>
              <a:rPr lang="en-US" sz="2800" b="1" dirty="0">
                <a:solidFill>
                  <a:srgbClr val="D60093"/>
                </a:solidFill>
                <a:latin typeface="Comic Sans MS"/>
                <a:cs typeface="Comic Sans MS"/>
              </a:rPr>
              <a:t> &amp; </a:t>
            </a:r>
            <a:r>
              <a:rPr lang="en-US" sz="2800" b="1" dirty="0" err="1">
                <a:solidFill>
                  <a:srgbClr val="D60093"/>
                </a:solidFill>
                <a:latin typeface="Comic Sans MS"/>
                <a:cs typeface="Comic Sans MS"/>
              </a:rPr>
              <a:t>Guainín</a:t>
            </a:r>
            <a:r>
              <a:rPr lang="en-US" sz="2800" b="1" dirty="0">
                <a:solidFill>
                  <a:srgbClr val="D60093"/>
                </a:solidFill>
                <a:latin typeface="Comic Sans MS"/>
                <a:cs typeface="Comic Sans MS"/>
              </a:rPr>
              <a:t> </a:t>
            </a:r>
            <a:r>
              <a:rPr lang="en-US" sz="2800" dirty="0">
                <a:latin typeface="Comic Sans MS"/>
                <a:cs typeface="Comic Sans MS"/>
              </a:rPr>
              <a:t>= </a:t>
            </a:r>
            <a:r>
              <a:rPr lang="en-US" sz="2800" dirty="0" err="1">
                <a:latin typeface="Comic Sans MS"/>
                <a:cs typeface="Comic Sans MS"/>
              </a:rPr>
              <a:t>púirín</a:t>
            </a:r>
            <a:r>
              <a:rPr lang="en-US" sz="2800" dirty="0">
                <a:latin typeface="Comic Sans MS"/>
                <a:cs typeface="Comic Sans MS"/>
              </a:rPr>
              <a:t> (</a:t>
            </a:r>
            <a:r>
              <a:rPr lang="en-US" sz="2800" dirty="0" err="1">
                <a:latin typeface="Comic Sans MS"/>
                <a:cs typeface="Comic Sans MS"/>
              </a:rPr>
              <a:t>fáinne</a:t>
            </a:r>
            <a:r>
              <a:rPr lang="en-US" sz="2800" dirty="0">
                <a:latin typeface="Comic Sans MS"/>
                <a:cs typeface="Comic Sans MS"/>
              </a:rPr>
              <a:t> </a:t>
            </a:r>
            <a:r>
              <a:rPr lang="en-US" sz="2800" dirty="0" err="1">
                <a:latin typeface="Comic Sans MS"/>
                <a:cs typeface="Comic Sans MS"/>
              </a:rPr>
              <a:t>dúbailte</a:t>
            </a:r>
            <a:r>
              <a:rPr lang="en-US" sz="2800" dirty="0">
                <a:latin typeface="Comic Sans MS"/>
                <a:cs typeface="Comic Sans MS"/>
              </a:rPr>
              <a:t>)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800" b="1" dirty="0" err="1">
                <a:solidFill>
                  <a:srgbClr val="D60093"/>
                </a:solidFill>
                <a:latin typeface="Comic Sans MS"/>
                <a:cs typeface="Comic Sans MS"/>
              </a:rPr>
              <a:t>Cíotóisín</a:t>
            </a:r>
            <a:r>
              <a:rPr lang="en-US" sz="2800" b="1" dirty="0">
                <a:solidFill>
                  <a:srgbClr val="D60093"/>
                </a:solidFill>
                <a:latin typeface="Comic Sans MS"/>
                <a:cs typeface="Comic Sans MS"/>
              </a:rPr>
              <a:t> &amp; T</a:t>
            </a:r>
            <a:r>
              <a:rPr lang="ga-IE" sz="2800" b="1" dirty="0">
                <a:solidFill>
                  <a:srgbClr val="D60093"/>
                </a:solidFill>
                <a:latin typeface="Comic Sans MS"/>
                <a:cs typeface="Comic Sans MS"/>
              </a:rPr>
              <a:t>í</a:t>
            </a:r>
            <a:r>
              <a:rPr lang="en-US" sz="2800" b="1" dirty="0" err="1">
                <a:solidFill>
                  <a:srgbClr val="D60093"/>
                </a:solidFill>
                <a:latin typeface="Comic Sans MS"/>
                <a:cs typeface="Comic Sans MS"/>
              </a:rPr>
              <a:t>mín</a:t>
            </a:r>
            <a:r>
              <a:rPr lang="en-US" sz="2800" b="1" dirty="0">
                <a:solidFill>
                  <a:srgbClr val="D60093"/>
                </a:solidFill>
                <a:latin typeface="Comic Sans MS"/>
                <a:cs typeface="Comic Sans MS"/>
              </a:rPr>
              <a:t> </a:t>
            </a:r>
            <a:r>
              <a:rPr lang="en-US" sz="2800" dirty="0">
                <a:latin typeface="Comic Sans MS"/>
                <a:cs typeface="Comic Sans MS"/>
              </a:rPr>
              <a:t>= </a:t>
            </a:r>
            <a:r>
              <a:rPr lang="en-US" sz="2800" dirty="0" err="1">
                <a:latin typeface="Comic Sans MS"/>
                <a:cs typeface="Comic Sans MS"/>
              </a:rPr>
              <a:t>pirimidín</a:t>
            </a:r>
            <a:endParaRPr lang="en-US" sz="2800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5</a:t>
            </a:fld>
            <a:endParaRPr lang="en-IE"/>
          </a:p>
        </p:txBody>
      </p:sp>
      <p:pic>
        <p:nvPicPr>
          <p:cNvPr id="13314" name="Picture 2" descr="http://thumbs1.dreamstime.com/x/dna-book-107307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7" t="-25170" r="2237" b="25170"/>
          <a:stretch/>
        </p:blipFill>
        <p:spPr bwMode="auto">
          <a:xfrm>
            <a:off x="827584" y="0"/>
            <a:ext cx="3219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627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1920" y="2989459"/>
            <a:ext cx="3251211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sz="3600" b="1" dirty="0" err="1">
                <a:latin typeface="Comic Sans MS"/>
                <a:cs typeface="Comic Sans MS"/>
              </a:rPr>
              <a:t>Péire</a:t>
            </a:r>
            <a:r>
              <a:rPr lang="en-US" sz="3600" b="1" dirty="0">
                <a:latin typeface="Comic Sans MS"/>
                <a:cs typeface="Comic Sans MS"/>
              </a:rPr>
              <a:t> </a:t>
            </a:r>
            <a:r>
              <a:rPr lang="en-US" sz="3600" b="1" dirty="0" err="1">
                <a:latin typeface="Comic Sans MS"/>
                <a:cs typeface="Comic Sans MS"/>
              </a:rPr>
              <a:t>bunanna</a:t>
            </a:r>
            <a:endParaRPr lang="en-US" sz="3600" b="1" dirty="0">
              <a:latin typeface="Comic Sans MS"/>
              <a:cs typeface="Comic Sans M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1097161"/>
            <a:ext cx="4464496" cy="138499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2800" b="1" dirty="0" err="1">
                <a:latin typeface="Comic Sans MS" pitchFamily="66" charset="0"/>
              </a:rPr>
              <a:t>Adainín</a:t>
            </a:r>
            <a:r>
              <a:rPr lang="en-IE" sz="2800" dirty="0">
                <a:latin typeface="Comic Sans MS" pitchFamily="66" charset="0"/>
              </a:rPr>
              <a:t> le __________</a:t>
            </a:r>
          </a:p>
          <a:p>
            <a:r>
              <a:rPr lang="ga-IE" sz="2800" dirty="0">
                <a:latin typeface="Comic Sans MS" pitchFamily="66" charset="0"/>
              </a:rPr>
              <a:t>n</a:t>
            </a:r>
            <a:r>
              <a:rPr lang="en-IE" sz="2800" dirty="0">
                <a:latin typeface="Comic Sans MS" pitchFamily="66" charset="0"/>
              </a:rPr>
              <a:t>ó</a:t>
            </a:r>
          </a:p>
          <a:p>
            <a:r>
              <a:rPr lang="en-US" sz="2800" b="1" dirty="0" err="1">
                <a:latin typeface="Comic Sans MS"/>
                <a:cs typeface="Comic Sans MS"/>
              </a:rPr>
              <a:t>Cíotóisín</a:t>
            </a:r>
            <a:r>
              <a:rPr lang="en-US" sz="2800" dirty="0">
                <a:latin typeface="Comic Sans MS"/>
                <a:cs typeface="Comic Sans MS"/>
              </a:rPr>
              <a:t> le ________</a:t>
            </a:r>
            <a:endParaRPr lang="en-IE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6</a:t>
            </a:fld>
            <a:endParaRPr lang="en-IE"/>
          </a:p>
        </p:txBody>
      </p:sp>
      <p:sp>
        <p:nvSpPr>
          <p:cNvPr id="6" name="TextBox 5"/>
          <p:cNvSpPr txBox="1"/>
          <p:nvPr/>
        </p:nvSpPr>
        <p:spPr>
          <a:xfrm>
            <a:off x="4932040" y="4293096"/>
            <a:ext cx="3744416" cy="13849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IE" sz="2800" dirty="0" err="1"/>
              <a:t>Ceanglaíonn</a:t>
            </a:r>
            <a:r>
              <a:rPr lang="en-IE" sz="2800" dirty="0"/>
              <a:t> an A le T &amp; an C le G le </a:t>
            </a:r>
            <a:r>
              <a:rPr lang="en-IE" sz="2800" b="1" dirty="0" err="1">
                <a:solidFill>
                  <a:srgbClr val="0070C0"/>
                </a:solidFill>
              </a:rPr>
              <a:t>nascanna</a:t>
            </a:r>
            <a:r>
              <a:rPr lang="en-IE" sz="2800" b="1" dirty="0">
                <a:solidFill>
                  <a:srgbClr val="0070C0"/>
                </a:solidFill>
              </a:rPr>
              <a:t> </a:t>
            </a:r>
            <a:r>
              <a:rPr lang="ga-IE" sz="2800" b="1" dirty="0">
                <a:solidFill>
                  <a:srgbClr val="0070C0"/>
                </a:solidFill>
              </a:rPr>
              <a:t>h</a:t>
            </a:r>
            <a:r>
              <a:rPr lang="en-IE" sz="2800" b="1" dirty="0" err="1">
                <a:solidFill>
                  <a:srgbClr val="0070C0"/>
                </a:solidFill>
              </a:rPr>
              <a:t>idrigine</a:t>
            </a:r>
            <a:endParaRPr lang="en-IE" sz="2800" b="1" dirty="0">
              <a:solidFill>
                <a:srgbClr val="0070C0"/>
              </a:solidFill>
            </a:endParaRPr>
          </a:p>
        </p:txBody>
      </p:sp>
      <p:pic>
        <p:nvPicPr>
          <p:cNvPr id="15362" name="Picture 2" descr="http://thumbs1.dreamstime.com/x/dna-book-1073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70" y="1628800"/>
            <a:ext cx="321945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79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5"/>
          <p:cNvSpPr txBox="1">
            <a:spLocks noChangeArrowheads="1"/>
          </p:cNvSpPr>
          <p:nvPr/>
        </p:nvSpPr>
        <p:spPr bwMode="auto">
          <a:xfrm>
            <a:off x="2051720" y="288349"/>
            <a:ext cx="426270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5400" b="1" i="1" dirty="0" err="1"/>
              <a:t>Abair</a:t>
            </a:r>
            <a:r>
              <a:rPr lang="en-GB" sz="5400" b="1" i="1" dirty="0"/>
              <a:t> </a:t>
            </a:r>
            <a:r>
              <a:rPr lang="en-GB" sz="5400" b="1" i="1" dirty="0" err="1"/>
              <a:t>liom</a:t>
            </a:r>
            <a:r>
              <a:rPr lang="en-GB" sz="5400" b="1" i="1" dirty="0"/>
              <a:t>…</a:t>
            </a:r>
            <a:endParaRPr lang="en-US" sz="5400" b="1" i="1" dirty="0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1211679"/>
            <a:ext cx="9036496" cy="5457409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sz="3600" b="1" dirty="0">
                <a:solidFill>
                  <a:srgbClr val="FF0000"/>
                </a:solidFill>
              </a:rPr>
              <a:t>4</a:t>
            </a:r>
            <a:r>
              <a:rPr lang="en-GB" sz="3600" b="1" dirty="0"/>
              <a:t>     </a:t>
            </a:r>
            <a:r>
              <a:rPr lang="en-GB" dirty="0" err="1"/>
              <a:t>Ainmneacha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ga-IE" dirty="0"/>
              <a:t>m</a:t>
            </a:r>
            <a:r>
              <a:rPr lang="en-GB" dirty="0"/>
              <a:t>bun</a:t>
            </a:r>
            <a:r>
              <a:rPr lang="ga-IE" dirty="0"/>
              <a:t>anna</a:t>
            </a:r>
            <a:r>
              <a:rPr lang="en-GB" dirty="0"/>
              <a:t> </a:t>
            </a:r>
            <a:r>
              <a:rPr lang="ga-IE" dirty="0"/>
              <a:t>i</a:t>
            </a:r>
            <a:r>
              <a:rPr lang="en-GB" dirty="0"/>
              <a:t> DNA</a:t>
            </a:r>
            <a:endParaRPr lang="en-US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3600" dirty="0">
                <a:solidFill>
                  <a:srgbClr val="FF0000"/>
                </a:solidFill>
              </a:rPr>
              <a:t>3    </a:t>
            </a:r>
            <a:r>
              <a:rPr lang="en-GB" sz="3600" dirty="0"/>
              <a:t>C</a:t>
            </a:r>
            <a:r>
              <a:rPr lang="ga-IE" sz="3600" dirty="0" err="1"/>
              <a:t>od</a:t>
            </a:r>
            <a:r>
              <a:rPr lang="en-GB" sz="3600" dirty="0" err="1"/>
              <a:t>anna</a:t>
            </a:r>
            <a:r>
              <a:rPr lang="en-GB" sz="3600" dirty="0"/>
              <a:t> </a:t>
            </a:r>
            <a:r>
              <a:rPr lang="ga-IE" sz="3600" dirty="0"/>
              <a:t>na</a:t>
            </a:r>
            <a:r>
              <a:rPr lang="en-GB" sz="3600" dirty="0"/>
              <a:t> n</a:t>
            </a:r>
            <a:r>
              <a:rPr lang="ga-IE" sz="3600" dirty="0"/>
              <a:t>ú</a:t>
            </a:r>
            <a:r>
              <a:rPr lang="en-GB" sz="3600" dirty="0" err="1"/>
              <a:t>icl</a:t>
            </a:r>
            <a:r>
              <a:rPr lang="ga-IE" sz="3600" dirty="0" err="1"/>
              <a:t>éi</a:t>
            </a:r>
            <a:r>
              <a:rPr lang="en-GB" sz="3600" dirty="0" err="1"/>
              <a:t>tíd</a:t>
            </a:r>
            <a:r>
              <a:rPr lang="ga-IE" sz="3600" dirty="0"/>
              <a:t>e</a:t>
            </a:r>
            <a:endParaRPr lang="en-GB" sz="3600" dirty="0"/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3600" b="1" dirty="0">
                <a:solidFill>
                  <a:srgbClr val="FF0000"/>
                </a:solidFill>
              </a:rPr>
              <a:t>2</a:t>
            </a:r>
            <a:r>
              <a:rPr lang="en-GB" sz="3600" dirty="0"/>
              <a:t>     </a:t>
            </a:r>
            <a:r>
              <a:rPr lang="ga-IE" sz="3600" dirty="0"/>
              <a:t>An</a:t>
            </a:r>
            <a:r>
              <a:rPr lang="en-GB" sz="3600" dirty="0"/>
              <a:t> 2 s</a:t>
            </a:r>
            <a:r>
              <a:rPr lang="ga-IE" sz="3600" dirty="0"/>
              <a:t>h</a:t>
            </a:r>
            <a:r>
              <a:rPr lang="en-GB" sz="3600" dirty="0" err="1"/>
              <a:t>ubst</a:t>
            </a:r>
            <a:r>
              <a:rPr lang="ga-IE" sz="3600" dirty="0"/>
              <a:t>a</a:t>
            </a:r>
            <a:r>
              <a:rPr lang="en-GB" sz="3600" dirty="0" err="1"/>
              <a:t>int</a:t>
            </a:r>
            <a:r>
              <a:rPr lang="en-GB" sz="3600" dirty="0"/>
              <a:t> </a:t>
            </a:r>
            <a:r>
              <a:rPr lang="en-GB" sz="3600" dirty="0" err="1"/>
              <a:t>ar</a:t>
            </a:r>
            <a:r>
              <a:rPr lang="en-GB" sz="3600" dirty="0"/>
              <a:t> ‘s</a:t>
            </a:r>
            <a:r>
              <a:rPr lang="ga-IE" sz="3600" dirty="0"/>
              <a:t>h</a:t>
            </a:r>
            <a:r>
              <a:rPr lang="en-GB" sz="3600" dirty="0" err="1"/>
              <a:t>eastáin</a:t>
            </a:r>
            <a:r>
              <a:rPr lang="en-GB" sz="3600" dirty="0"/>
              <a:t>’ </a:t>
            </a:r>
            <a:r>
              <a:rPr lang="ga-IE" sz="3600" dirty="0"/>
              <a:t>i</a:t>
            </a:r>
            <a:r>
              <a:rPr lang="en-GB" sz="3600" dirty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3600" dirty="0"/>
              <a:t>       </a:t>
            </a:r>
            <a:r>
              <a:rPr lang="ga-IE" sz="3600" dirty="0"/>
              <a:t>i n</a:t>
            </a:r>
            <a:r>
              <a:rPr lang="en-GB" sz="3600" dirty="0" err="1"/>
              <a:t>dréimire</a:t>
            </a:r>
            <a:r>
              <a:rPr lang="en-GB" sz="3600" dirty="0"/>
              <a:t> DNA</a:t>
            </a:r>
          </a:p>
          <a:p>
            <a:pPr marL="742950" indent="-742950" eaLnBrk="1" hangingPunct="1">
              <a:lnSpc>
                <a:spcPct val="90000"/>
              </a:lnSpc>
              <a:buFontTx/>
              <a:buAutoNum type="arabicPlain"/>
            </a:pPr>
            <a:r>
              <a:rPr lang="en-GB" sz="3600" dirty="0"/>
              <a:t>An </a:t>
            </a:r>
            <a:r>
              <a:rPr lang="ga-IE" sz="3600" dirty="0"/>
              <a:t>t-</a:t>
            </a:r>
            <a:r>
              <a:rPr lang="en-GB" sz="3600" dirty="0" err="1"/>
              <a:t>ainm</a:t>
            </a:r>
            <a:r>
              <a:rPr lang="en-GB" sz="3600" dirty="0"/>
              <a:t> </a:t>
            </a:r>
            <a:r>
              <a:rPr lang="en-GB" sz="3600" dirty="0" err="1"/>
              <a:t>atá</a:t>
            </a:r>
            <a:r>
              <a:rPr lang="en-GB" sz="3600" dirty="0"/>
              <a:t> </a:t>
            </a:r>
            <a:r>
              <a:rPr lang="en-GB" sz="3600" dirty="0" err="1"/>
              <a:t>ar</a:t>
            </a:r>
            <a:r>
              <a:rPr lang="en-GB" sz="3600" dirty="0"/>
              <a:t> </a:t>
            </a:r>
            <a:r>
              <a:rPr lang="ga-IE" sz="3600" dirty="0"/>
              <a:t>an g</a:t>
            </a:r>
            <a:r>
              <a:rPr lang="en-GB" sz="3600" dirty="0" err="1"/>
              <a:t>cruth</a:t>
            </a:r>
            <a:r>
              <a:rPr lang="en-GB" sz="3600" dirty="0"/>
              <a:t>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en-GB" sz="3600" dirty="0"/>
              <a:t>       </a:t>
            </a:r>
            <a:r>
              <a:rPr lang="en-GB" sz="3600" dirty="0" err="1"/>
              <a:t>speis</a:t>
            </a:r>
            <a:r>
              <a:rPr lang="ga-IE" sz="3600" dirty="0"/>
              <a:t>i</a:t>
            </a:r>
            <a:r>
              <a:rPr lang="en-GB" sz="3600" dirty="0" err="1"/>
              <a:t>alta</a:t>
            </a:r>
            <a:r>
              <a:rPr lang="en-GB" sz="3600" dirty="0"/>
              <a:t> </a:t>
            </a:r>
            <a:r>
              <a:rPr lang="en-GB" sz="3600" dirty="0" err="1"/>
              <a:t>atá</a:t>
            </a:r>
            <a:r>
              <a:rPr lang="en-GB" sz="3600" dirty="0"/>
              <a:t> ag DNA</a:t>
            </a:r>
            <a:endParaRPr lang="en-GB" sz="3600" b="1" dirty="0">
              <a:solidFill>
                <a:srgbClr val="FF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endParaRPr lang="en-GB" sz="3600" dirty="0"/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sz="3400" b="1" dirty="0">
                <a:solidFill>
                  <a:srgbClr val="FF0000"/>
                </a:solidFill>
              </a:rPr>
              <a:t>2</a:t>
            </a:r>
            <a:r>
              <a:rPr lang="en-GB" sz="3400" b="1" dirty="0"/>
              <a:t>     </a:t>
            </a:r>
            <a:r>
              <a:rPr lang="en-GB" sz="3400" dirty="0"/>
              <a:t>Na bun</a:t>
            </a:r>
            <a:r>
              <a:rPr lang="ga-IE" sz="3400" dirty="0"/>
              <a:t>anna</a:t>
            </a:r>
            <a:r>
              <a:rPr lang="en-GB" sz="3400" dirty="0"/>
              <a:t> </a:t>
            </a:r>
            <a:r>
              <a:rPr lang="en-GB" sz="3400" dirty="0" err="1"/>
              <a:t>comhlán</a:t>
            </a:r>
            <a:r>
              <a:rPr lang="ga-IE" sz="3400" dirty="0"/>
              <a:t>t</a:t>
            </a:r>
            <a:r>
              <a:rPr lang="en-GB" sz="3400" dirty="0" err="1"/>
              <a:t>acha</a:t>
            </a:r>
            <a:r>
              <a:rPr lang="en-GB" sz="3400" dirty="0"/>
              <a:t> </a:t>
            </a:r>
            <a:r>
              <a:rPr lang="ga-IE" sz="3400" dirty="0"/>
              <a:t>i</a:t>
            </a:r>
            <a:r>
              <a:rPr lang="en-GB" sz="3400" dirty="0"/>
              <a:t> DNA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en-GB" sz="3400" b="1" dirty="0">
                <a:solidFill>
                  <a:srgbClr val="FF0000"/>
                </a:solidFill>
              </a:rPr>
              <a:t>1</a:t>
            </a:r>
            <a:r>
              <a:rPr lang="en-GB" sz="3400" b="1" dirty="0"/>
              <a:t> </a:t>
            </a:r>
            <a:r>
              <a:rPr lang="en-GB" sz="3400" dirty="0"/>
              <a:t>    </a:t>
            </a:r>
            <a:r>
              <a:rPr lang="en-GB" sz="3400" dirty="0" err="1"/>
              <a:t>Difríochtaí</a:t>
            </a:r>
            <a:r>
              <a:rPr lang="en-GB" sz="3400" dirty="0"/>
              <a:t> </a:t>
            </a:r>
            <a:r>
              <a:rPr lang="en-GB" sz="3400" dirty="0" err="1"/>
              <a:t>idir</a:t>
            </a:r>
            <a:r>
              <a:rPr lang="en-GB" sz="3400" dirty="0"/>
              <a:t> bun </a:t>
            </a:r>
            <a:r>
              <a:rPr lang="en-GB" sz="3400" dirty="0" err="1"/>
              <a:t>pú</a:t>
            </a:r>
            <a:r>
              <a:rPr lang="ga-IE" sz="3400" dirty="0"/>
              <a:t>i</a:t>
            </a:r>
            <a:r>
              <a:rPr lang="en-GB" sz="3400" dirty="0" err="1"/>
              <a:t>rín</a:t>
            </a:r>
            <a:r>
              <a:rPr lang="en-GB" sz="3400" dirty="0"/>
              <a:t> </a:t>
            </a:r>
            <a:r>
              <a:rPr lang="ga-IE" sz="3400" dirty="0"/>
              <a:t>agus</a:t>
            </a:r>
            <a:r>
              <a:rPr lang="en-GB" sz="3400" dirty="0"/>
              <a:t> </a:t>
            </a:r>
            <a:r>
              <a:rPr lang="en-GB" sz="3400" dirty="0" err="1"/>
              <a:t>pirimidín</a:t>
            </a:r>
            <a:endParaRPr lang="en-US" sz="3400" dirty="0"/>
          </a:p>
        </p:txBody>
      </p:sp>
      <p:pic>
        <p:nvPicPr>
          <p:cNvPr id="16386" name="Picture 2" descr="http://thumbs1.dreamstime.com/x/dna-book-1073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77" y="554863"/>
            <a:ext cx="2552402" cy="339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915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9513" y="692696"/>
            <a:ext cx="3888432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err="1">
                <a:solidFill>
                  <a:srgbClr val="0070C0"/>
                </a:solidFill>
                <a:latin typeface="Calibri" pitchFamily="34" charset="0"/>
                <a:cs typeface="Comic Sans MS"/>
              </a:rPr>
              <a:t>Géin</a:t>
            </a:r>
            <a:endParaRPr lang="en-US" sz="6600" b="1" dirty="0">
              <a:solidFill>
                <a:srgbClr val="0070C0"/>
              </a:solidFill>
              <a:latin typeface="Calibri" pitchFamily="34" charset="0"/>
              <a:cs typeface="Comic Sans MS"/>
            </a:endParaRPr>
          </a:p>
          <a:p>
            <a:pPr>
              <a:buFont typeface="Wingdings" charset="2"/>
              <a:buChar char="u"/>
            </a:pPr>
            <a:r>
              <a:rPr lang="en-US" sz="3200" dirty="0">
                <a:latin typeface="Calibri" pitchFamily="34" charset="0"/>
                <a:cs typeface="Comic Sans MS"/>
              </a:rPr>
              <a:t>Le </a:t>
            </a:r>
            <a:r>
              <a:rPr lang="en-US" sz="3200" dirty="0" err="1">
                <a:latin typeface="Calibri" pitchFamily="34" charset="0"/>
                <a:cs typeface="Comic Sans MS"/>
              </a:rPr>
              <a:t>fáil</a:t>
            </a:r>
            <a:r>
              <a:rPr lang="en-US" sz="3200" dirty="0">
                <a:latin typeface="Calibri" pitchFamily="34" charset="0"/>
                <a:cs typeface="Comic Sans MS"/>
              </a:rPr>
              <a:t> </a:t>
            </a:r>
            <a:r>
              <a:rPr lang="en-US" sz="3200" dirty="0" err="1">
                <a:latin typeface="Calibri" pitchFamily="34" charset="0"/>
                <a:cs typeface="Comic Sans MS"/>
              </a:rPr>
              <a:t>ar</a:t>
            </a:r>
            <a:r>
              <a:rPr lang="en-US" sz="3200" dirty="0">
                <a:latin typeface="Calibri" pitchFamily="34" charset="0"/>
                <a:cs typeface="Comic Sans MS"/>
              </a:rPr>
              <a:t> </a:t>
            </a:r>
            <a:r>
              <a:rPr lang="en-US" sz="3200" dirty="0" err="1">
                <a:latin typeface="Calibri" pitchFamily="34" charset="0"/>
                <a:cs typeface="Comic Sans MS"/>
              </a:rPr>
              <a:t>na</a:t>
            </a:r>
            <a:r>
              <a:rPr lang="en-US" sz="3200" dirty="0">
                <a:latin typeface="Calibri" pitchFamily="34" charset="0"/>
                <a:cs typeface="Comic Sans MS"/>
              </a:rPr>
              <a:t> </a:t>
            </a:r>
            <a:r>
              <a:rPr lang="en-US" sz="3200" dirty="0" err="1">
                <a:latin typeface="Calibri" pitchFamily="34" charset="0"/>
                <a:cs typeface="Comic Sans MS"/>
              </a:rPr>
              <a:t>crómasóim</a:t>
            </a:r>
            <a:r>
              <a:rPr lang="en-US" sz="3200" dirty="0">
                <a:latin typeface="Calibri" pitchFamily="34" charset="0"/>
                <a:cs typeface="Comic Sans MS"/>
              </a:rPr>
              <a:t>. </a:t>
            </a:r>
          </a:p>
          <a:p>
            <a:pPr>
              <a:buFont typeface="Wingdings" charset="2"/>
              <a:buChar char="u"/>
            </a:pP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Cuid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den DNA a 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thugann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cód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d</a:t>
            </a:r>
            <a:r>
              <a:rPr lang="ga-IE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o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d</a:t>
            </a:r>
            <a:r>
              <a:rPr lang="ga-IE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h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éant</a:t>
            </a:r>
            <a:r>
              <a:rPr lang="ga-IE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ú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s 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próitéiní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 </a:t>
            </a:r>
            <a:r>
              <a:rPr lang="en-US" sz="3200" b="1" dirty="0" err="1">
                <a:solidFill>
                  <a:srgbClr val="D60093"/>
                </a:solidFill>
                <a:latin typeface="Calibri" pitchFamily="34" charset="0"/>
                <a:cs typeface="Comic Sans MS"/>
              </a:rPr>
              <a:t>áirithe</a:t>
            </a:r>
            <a:r>
              <a:rPr lang="en-US" sz="3200" b="1" dirty="0">
                <a:solidFill>
                  <a:srgbClr val="D60093"/>
                </a:solidFill>
                <a:latin typeface="Calibri" pitchFamily="34" charset="0"/>
                <a:cs typeface="Comic Sans MS"/>
              </a:rPr>
              <a:t>.</a:t>
            </a:r>
          </a:p>
          <a:p>
            <a:endParaRPr lang="en-US" sz="3200" dirty="0">
              <a:latin typeface="Comic Sans MS"/>
              <a:cs typeface="Comic Sans M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8</a:t>
            </a:fld>
            <a:endParaRPr lang="en-IE"/>
          </a:p>
        </p:txBody>
      </p:sp>
      <p:pic>
        <p:nvPicPr>
          <p:cNvPr id="17410" name="Picture 2" descr="http://thumbs2.dreamstime.com/x/cell-to-dna-262060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24457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rved Up Arrow 1"/>
          <p:cNvSpPr/>
          <p:nvPr/>
        </p:nvSpPr>
        <p:spPr>
          <a:xfrm>
            <a:off x="3491880" y="3850511"/>
            <a:ext cx="2232248" cy="1080120"/>
          </a:xfrm>
          <a:prstGeom prst="curved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05134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174948" y="116632"/>
            <a:ext cx="8784976" cy="2677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IE" sz="4800" b="1" dirty="0" err="1">
                <a:solidFill>
                  <a:srgbClr val="FF0000"/>
                </a:solidFill>
              </a:rPr>
              <a:t>Géin</a:t>
            </a:r>
            <a:r>
              <a:rPr lang="en-IE" sz="4800" b="1" dirty="0">
                <a:solidFill>
                  <a:srgbClr val="FF0000"/>
                </a:solidFill>
              </a:rPr>
              <a:t>:</a:t>
            </a:r>
            <a:r>
              <a:rPr lang="en-IE" sz="4800" b="1" dirty="0"/>
              <a:t> </a:t>
            </a:r>
            <a:r>
              <a:rPr lang="en-IE" sz="4800" dirty="0" err="1"/>
              <a:t>Cuid</a:t>
            </a:r>
            <a:r>
              <a:rPr lang="en-IE" sz="4800" dirty="0"/>
              <a:t> den</a:t>
            </a:r>
            <a:r>
              <a:rPr lang="en-IE" sz="4800" b="1" dirty="0"/>
              <a:t> DNA  </a:t>
            </a:r>
            <a:r>
              <a:rPr lang="en-IE" sz="4800" dirty="0"/>
              <a:t>a </a:t>
            </a:r>
            <a:r>
              <a:rPr lang="en-IE" sz="4800" dirty="0" err="1"/>
              <a:t>thugann</a:t>
            </a:r>
            <a:r>
              <a:rPr lang="en-IE" sz="4800" dirty="0"/>
              <a:t> an </a:t>
            </a:r>
            <a:r>
              <a:rPr lang="en-IE" sz="4800" dirty="0" err="1"/>
              <a:t>cód</a:t>
            </a:r>
            <a:r>
              <a:rPr lang="en-IE" sz="4800" dirty="0"/>
              <a:t> do </a:t>
            </a:r>
            <a:r>
              <a:rPr lang="en-IE" sz="4800" dirty="0" err="1"/>
              <a:t>thréith</a:t>
            </a:r>
            <a:r>
              <a:rPr lang="en-IE" sz="4800" dirty="0"/>
              <a:t> </a:t>
            </a:r>
            <a:r>
              <a:rPr lang="en-IE" sz="4800" dirty="0">
                <a:solidFill>
                  <a:srgbClr val="0070C0"/>
                </a:solidFill>
              </a:rPr>
              <a:t>(</a:t>
            </a:r>
            <a:r>
              <a:rPr lang="en-IE" sz="4800" dirty="0" err="1">
                <a:solidFill>
                  <a:srgbClr val="0070C0"/>
                </a:solidFill>
              </a:rPr>
              <a:t>próitéin</a:t>
            </a:r>
            <a:r>
              <a:rPr lang="en-IE" sz="4800" dirty="0"/>
              <a:t>) </a:t>
            </a:r>
            <a:r>
              <a:rPr lang="en-IE" sz="4800" dirty="0" err="1"/>
              <a:t>áirithe</a:t>
            </a:r>
            <a:r>
              <a:rPr lang="en-IE" sz="4800" dirty="0"/>
              <a:t>.</a:t>
            </a:r>
          </a:p>
          <a:p>
            <a:pPr>
              <a:spcBef>
                <a:spcPct val="50000"/>
              </a:spcBef>
            </a:pPr>
            <a:endParaRPr lang="en-GB" sz="4800" b="1" dirty="0">
              <a:solidFill>
                <a:srgbClr val="003366"/>
              </a:solidFill>
              <a:latin typeface="Saturday Sans ICG" pitchFamily="2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DB91B-77FF-4032-A5CF-CF8B6345F839}" type="slidenum">
              <a:rPr lang="en-IE" smtClean="0"/>
              <a:t>9</a:t>
            </a:fld>
            <a:endParaRPr lang="en-IE"/>
          </a:p>
        </p:txBody>
      </p:sp>
      <p:sp>
        <p:nvSpPr>
          <p:cNvPr id="9" name="TextBox 8"/>
          <p:cNvSpPr txBox="1"/>
          <p:nvPr/>
        </p:nvSpPr>
        <p:spPr>
          <a:xfrm>
            <a:off x="251520" y="1844824"/>
            <a:ext cx="42484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>
                <a:solidFill>
                  <a:srgbClr val="FF0000"/>
                </a:solidFill>
                <a:latin typeface="Comic Sans MS"/>
                <a:cs typeface="Comic Sans MS"/>
              </a:rPr>
              <a:t>Céard</a:t>
            </a:r>
            <a:r>
              <a:rPr lang="en-US" sz="3600" b="1" u="sng" dirty="0">
                <a:solidFill>
                  <a:srgbClr val="FF0000"/>
                </a:solidFill>
                <a:latin typeface="Comic Sans MS"/>
                <a:cs typeface="Comic Sans MS"/>
              </a:rPr>
              <a:t> í </a:t>
            </a:r>
            <a:r>
              <a:rPr lang="en-US" sz="3600" b="1" u="sng" dirty="0" err="1">
                <a:solidFill>
                  <a:srgbClr val="FF0000"/>
                </a:solidFill>
                <a:latin typeface="Comic Sans MS"/>
                <a:cs typeface="Comic Sans MS"/>
              </a:rPr>
              <a:t>Próitéin</a:t>
            </a:r>
            <a:r>
              <a:rPr lang="en-US" sz="3600" b="1" u="sng" dirty="0">
                <a:solidFill>
                  <a:srgbClr val="FF0000"/>
                </a:solidFill>
                <a:latin typeface="Comic Sans MS"/>
                <a:cs typeface="Comic Sans MS"/>
              </a:rPr>
              <a:t>?</a:t>
            </a:r>
          </a:p>
          <a:p>
            <a:pPr>
              <a:buFont typeface="Wingdings" charset="2"/>
              <a:buChar char="§"/>
            </a:pPr>
            <a:r>
              <a:rPr lang="en-US" sz="3600" dirty="0" err="1">
                <a:latin typeface="Calibri" pitchFamily="34" charset="0"/>
                <a:cs typeface="Comic Sans MS"/>
              </a:rPr>
              <a:t>Móilíní</a:t>
            </a:r>
            <a:r>
              <a:rPr lang="en-US" sz="3600" dirty="0">
                <a:latin typeface="Calibri" pitchFamily="34" charset="0"/>
                <a:cs typeface="Comic Sans MS"/>
              </a:rPr>
              <a:t> </a:t>
            </a:r>
            <a:r>
              <a:rPr lang="en-US" sz="3600" dirty="0" err="1">
                <a:latin typeface="Calibri" pitchFamily="34" charset="0"/>
                <a:cs typeface="Comic Sans MS"/>
              </a:rPr>
              <a:t>riachtanach</a:t>
            </a:r>
            <a:r>
              <a:rPr lang="ga-IE" sz="3600" dirty="0">
                <a:latin typeface="Calibri" pitchFamily="34" charset="0"/>
                <a:cs typeface="Comic Sans MS"/>
              </a:rPr>
              <a:t>a</a:t>
            </a:r>
            <a:r>
              <a:rPr lang="en-US" sz="3600" dirty="0">
                <a:latin typeface="Calibri" pitchFamily="34" charset="0"/>
                <a:cs typeface="Comic Sans MS"/>
              </a:rPr>
              <a:t> </a:t>
            </a:r>
            <a:r>
              <a:rPr lang="en-US" sz="3600" dirty="0" err="1">
                <a:latin typeface="Calibri" pitchFamily="34" charset="0"/>
                <a:cs typeface="Comic Sans MS"/>
              </a:rPr>
              <a:t>déanta</a:t>
            </a:r>
            <a:r>
              <a:rPr lang="en-US" sz="3600" dirty="0">
                <a:latin typeface="Calibri" pitchFamily="34" charset="0"/>
                <a:cs typeface="Comic Sans MS"/>
              </a:rPr>
              <a:t> as </a:t>
            </a:r>
            <a:r>
              <a:rPr lang="ga-IE" sz="3600" b="1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ai</a:t>
            </a:r>
            <a:r>
              <a:rPr lang="en-US" sz="3600" b="1" dirty="0" err="1">
                <a:solidFill>
                  <a:srgbClr val="0000FF"/>
                </a:solidFill>
                <a:latin typeface="Calibri" pitchFamily="34" charset="0"/>
                <a:cs typeface="Comic Sans MS"/>
              </a:rPr>
              <a:t>mínaigéid</a:t>
            </a:r>
            <a:r>
              <a:rPr lang="en-US" sz="3600" b="1" dirty="0">
                <a:solidFill>
                  <a:srgbClr val="0000FF"/>
                </a:solidFill>
                <a:latin typeface="Calibri" pitchFamily="34" charset="0"/>
                <a:cs typeface="Comic Sans MS"/>
              </a:rPr>
              <a:t>.</a:t>
            </a:r>
            <a:endParaRPr lang="en-US" sz="3600" dirty="0">
              <a:latin typeface="Calibri" pitchFamily="34" charset="0"/>
              <a:cs typeface="Comic Sans M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1783269"/>
            <a:ext cx="4104456" cy="353943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IE" sz="3200" b="1" u="sng" dirty="0">
                <a:solidFill>
                  <a:srgbClr val="FF0000"/>
                </a:solidFill>
              </a:rPr>
              <a:t>C</a:t>
            </a:r>
            <a:r>
              <a:rPr lang="ga-IE" sz="3200" b="1" u="sng" dirty="0" err="1">
                <a:solidFill>
                  <a:srgbClr val="FF0000"/>
                </a:solidFill>
              </a:rPr>
              <a:t>od</a:t>
            </a:r>
            <a:r>
              <a:rPr lang="en-IE" sz="3200" b="1" u="sng" dirty="0" err="1">
                <a:solidFill>
                  <a:srgbClr val="FF0000"/>
                </a:solidFill>
              </a:rPr>
              <a:t>anna</a:t>
            </a:r>
            <a:r>
              <a:rPr lang="en-IE" sz="3200" b="1" u="sng" dirty="0">
                <a:solidFill>
                  <a:srgbClr val="FF0000"/>
                </a:solidFill>
              </a:rPr>
              <a:t> </a:t>
            </a:r>
            <a:r>
              <a:rPr lang="ga-IE" sz="3200" b="1" u="sng" dirty="0">
                <a:solidFill>
                  <a:srgbClr val="FF0000"/>
                </a:solidFill>
              </a:rPr>
              <a:t>an </a:t>
            </a:r>
            <a:r>
              <a:rPr lang="en-IE" sz="3200" b="1" u="sng" dirty="0" err="1">
                <a:solidFill>
                  <a:srgbClr val="FF0000"/>
                </a:solidFill>
              </a:rPr>
              <a:t>cho</a:t>
            </a:r>
            <a:r>
              <a:rPr lang="ga-IE" sz="3200" b="1" u="sng" dirty="0">
                <a:solidFill>
                  <a:srgbClr val="FF0000"/>
                </a:solidFill>
              </a:rPr>
              <a:t>i</a:t>
            </a:r>
            <a:r>
              <a:rPr lang="en-IE" sz="3200" b="1" u="sng" dirty="0" err="1">
                <a:solidFill>
                  <a:srgbClr val="FF0000"/>
                </a:solidFill>
              </a:rPr>
              <a:t>rp</a:t>
            </a:r>
            <a:r>
              <a:rPr lang="en-IE" sz="3200" b="1" u="sng" dirty="0">
                <a:solidFill>
                  <a:srgbClr val="FF0000"/>
                </a:solidFill>
              </a:rPr>
              <a:t> </a:t>
            </a:r>
            <a:r>
              <a:rPr lang="ga-IE" sz="3200" b="1" u="sng" dirty="0">
                <a:solidFill>
                  <a:srgbClr val="FF0000"/>
                </a:solidFill>
              </a:rPr>
              <a:t>atá </a:t>
            </a:r>
            <a:r>
              <a:rPr lang="en-IE" sz="3200" b="1" u="sng" dirty="0" err="1">
                <a:solidFill>
                  <a:srgbClr val="FF0000"/>
                </a:solidFill>
              </a:rPr>
              <a:t>déanta</a:t>
            </a:r>
            <a:r>
              <a:rPr lang="en-IE" sz="3200" b="1" u="sng" dirty="0">
                <a:solidFill>
                  <a:srgbClr val="FF0000"/>
                </a:solidFill>
              </a:rPr>
              <a:t> as </a:t>
            </a:r>
            <a:r>
              <a:rPr lang="en-IE" sz="3200" b="1" u="sng" dirty="0" err="1">
                <a:solidFill>
                  <a:srgbClr val="FF0000"/>
                </a:solidFill>
              </a:rPr>
              <a:t>Pró</a:t>
            </a:r>
            <a:r>
              <a:rPr lang="ga-IE" sz="3200" b="1" u="sng" dirty="0">
                <a:solidFill>
                  <a:srgbClr val="FF0000"/>
                </a:solidFill>
              </a:rPr>
              <a:t>i</a:t>
            </a:r>
            <a:r>
              <a:rPr lang="en-IE" sz="3200" b="1" u="sng" dirty="0" err="1">
                <a:solidFill>
                  <a:srgbClr val="FF0000"/>
                </a:solidFill>
              </a:rPr>
              <a:t>téin</a:t>
            </a:r>
            <a:r>
              <a:rPr lang="en-IE" sz="3200" b="1" u="sng" dirty="0">
                <a:solidFill>
                  <a:srgbClr val="FF0000"/>
                </a:solidFill>
              </a:rPr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3200" dirty="0" err="1"/>
              <a:t>Craiceann</a:t>
            </a:r>
            <a:r>
              <a:rPr lang="en-IE" sz="3200" dirty="0"/>
              <a:t> (</a:t>
            </a:r>
            <a:r>
              <a:rPr lang="en-IE" sz="3200" dirty="0" err="1"/>
              <a:t>Colla</a:t>
            </a:r>
            <a:r>
              <a:rPr lang="ga-IE" sz="3200" dirty="0"/>
              <a:t>i</a:t>
            </a:r>
            <a:r>
              <a:rPr lang="en-IE" sz="3200" dirty="0"/>
              <a:t>gin)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3200" dirty="0" err="1"/>
              <a:t>Matáin</a:t>
            </a:r>
            <a:r>
              <a:rPr lang="en-IE" sz="3200" dirty="0"/>
              <a:t> (M</a:t>
            </a:r>
            <a:r>
              <a:rPr lang="ga-IE" sz="3200" dirty="0" err="1"/>
              <a:t>iói</a:t>
            </a:r>
            <a:r>
              <a:rPr lang="en-IE" sz="3200" dirty="0"/>
              <a:t>sin)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3200" dirty="0" err="1"/>
              <a:t>Súile</a:t>
            </a:r>
            <a:endParaRPr lang="en-IE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en-IE" sz="3200" dirty="0" err="1"/>
              <a:t>Gruaig</a:t>
            </a:r>
            <a:r>
              <a:rPr lang="en-IE" sz="3200" dirty="0"/>
              <a:t> (Ce</a:t>
            </a:r>
            <a:r>
              <a:rPr lang="ga-IE" sz="3200" dirty="0"/>
              <a:t>i</a:t>
            </a:r>
            <a:r>
              <a:rPr lang="en-IE" sz="3200" dirty="0"/>
              <a:t>r</a:t>
            </a:r>
            <a:r>
              <a:rPr lang="ga-IE" sz="3200" dirty="0"/>
              <a:t>i</a:t>
            </a:r>
            <a:r>
              <a:rPr lang="en-IE" sz="3200" dirty="0"/>
              <a:t>tin)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IE" sz="3200" dirty="0" err="1"/>
              <a:t>Hormóin</a:t>
            </a:r>
            <a:r>
              <a:rPr lang="en-IE" sz="3200" dirty="0"/>
              <a:t> </a:t>
            </a:r>
            <a:r>
              <a:rPr lang="en-IE" sz="3200" dirty="0" err="1"/>
              <a:t>srl</a:t>
            </a:r>
            <a:r>
              <a:rPr lang="en-IE" sz="3200" dirty="0"/>
              <a:t>…</a:t>
            </a:r>
          </a:p>
        </p:txBody>
      </p:sp>
      <p:pic>
        <p:nvPicPr>
          <p:cNvPr id="18434" name="Picture 2" descr="http://thumbs2.dreamstime.com/x/body-builder-working-out-gym-408897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54" y="4281925"/>
            <a:ext cx="3810000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043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9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8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1847</TotalTime>
  <Words>2590</Words>
  <Application>Microsoft Office PowerPoint</Application>
  <PresentationFormat>On-screen Show (4:3)</PresentationFormat>
  <Paragraphs>383</Paragraphs>
  <Slides>45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6" baseType="lpstr">
      <vt:lpstr>Arial</vt:lpstr>
      <vt:lpstr>Calibri</vt:lpstr>
      <vt:lpstr>Cambria</vt:lpstr>
      <vt:lpstr>Comic Sans MS</vt:lpstr>
      <vt:lpstr>Courier New</vt:lpstr>
      <vt:lpstr>Lucida Sans</vt:lpstr>
      <vt:lpstr>Saturday Sans ICG</vt:lpstr>
      <vt:lpstr>Tahoma</vt:lpstr>
      <vt:lpstr>Wingdings</vt:lpstr>
      <vt:lpstr>Office Theme</vt:lpstr>
      <vt:lpstr>Bitmap Image</vt:lpstr>
      <vt:lpstr>DNA - Aigéad dí-ocsairibeanúicléasach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Struchtúr Crómasóim</vt:lpstr>
      <vt:lpstr>PowerPoint Presentation</vt:lpstr>
      <vt:lpstr>An Cód Géiniteach i gcomparáid leis an teanga Béarla: </vt:lpstr>
      <vt:lpstr>PowerPoint Presentation</vt:lpstr>
      <vt:lpstr>Macasamhlú (replication) DNA</vt:lpstr>
      <vt:lpstr>Céimeanna Mhacasamhlú DNA</vt:lpstr>
      <vt:lpstr>PowerPoint Presentation</vt:lpstr>
      <vt:lpstr>Macasamhlú DNA &amp; timthriall na cille </vt:lpstr>
      <vt:lpstr>Próifíliú DNA</vt:lpstr>
      <vt:lpstr>PowerPoint Presentation</vt:lpstr>
      <vt:lpstr>PowerPoint Presentation</vt:lpstr>
      <vt:lpstr>PowerPoint Presentation</vt:lpstr>
      <vt:lpstr>PowerPoint Presentation</vt:lpstr>
      <vt:lpstr>Úsáidí próifíliú DNA</vt:lpstr>
      <vt:lpstr>2. Tástáil Atharthachta (paternity testing): </vt:lpstr>
      <vt:lpstr>Scagadh Géiniteach (screening) </vt:lpstr>
      <vt:lpstr>Fiobróis Chisteach</vt:lpstr>
      <vt:lpstr>An Scagadh</vt:lpstr>
      <vt:lpstr>RNA</vt:lpstr>
      <vt:lpstr>RNA - Aigéad Ribeanúicléasach </vt:lpstr>
      <vt:lpstr>PowerPoint Presentation</vt:lpstr>
      <vt:lpstr>PowerPoint Presentation</vt:lpstr>
      <vt:lpstr>3.  tRNA – RNA traschuir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1.Ath/Trascríobh</vt:lpstr>
      <vt:lpstr>Iompraíonn gach mRNA:</vt:lpstr>
      <vt:lpstr>2. Aistriú</vt:lpstr>
      <vt:lpstr>PowerPoint Presentation</vt:lpstr>
      <vt:lpstr>PowerPoint Presentation</vt:lpstr>
      <vt:lpstr>DNA a aonrú ó fhíochán planda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Géineolaíocht 2</dc:title>
  <dc:creator>Student</dc:creator>
  <cp:lastModifiedBy>user1</cp:lastModifiedBy>
  <cp:revision>499</cp:revision>
  <cp:lastPrinted>2013-04-30T13:17:22Z</cp:lastPrinted>
  <dcterms:created xsi:type="dcterms:W3CDTF">2011-08-19T22:50:17Z</dcterms:created>
  <dcterms:modified xsi:type="dcterms:W3CDTF">2016-08-24T07:37:11Z</dcterms:modified>
</cp:coreProperties>
</file>