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65" r:id="rId4"/>
    <p:sldId id="266" r:id="rId5"/>
    <p:sldId id="263" r:id="rId6"/>
    <p:sldId id="264" r:id="rId7"/>
    <p:sldId id="267" r:id="rId8"/>
    <p:sldId id="262" r:id="rId9"/>
    <p:sldId id="268" r:id="rId10"/>
    <p:sldId id="269" r:id="rId11"/>
    <p:sldId id="272" r:id="rId12"/>
    <p:sldId id="270" r:id="rId13"/>
    <p:sldId id="271" r:id="rId14"/>
    <p:sldId id="273" r:id="rId15"/>
    <p:sldId id="274" r:id="rId16"/>
    <p:sldId id="275" r:id="rId17"/>
    <p:sldId id="276" r:id="rId18"/>
    <p:sldId id="279" r:id="rId19"/>
    <p:sldId id="277" r:id="rId20"/>
    <p:sldId id="278" r:id="rId21"/>
    <p:sldId id="280" r:id="rId22"/>
    <p:sldId id="281" r:id="rId23"/>
    <p:sldId id="292" r:id="rId24"/>
    <p:sldId id="293" r:id="rId25"/>
    <p:sldId id="283" r:id="rId26"/>
    <p:sldId id="282" r:id="rId27"/>
    <p:sldId id="284" r:id="rId28"/>
    <p:sldId id="285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8F5A5-48C6-4BCB-B0AC-8DB6C140BBF7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AC996-506C-47F4-908F-E9CD2DF7E08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77866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777E1-ACA8-45C9-AF08-527C0C42AF1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01745-DBA2-4112-A7F0-147CA59B0ED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91616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01745-DBA2-4112-A7F0-147CA59B0ED1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13907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0C5-A0B7-4A6E-962C-0E7DBE038EFC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0368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EA78C-1DC6-47AD-9E32-C83B1050E03D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7977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A42C5-8979-442F-A185-21F72669239F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9671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19A6-5D4D-4A3B-B2A2-1D7A48245966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3603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AC18F-2139-46E7-8107-3710E2FF0BE2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6600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AF366-F0FD-4C36-92DB-06C141B667E0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60133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3C2B-3606-40A5-8ABB-C6EB478CEC36}" type="datetime1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2905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822-3CDC-4501-8702-158054FBF85C}" type="datetime1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5333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2083-5DD8-4AE8-991F-4EB69F3B9722}" type="datetime1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0796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AD305-2E5A-4890-9C30-DA2777479D22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1047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3CCE-2E5D-4ACE-B7CC-215B06061D3E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3222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201D6-0250-430A-996B-E0E8CF82C61D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86E4E-56A7-4D32-983D-1B13DA4DAD2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7114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d0zION8xjb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736" y="1268760"/>
            <a:ext cx="4254352" cy="1470025"/>
          </a:xfrm>
        </p:spPr>
        <p:txBody>
          <a:bodyPr>
            <a:normAutofit/>
          </a:bodyPr>
          <a:lstStyle/>
          <a:p>
            <a:pPr algn="l"/>
            <a:r>
              <a:rPr lang="en-IE" b="1" u="sng" dirty="0" err="1">
                <a:solidFill>
                  <a:srgbClr val="FF0000"/>
                </a:solidFill>
              </a:rPr>
              <a:t>Cothú</a:t>
            </a:r>
            <a:r>
              <a:rPr lang="en-IE" b="1" u="sng" dirty="0">
                <a:solidFill>
                  <a:srgbClr val="FF0000"/>
                </a:solidFill>
              </a:rPr>
              <a:t> (BIA)</a:t>
            </a:r>
            <a:br>
              <a:rPr lang="en-IE" b="1" u="sng" dirty="0">
                <a:solidFill>
                  <a:srgbClr val="FF0000"/>
                </a:solidFill>
              </a:rPr>
            </a:br>
            <a:r>
              <a:rPr lang="en-IE" b="1" u="sng" dirty="0">
                <a:solidFill>
                  <a:srgbClr val="FF0000"/>
                </a:solidFill>
              </a:rPr>
              <a:t> Caib.3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429000"/>
            <a:ext cx="7609540" cy="2232248"/>
          </a:xfrm>
        </p:spPr>
        <p:txBody>
          <a:bodyPr>
            <a:normAutofit/>
          </a:bodyPr>
          <a:lstStyle/>
          <a:p>
            <a:pPr algn="l"/>
            <a:r>
              <a:rPr lang="en-IE" b="1" dirty="0" err="1">
                <a:solidFill>
                  <a:srgbClr val="00B050"/>
                </a:solidFill>
              </a:rPr>
              <a:t>Cothú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dirty="0">
                <a:solidFill>
                  <a:srgbClr val="00B050"/>
                </a:solidFill>
              </a:rPr>
              <a:t>- </a:t>
            </a:r>
            <a:r>
              <a:rPr lang="en-IE" sz="3500" dirty="0">
                <a:solidFill>
                  <a:schemeClr val="tx1"/>
                </a:solidFill>
              </a:rPr>
              <a:t>an </a:t>
            </a:r>
            <a:r>
              <a:rPr lang="en-IE" sz="3500" dirty="0" err="1">
                <a:solidFill>
                  <a:schemeClr val="tx1"/>
                </a:solidFill>
              </a:rPr>
              <a:t>tslí</a:t>
            </a:r>
            <a:r>
              <a:rPr lang="en-IE" sz="3500" dirty="0">
                <a:solidFill>
                  <a:schemeClr val="tx1"/>
                </a:solidFill>
              </a:rPr>
              <a:t> </a:t>
            </a:r>
            <a:r>
              <a:rPr lang="en-IE" sz="3500" dirty="0" err="1">
                <a:solidFill>
                  <a:schemeClr val="tx1"/>
                </a:solidFill>
              </a:rPr>
              <a:t>ina</a:t>
            </a:r>
            <a:r>
              <a:rPr lang="en-IE" sz="3500" dirty="0">
                <a:solidFill>
                  <a:schemeClr val="tx1"/>
                </a:solidFill>
              </a:rPr>
              <a:t> </a:t>
            </a:r>
            <a:r>
              <a:rPr lang="en-IE" sz="3500" dirty="0" err="1">
                <a:solidFill>
                  <a:schemeClr val="tx1"/>
                </a:solidFill>
              </a:rPr>
              <a:t>bhfaigheann</a:t>
            </a:r>
            <a:r>
              <a:rPr lang="en-IE" sz="3500" dirty="0">
                <a:solidFill>
                  <a:schemeClr val="tx1"/>
                </a:solidFill>
              </a:rPr>
              <a:t> &amp; </a:t>
            </a:r>
            <a:r>
              <a:rPr lang="en-IE" sz="3500" dirty="0" err="1">
                <a:solidFill>
                  <a:schemeClr val="tx1"/>
                </a:solidFill>
              </a:rPr>
              <a:t>ina</a:t>
            </a:r>
            <a:r>
              <a:rPr lang="en-IE" sz="3500" dirty="0">
                <a:solidFill>
                  <a:schemeClr val="tx1"/>
                </a:solidFill>
              </a:rPr>
              <a:t>             n-</a:t>
            </a:r>
            <a:r>
              <a:rPr lang="en-IE" sz="3500" dirty="0" err="1">
                <a:solidFill>
                  <a:schemeClr val="tx1"/>
                </a:solidFill>
              </a:rPr>
              <a:t>úsáideann</a:t>
            </a:r>
            <a:r>
              <a:rPr lang="en-IE" sz="3500" dirty="0">
                <a:solidFill>
                  <a:schemeClr val="tx1"/>
                </a:solidFill>
              </a:rPr>
              <a:t> </a:t>
            </a:r>
            <a:r>
              <a:rPr lang="en-IE" sz="3500" dirty="0" err="1">
                <a:solidFill>
                  <a:schemeClr val="tx1"/>
                </a:solidFill>
              </a:rPr>
              <a:t>orgánaigh</a:t>
            </a:r>
            <a:r>
              <a:rPr lang="en-IE" sz="3500" dirty="0">
                <a:solidFill>
                  <a:schemeClr val="tx1"/>
                </a:solidFill>
              </a:rPr>
              <a:t> a </a:t>
            </a:r>
            <a:r>
              <a:rPr lang="en-IE" sz="3500" dirty="0" err="1">
                <a:solidFill>
                  <a:schemeClr val="tx1"/>
                </a:solidFill>
              </a:rPr>
              <a:t>gcuid</a:t>
            </a:r>
            <a:r>
              <a:rPr lang="en-IE" sz="3500" dirty="0">
                <a:solidFill>
                  <a:schemeClr val="tx1"/>
                </a:solidFill>
              </a:rPr>
              <a:t> </a:t>
            </a:r>
            <a:r>
              <a:rPr lang="en-IE" sz="3500" dirty="0" err="1">
                <a:solidFill>
                  <a:schemeClr val="tx1"/>
                </a:solidFill>
              </a:rPr>
              <a:t>bia</a:t>
            </a:r>
            <a:r>
              <a:rPr lang="en-IE" sz="35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</a:t>
            </a:fld>
            <a:endParaRPr lang="en-IE"/>
          </a:p>
        </p:txBody>
      </p:sp>
      <p:pic>
        <p:nvPicPr>
          <p:cNvPr id="6" name="Picture 2" descr="FOURCHETTES Lig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76672"/>
            <a:ext cx="47625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648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(c) </a:t>
            </a:r>
            <a:r>
              <a:rPr lang="en-IE" b="1" u="sng" dirty="0" err="1">
                <a:solidFill>
                  <a:srgbClr val="FF0000"/>
                </a:solidFill>
              </a:rPr>
              <a:t>Polaisiúicrídí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6166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ga-IE" b="1" u="sng" dirty="0"/>
              <a:t>S</a:t>
            </a:r>
            <a:r>
              <a:rPr lang="en-IE" b="1" u="sng" dirty="0" err="1"/>
              <a:t>truchtúr</a:t>
            </a:r>
            <a:r>
              <a:rPr lang="en-IE" dirty="0"/>
              <a:t>: </a:t>
            </a:r>
            <a:r>
              <a:rPr lang="en-IE" dirty="0" err="1"/>
              <a:t>slabhra</a:t>
            </a:r>
            <a:r>
              <a:rPr lang="en-IE" dirty="0"/>
              <a:t> </a:t>
            </a:r>
            <a:r>
              <a:rPr lang="en-IE" dirty="0" err="1"/>
              <a:t>mona</a:t>
            </a:r>
            <a:r>
              <a:rPr lang="ga-IE" dirty="0"/>
              <a:t>i</a:t>
            </a:r>
            <a:r>
              <a:rPr lang="en-IE" dirty="0" err="1"/>
              <a:t>siúicrídí</a:t>
            </a:r>
            <a:r>
              <a:rPr lang="en-IE" dirty="0"/>
              <a:t> </a:t>
            </a:r>
            <a:r>
              <a:rPr lang="en-IE" dirty="0" err="1"/>
              <a:t>nasctha</a:t>
            </a:r>
            <a:r>
              <a:rPr lang="en-IE" dirty="0"/>
              <a:t> le </a:t>
            </a:r>
            <a:r>
              <a:rPr lang="en-IE" dirty="0" err="1"/>
              <a:t>chéile</a:t>
            </a:r>
            <a:endParaRPr lang="en-IE" dirty="0"/>
          </a:p>
          <a:p>
            <a:pPr marL="0" indent="0">
              <a:buNone/>
            </a:pPr>
            <a:r>
              <a:rPr lang="en-IE" b="1" u="sng" dirty="0"/>
              <a:t>Blas:</a:t>
            </a:r>
            <a:r>
              <a:rPr lang="en-IE" dirty="0"/>
              <a:t>  </a:t>
            </a:r>
            <a:r>
              <a:rPr lang="en-IE" dirty="0" err="1"/>
              <a:t>Níl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</a:t>
            </a:r>
            <a:r>
              <a:rPr lang="en-IE" dirty="0" err="1"/>
              <a:t>milis</a:t>
            </a:r>
            <a:r>
              <a:rPr lang="en-IE" dirty="0"/>
              <a:t> &amp; </a:t>
            </a:r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dot</a:t>
            </a:r>
            <a:r>
              <a:rPr lang="ga-IE" dirty="0"/>
              <a:t>h</a:t>
            </a:r>
            <a:r>
              <a:rPr lang="en-IE" dirty="0" err="1"/>
              <a:t>uaslagtha</a:t>
            </a:r>
            <a:r>
              <a:rPr lang="en-IE" dirty="0"/>
              <a:t> in </a:t>
            </a:r>
            <a:r>
              <a:rPr lang="en-IE" dirty="0" err="1"/>
              <a:t>uisce</a:t>
            </a:r>
            <a:endParaRPr lang="en-IE" dirty="0"/>
          </a:p>
          <a:p>
            <a:pPr marL="0" indent="0">
              <a:buNone/>
            </a:pPr>
            <a:r>
              <a:rPr lang="en-IE" b="1" u="sng" dirty="0"/>
              <a:t>2 </a:t>
            </a:r>
            <a:r>
              <a:rPr lang="en-IE" b="1" u="sng" dirty="0" smtClean="0"/>
              <a:t>s</a:t>
            </a:r>
            <a:r>
              <a:rPr lang="ga-IE" b="1" u="sng" dirty="0" smtClean="0"/>
              <a:t>h</a:t>
            </a:r>
            <a:r>
              <a:rPr lang="en-IE" b="1" u="sng" dirty="0" err="1"/>
              <a:t>aghas</a:t>
            </a:r>
            <a:r>
              <a:rPr lang="en-IE" b="1" u="sng" dirty="0"/>
              <a:t>:  </a:t>
            </a:r>
            <a:r>
              <a:rPr lang="en-IE" dirty="0"/>
              <a:t> De </a:t>
            </a:r>
            <a:r>
              <a:rPr lang="en-IE" dirty="0" err="1"/>
              <a:t>réir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ga-IE" dirty="0" err="1"/>
              <a:t>bhf</a:t>
            </a:r>
            <a:r>
              <a:rPr lang="en-IE" dirty="0" err="1"/>
              <a:t>eidhmeanna</a:t>
            </a:r>
            <a:r>
              <a:rPr lang="en-IE" dirty="0"/>
              <a:t> a </a:t>
            </a:r>
            <a:r>
              <a:rPr lang="en-IE" dirty="0" err="1"/>
              <a:t>bhíonn</a:t>
            </a:r>
            <a:r>
              <a:rPr lang="en-IE" dirty="0"/>
              <a:t> </a:t>
            </a:r>
            <a:r>
              <a:rPr lang="en-IE" dirty="0" err="1"/>
              <a:t>acu</a:t>
            </a:r>
            <a:r>
              <a:rPr lang="en-IE" dirty="0"/>
              <a:t>:</a:t>
            </a:r>
          </a:p>
          <a:p>
            <a:pPr marL="0" indent="0">
              <a:buNone/>
            </a:pPr>
            <a:endParaRPr lang="en-IE" dirty="0"/>
          </a:p>
          <a:p>
            <a:pPr marL="514350" indent="-514350">
              <a:buAutoNum type="alphaLcParenBoth"/>
            </a:pPr>
            <a:r>
              <a:rPr lang="ga-IE" b="1" dirty="0" err="1">
                <a:solidFill>
                  <a:srgbClr val="0070C0"/>
                </a:solidFill>
              </a:rPr>
              <a:t>Polaisiúicrídí</a:t>
            </a:r>
            <a:r>
              <a:rPr lang="ga-IE" b="1" dirty="0">
                <a:solidFill>
                  <a:srgbClr val="0070C0"/>
                </a:solidFill>
              </a:rPr>
              <a:t> S</a:t>
            </a:r>
            <a:r>
              <a:rPr lang="en-IE" b="1" dirty="0" err="1">
                <a:solidFill>
                  <a:srgbClr val="0070C0"/>
                </a:solidFill>
              </a:rPr>
              <a:t>tórá</a:t>
            </a:r>
            <a:r>
              <a:rPr lang="ga-IE" b="1" dirty="0" err="1">
                <a:solidFill>
                  <a:srgbClr val="0070C0"/>
                </a:solidFill>
              </a:rPr>
              <a:t>la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en-IE" b="1" dirty="0">
                <a:solidFill>
                  <a:srgbClr val="0070C0"/>
                </a:solidFill>
              </a:rPr>
              <a:t>-  </a:t>
            </a:r>
            <a:r>
              <a:rPr lang="en-IE" b="1" dirty="0" err="1">
                <a:solidFill>
                  <a:srgbClr val="0070C0"/>
                </a:solidFill>
              </a:rPr>
              <a:t>Stáirse</a:t>
            </a:r>
            <a:r>
              <a:rPr lang="en-IE" b="1" dirty="0">
                <a:solidFill>
                  <a:srgbClr val="0070C0"/>
                </a:solidFill>
              </a:rPr>
              <a:t> &amp; </a:t>
            </a:r>
            <a:r>
              <a:rPr lang="en-IE" b="1" dirty="0" err="1">
                <a:solidFill>
                  <a:srgbClr val="0070C0"/>
                </a:solidFill>
              </a:rPr>
              <a:t>Glicigin</a:t>
            </a:r>
            <a:r>
              <a:rPr lang="en-IE" b="1" dirty="0">
                <a:solidFill>
                  <a:srgbClr val="0070C0"/>
                </a:solidFill>
              </a:rPr>
              <a:t>. 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Stáirse</a:t>
            </a:r>
            <a:r>
              <a:rPr lang="en-IE" b="1" dirty="0">
                <a:solidFill>
                  <a:srgbClr val="00B050"/>
                </a:solidFill>
              </a:rPr>
              <a:t>: </a:t>
            </a:r>
            <a:r>
              <a:rPr lang="en-IE" dirty="0"/>
              <a:t>an </a:t>
            </a:r>
            <a:r>
              <a:rPr lang="en-IE" dirty="0" err="1"/>
              <a:t>stór</a:t>
            </a:r>
            <a:r>
              <a:rPr lang="en-IE" dirty="0"/>
              <a:t>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ga-IE" dirty="0"/>
              <a:t>g</a:t>
            </a:r>
            <a:r>
              <a:rPr lang="en-IE" dirty="0" err="1"/>
              <a:t>cealla</a:t>
            </a:r>
            <a:r>
              <a:rPr lang="en-IE" dirty="0"/>
              <a:t> </a:t>
            </a:r>
            <a:r>
              <a:rPr lang="en-IE" b="1" dirty="0" err="1">
                <a:solidFill>
                  <a:srgbClr val="00B050"/>
                </a:solidFill>
              </a:rPr>
              <a:t>planda</a:t>
            </a:r>
            <a:r>
              <a:rPr lang="en-IE" b="1" dirty="0">
                <a:solidFill>
                  <a:srgbClr val="00B050"/>
                </a:solidFill>
              </a:rPr>
              <a:t>.</a:t>
            </a:r>
            <a:r>
              <a:rPr lang="en-IE" dirty="0"/>
              <a:t> 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Glicigin</a:t>
            </a:r>
            <a:r>
              <a:rPr lang="en-IE" b="1" dirty="0">
                <a:solidFill>
                  <a:srgbClr val="00B050"/>
                </a:solidFill>
              </a:rPr>
              <a:t>: </a:t>
            </a:r>
            <a:r>
              <a:rPr lang="en-IE" dirty="0"/>
              <a:t>an </a:t>
            </a:r>
            <a:r>
              <a:rPr lang="en-IE" dirty="0" err="1"/>
              <a:t>stór</a:t>
            </a:r>
            <a:r>
              <a:rPr lang="en-IE" dirty="0"/>
              <a:t> </a:t>
            </a:r>
            <a:r>
              <a:rPr lang="en-IE" dirty="0" err="1"/>
              <a:t>carbaihiodráit</a:t>
            </a:r>
            <a:r>
              <a:rPr lang="ga-IE" dirty="0"/>
              <a:t>í</a:t>
            </a:r>
            <a:r>
              <a:rPr lang="en-IE" dirty="0"/>
              <a:t> in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ainmhí</a:t>
            </a:r>
            <a:r>
              <a:rPr lang="en-IE" dirty="0"/>
              <a:t>. Mu</a:t>
            </a:r>
            <a:r>
              <a:rPr lang="ga-IE" dirty="0"/>
              <a:t>r</a:t>
            </a:r>
            <a:r>
              <a:rPr lang="en-IE" dirty="0"/>
              <a:t>a </a:t>
            </a:r>
            <a:r>
              <a:rPr lang="en-IE" dirty="0" err="1"/>
              <a:t>bhfuil</a:t>
            </a:r>
            <a:r>
              <a:rPr lang="en-IE" dirty="0"/>
              <a:t> </a:t>
            </a:r>
            <a:r>
              <a:rPr lang="en-IE" dirty="0" err="1"/>
              <a:t>glúcós</a:t>
            </a:r>
            <a:r>
              <a:rPr lang="en-IE" dirty="0"/>
              <a:t> ag </a:t>
            </a:r>
            <a:r>
              <a:rPr lang="en-IE" dirty="0" err="1"/>
              <a:t>teastáil</a:t>
            </a:r>
            <a:r>
              <a:rPr lang="en-IE" dirty="0"/>
              <a:t> </a:t>
            </a:r>
            <a:r>
              <a:rPr lang="ga-IE" dirty="0"/>
              <a:t>ó</a:t>
            </a:r>
            <a:r>
              <a:rPr lang="en-IE" dirty="0"/>
              <a:t>n </a:t>
            </a:r>
            <a:r>
              <a:rPr lang="en-IE" dirty="0" err="1"/>
              <a:t>orgána</a:t>
            </a:r>
            <a:r>
              <a:rPr lang="ga-IE" dirty="0"/>
              <a:t>c</a:t>
            </a:r>
            <a:r>
              <a:rPr lang="en-IE" dirty="0"/>
              <a:t>h</a:t>
            </a:r>
            <a:r>
              <a:rPr lang="ga-IE" dirty="0"/>
              <a:t>,</a:t>
            </a:r>
            <a:r>
              <a:rPr lang="en-IE" dirty="0"/>
              <a:t> l</a:t>
            </a:r>
            <a:r>
              <a:rPr lang="ga-IE" dirty="0"/>
              <a:t>í</a:t>
            </a:r>
            <a:r>
              <a:rPr lang="en-IE" dirty="0" err="1"/>
              <a:t>onann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an </a:t>
            </a:r>
            <a:r>
              <a:rPr lang="en-IE" dirty="0" err="1"/>
              <a:t>stór</a:t>
            </a:r>
            <a:r>
              <a:rPr lang="en-IE" dirty="0"/>
              <a:t> </a:t>
            </a:r>
            <a:r>
              <a:rPr lang="en-IE" dirty="0" err="1" smtClean="0"/>
              <a:t>glicigine</a:t>
            </a:r>
            <a:r>
              <a:rPr lang="en-IE" dirty="0" smtClean="0"/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>
                <a:solidFill>
                  <a:srgbClr val="FF0066"/>
                </a:solidFill>
              </a:rPr>
              <a:t>Matá</a:t>
            </a:r>
            <a:r>
              <a:rPr lang="ga-IE" dirty="0">
                <a:solidFill>
                  <a:srgbClr val="FF0066"/>
                </a:solidFill>
              </a:rPr>
              <a:t>i</a:t>
            </a:r>
            <a:r>
              <a:rPr lang="en-IE" dirty="0">
                <a:solidFill>
                  <a:srgbClr val="FF0066"/>
                </a:solidFill>
              </a:rPr>
              <a:t>n, </a:t>
            </a:r>
            <a:r>
              <a:rPr lang="ga-IE" dirty="0">
                <a:solidFill>
                  <a:srgbClr val="FF0066"/>
                </a:solidFill>
              </a:rPr>
              <a:t>s</a:t>
            </a:r>
            <a:r>
              <a:rPr lang="en-IE" dirty="0">
                <a:solidFill>
                  <a:srgbClr val="FF0066"/>
                </a:solidFill>
              </a:rPr>
              <a:t>an Ae &amp; </a:t>
            </a:r>
            <a:r>
              <a:rPr lang="ga-IE" dirty="0">
                <a:solidFill>
                  <a:srgbClr val="FF0066"/>
                </a:solidFill>
              </a:rPr>
              <a:t>san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ga-IE" dirty="0">
                <a:solidFill>
                  <a:srgbClr val="FF0066"/>
                </a:solidFill>
              </a:rPr>
              <a:t>I</a:t>
            </a:r>
            <a:r>
              <a:rPr lang="en-IE" dirty="0" err="1">
                <a:solidFill>
                  <a:srgbClr val="FF0066"/>
                </a:solidFill>
              </a:rPr>
              <a:t>nchinn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(</a:t>
            </a:r>
            <a:r>
              <a:rPr lang="en-IE" dirty="0" err="1"/>
              <a:t>Nuair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stó</a:t>
            </a:r>
            <a:r>
              <a:rPr lang="ga-IE" dirty="0" err="1"/>
              <a:t>rtha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dirty="0" err="1"/>
              <a:t>lán</a:t>
            </a:r>
            <a:r>
              <a:rPr lang="ga-IE" dirty="0"/>
              <a:t>,</a:t>
            </a:r>
            <a:r>
              <a:rPr lang="en-IE" dirty="0"/>
              <a:t> </a:t>
            </a:r>
            <a:r>
              <a:rPr lang="en-IE" dirty="0" err="1"/>
              <a:t>stóráilt</a:t>
            </a:r>
            <a:r>
              <a:rPr lang="ga-IE" dirty="0"/>
              <a:t>e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aon</a:t>
            </a:r>
            <a:r>
              <a:rPr lang="en-IE" dirty="0"/>
              <a:t> g</a:t>
            </a:r>
            <a:r>
              <a:rPr lang="ga-IE" dirty="0"/>
              <a:t>h</a:t>
            </a:r>
            <a:r>
              <a:rPr lang="en-IE" dirty="0" err="1"/>
              <a:t>lúcós</a:t>
            </a:r>
            <a:r>
              <a:rPr lang="en-IE" dirty="0"/>
              <a:t> </a:t>
            </a:r>
            <a:r>
              <a:rPr lang="en-IE" dirty="0" err="1"/>
              <a:t>breis</a:t>
            </a:r>
            <a:r>
              <a:rPr lang="ga-IE" dirty="0"/>
              <a:t>e</a:t>
            </a:r>
            <a:r>
              <a:rPr lang="en-IE" dirty="0"/>
              <a:t> mar s</a:t>
            </a:r>
            <a:r>
              <a:rPr lang="ga-IE" dirty="0"/>
              <a:t>h</a:t>
            </a:r>
            <a:r>
              <a:rPr lang="en-IE" dirty="0" err="1"/>
              <a:t>aill</a:t>
            </a:r>
            <a:r>
              <a:rPr lang="en-IE" dirty="0"/>
              <a:t> </a:t>
            </a:r>
            <a:r>
              <a:rPr lang="en-IE" dirty="0" err="1"/>
              <a:t>faoin</a:t>
            </a:r>
            <a:r>
              <a:rPr lang="en-IE" dirty="0"/>
              <a:t> </a:t>
            </a:r>
            <a:r>
              <a:rPr lang="ga-IE" dirty="0"/>
              <a:t>g</a:t>
            </a:r>
            <a:r>
              <a:rPr lang="en-IE" dirty="0" err="1"/>
              <a:t>craiceann</a:t>
            </a:r>
            <a:r>
              <a:rPr lang="en-IE" dirty="0"/>
              <a:t>.)</a:t>
            </a:r>
          </a:p>
          <a:p>
            <a:endParaRPr lang="en-I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79543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834" y="151729"/>
            <a:ext cx="9140489" cy="1045023"/>
          </a:xfrm>
        </p:spPr>
        <p:txBody>
          <a:bodyPr/>
          <a:lstStyle/>
          <a:p>
            <a:pPr algn="l"/>
            <a:r>
              <a:rPr lang="en-IE" b="1" dirty="0" err="1"/>
              <a:t>Stóráil</a:t>
            </a:r>
            <a:r>
              <a:rPr lang="en-IE" b="1" dirty="0"/>
              <a:t> </a:t>
            </a:r>
            <a:r>
              <a:rPr lang="en-IE" b="1" dirty="0" err="1"/>
              <a:t>Polaisiú</a:t>
            </a:r>
            <a:r>
              <a:rPr lang="ga-IE" b="1" dirty="0"/>
              <a:t>i</a:t>
            </a:r>
            <a:r>
              <a:rPr lang="en-IE" b="1" dirty="0" err="1"/>
              <a:t>crídí</a:t>
            </a:r>
            <a:r>
              <a:rPr lang="en-IE" b="1" dirty="0"/>
              <a:t> </a:t>
            </a:r>
            <a:r>
              <a:rPr lang="en-IE" b="1" dirty="0" smtClean="0"/>
              <a:t>in </a:t>
            </a:r>
            <a:r>
              <a:rPr lang="en-IE" b="1" dirty="0" err="1" smtClean="0"/>
              <a:t>ainmhí</a:t>
            </a:r>
            <a:r>
              <a:rPr lang="en-IE" b="1" dirty="0"/>
              <a:t>: </a:t>
            </a:r>
            <a:r>
              <a:rPr lang="en-IE" b="1" dirty="0" err="1"/>
              <a:t>Glicigin</a:t>
            </a:r>
            <a:endParaRPr lang="en-IE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5396188"/>
            <a:ext cx="8964488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b="1" dirty="0" err="1"/>
              <a:t>Rial</a:t>
            </a:r>
            <a:r>
              <a:rPr lang="ga-IE" sz="3200" b="1" dirty="0"/>
              <a:t>a</a:t>
            </a:r>
            <a:r>
              <a:rPr lang="en-IE" sz="3200" b="1" dirty="0" err="1"/>
              <a:t>íonn</a:t>
            </a:r>
            <a:r>
              <a:rPr lang="en-IE" sz="3200" b="1" dirty="0"/>
              <a:t> an </a:t>
            </a:r>
            <a:r>
              <a:rPr lang="en-IE" sz="3200" b="1" dirty="0" err="1"/>
              <a:t>horm</a:t>
            </a:r>
            <a:r>
              <a:rPr lang="ga-IE" sz="3200" b="1" dirty="0"/>
              <a:t>ó</a:t>
            </a:r>
            <a:r>
              <a:rPr lang="en-IE" sz="3200" b="1" dirty="0"/>
              <a:t>n ‘</a:t>
            </a:r>
            <a:r>
              <a:rPr lang="en-IE" sz="3200" b="1" dirty="0" err="1"/>
              <a:t>Inslin</a:t>
            </a:r>
            <a:r>
              <a:rPr lang="en-IE" sz="3200" b="1" dirty="0"/>
              <a:t>’ </a:t>
            </a:r>
            <a:r>
              <a:rPr lang="en-IE" sz="3200" b="1" dirty="0" err="1"/>
              <a:t>ionsú</a:t>
            </a:r>
            <a:r>
              <a:rPr lang="en-IE" sz="3200" b="1" dirty="0"/>
              <a:t> </a:t>
            </a:r>
            <a:r>
              <a:rPr lang="ga-IE" sz="3200" b="1" dirty="0"/>
              <a:t>g</a:t>
            </a:r>
            <a:r>
              <a:rPr lang="en-IE" sz="3200" b="1" dirty="0" err="1"/>
              <a:t>lúcó</a:t>
            </a:r>
            <a:r>
              <a:rPr lang="ga-IE" sz="3200" b="1" dirty="0"/>
              <a:t>i</a:t>
            </a:r>
            <a:r>
              <a:rPr lang="en-IE" sz="3200" b="1" dirty="0"/>
              <a:t>s </a:t>
            </a:r>
            <a:r>
              <a:rPr lang="en-IE" sz="3200" b="1" dirty="0" err="1"/>
              <a:t>sna</a:t>
            </a:r>
            <a:r>
              <a:rPr lang="en-IE" sz="3200" b="1" dirty="0"/>
              <a:t> </a:t>
            </a:r>
            <a:r>
              <a:rPr lang="en-IE" sz="3200" b="1" dirty="0" err="1"/>
              <a:t>cealla</a:t>
            </a:r>
            <a:r>
              <a:rPr lang="en-IE" sz="3200" b="1" dirty="0"/>
              <a:t>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11</a:t>
            </a:fld>
            <a:endParaRPr lang="en-IE"/>
          </a:p>
        </p:txBody>
      </p:sp>
      <p:pic>
        <p:nvPicPr>
          <p:cNvPr id="8196" name="Picture 4" descr="Illustration of Human Internal Liver and Gallblad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920248" cy="397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3d rendered illustration of muscles anato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70207"/>
            <a:ext cx="305866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694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IE" b="1" u="sng" dirty="0">
                <a:solidFill>
                  <a:srgbClr val="FF0000"/>
                </a:solidFill>
              </a:rPr>
              <a:t>3. </a:t>
            </a:r>
            <a:r>
              <a:rPr lang="en-IE" b="1" u="sng" dirty="0" err="1">
                <a:solidFill>
                  <a:srgbClr val="FF0000"/>
                </a:solidFill>
              </a:rPr>
              <a:t>Polaisiúicrídí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struchtúrach</a:t>
            </a:r>
            <a:r>
              <a:rPr lang="ga-IE" b="1" u="sng" dirty="0">
                <a:solidFill>
                  <a:srgbClr val="FF0000"/>
                </a:solidFill>
              </a:rPr>
              <a:t>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83" y="1052736"/>
            <a:ext cx="8784976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800" b="1" dirty="0">
                <a:solidFill>
                  <a:srgbClr val="0070C0"/>
                </a:solidFill>
              </a:rPr>
              <a:t>(b) </a:t>
            </a:r>
            <a:r>
              <a:rPr lang="ga-IE" sz="2800" b="1" dirty="0" err="1">
                <a:solidFill>
                  <a:srgbClr val="0070C0"/>
                </a:solidFill>
              </a:rPr>
              <a:t>Polaisiúicrídí</a:t>
            </a:r>
            <a:r>
              <a:rPr lang="ga-IE" sz="2800" b="1" dirty="0">
                <a:solidFill>
                  <a:srgbClr val="0070C0"/>
                </a:solidFill>
              </a:rPr>
              <a:t> S</a:t>
            </a:r>
            <a:r>
              <a:rPr lang="en-IE" sz="2800" b="1" dirty="0" err="1">
                <a:solidFill>
                  <a:srgbClr val="0070C0"/>
                </a:solidFill>
              </a:rPr>
              <a:t>truchtúrach</a:t>
            </a:r>
            <a:r>
              <a:rPr lang="ga-IE" sz="2800" b="1" dirty="0">
                <a:solidFill>
                  <a:srgbClr val="0070C0"/>
                </a:solidFill>
              </a:rPr>
              <a:t>a</a:t>
            </a:r>
            <a:r>
              <a:rPr lang="en-IE" sz="2800" b="1" dirty="0">
                <a:solidFill>
                  <a:srgbClr val="0070C0"/>
                </a:solidFill>
              </a:rPr>
              <a:t> </a:t>
            </a:r>
            <a:r>
              <a:rPr lang="en-IE" sz="2800" b="1" dirty="0" smtClean="0">
                <a:solidFill>
                  <a:srgbClr val="0070C0"/>
                </a:solidFill>
              </a:rPr>
              <a:t>(</a:t>
            </a:r>
            <a:r>
              <a:rPr lang="ga-IE" sz="2800" b="1" dirty="0" smtClean="0">
                <a:solidFill>
                  <a:srgbClr val="0070C0"/>
                </a:solidFill>
              </a:rPr>
              <a:t>chun </a:t>
            </a:r>
            <a:r>
              <a:rPr lang="en-IE" sz="2800" b="1" dirty="0" err="1" smtClean="0">
                <a:solidFill>
                  <a:srgbClr val="0070C0"/>
                </a:solidFill>
              </a:rPr>
              <a:t>struchtúir</a:t>
            </a:r>
            <a:r>
              <a:rPr lang="en-IE" sz="2800" b="1" dirty="0" smtClean="0">
                <a:solidFill>
                  <a:srgbClr val="0070C0"/>
                </a:solidFill>
              </a:rPr>
              <a:t> </a:t>
            </a:r>
            <a:r>
              <a:rPr lang="en-IE" sz="2800" b="1" dirty="0">
                <a:solidFill>
                  <a:srgbClr val="0070C0"/>
                </a:solidFill>
              </a:rPr>
              <a:t>a </a:t>
            </a:r>
            <a:r>
              <a:rPr lang="en-IE" sz="2800" b="1" dirty="0" err="1">
                <a:solidFill>
                  <a:srgbClr val="0070C0"/>
                </a:solidFill>
              </a:rPr>
              <a:t>thógáil</a:t>
            </a:r>
            <a:r>
              <a:rPr lang="en-IE" sz="2800" b="1" dirty="0">
                <a:solidFill>
                  <a:srgbClr val="0070C0"/>
                </a:solidFill>
              </a:rPr>
              <a:t> </a:t>
            </a:r>
            <a:r>
              <a:rPr lang="en-IE" sz="2800" b="1" dirty="0" err="1">
                <a:solidFill>
                  <a:srgbClr val="0070C0"/>
                </a:solidFill>
              </a:rPr>
              <a:t>i</a:t>
            </a:r>
            <a:r>
              <a:rPr lang="en-IE" sz="2800" b="1" dirty="0">
                <a:solidFill>
                  <a:srgbClr val="0070C0"/>
                </a:solidFill>
              </a:rPr>
              <a:t> </a:t>
            </a:r>
            <a:r>
              <a:rPr lang="en-IE" sz="2800" b="1" dirty="0" err="1">
                <a:solidFill>
                  <a:srgbClr val="0070C0"/>
                </a:solidFill>
              </a:rPr>
              <a:t>gcorp</a:t>
            </a:r>
            <a:r>
              <a:rPr lang="en-IE" sz="2800" b="1" dirty="0">
                <a:solidFill>
                  <a:srgbClr val="0070C0"/>
                </a:solidFill>
              </a:rPr>
              <a:t> an </a:t>
            </a:r>
            <a:r>
              <a:rPr lang="en-IE" sz="2800" b="1" dirty="0" err="1">
                <a:solidFill>
                  <a:srgbClr val="0070C0"/>
                </a:solidFill>
              </a:rPr>
              <a:t>orgána</a:t>
            </a:r>
            <a:r>
              <a:rPr lang="ga-IE" sz="2800" b="1" dirty="0" err="1">
                <a:solidFill>
                  <a:srgbClr val="0070C0"/>
                </a:solidFill>
              </a:rPr>
              <a:t>igh</a:t>
            </a:r>
            <a:r>
              <a:rPr lang="en-IE" sz="2800" b="1" dirty="0">
                <a:solidFill>
                  <a:srgbClr val="0070C0"/>
                </a:solidFill>
              </a:rPr>
              <a:t>)</a:t>
            </a:r>
            <a:r>
              <a:rPr lang="en-IE" sz="2800" dirty="0"/>
              <a:t>: </a:t>
            </a:r>
          </a:p>
          <a:p>
            <a:r>
              <a:rPr lang="en-IE" sz="2800" b="1" dirty="0" err="1">
                <a:solidFill>
                  <a:srgbClr val="00B050"/>
                </a:solidFill>
              </a:rPr>
              <a:t>Ceallalós</a:t>
            </a:r>
            <a:r>
              <a:rPr lang="en-IE" sz="2800" b="1" dirty="0">
                <a:solidFill>
                  <a:srgbClr val="00B050"/>
                </a:solidFill>
              </a:rPr>
              <a:t> - </a:t>
            </a:r>
            <a:r>
              <a:rPr lang="en-IE" sz="2800" dirty="0" err="1"/>
              <a:t>Déanann</a:t>
            </a:r>
            <a:r>
              <a:rPr lang="en-IE" sz="2800" dirty="0"/>
              <a:t> </a:t>
            </a:r>
            <a:r>
              <a:rPr lang="en-IE" sz="2800" dirty="0" err="1"/>
              <a:t>ceallalós</a:t>
            </a:r>
            <a:r>
              <a:rPr lang="en-IE" sz="2800" dirty="0"/>
              <a:t> </a:t>
            </a:r>
          </a:p>
          <a:p>
            <a:pPr marL="0" indent="0">
              <a:buNone/>
            </a:pPr>
            <a:r>
              <a:rPr lang="en-IE" sz="2800" dirty="0"/>
              <a:t>an p</a:t>
            </a:r>
            <a:r>
              <a:rPr lang="ga-IE" sz="2800" dirty="0"/>
              <a:t>h</a:t>
            </a:r>
            <a:r>
              <a:rPr lang="en-IE" sz="2800" dirty="0" err="1"/>
              <a:t>ríomhchuid</a:t>
            </a:r>
            <a:r>
              <a:rPr lang="en-IE" sz="2800" dirty="0"/>
              <a:t> d</a:t>
            </a:r>
            <a:r>
              <a:rPr lang="ga-IE" sz="2800" dirty="0"/>
              <a:t>e</a:t>
            </a:r>
            <a:r>
              <a:rPr lang="en-IE" sz="2800" dirty="0"/>
              <a:t>n </a:t>
            </a:r>
            <a:r>
              <a:rPr lang="en-IE" sz="2800" dirty="0" err="1">
                <a:solidFill>
                  <a:srgbClr val="FF0066"/>
                </a:solidFill>
              </a:rPr>
              <a:t>chillbhalla</a:t>
            </a:r>
            <a:r>
              <a:rPr lang="en-IE" sz="2800" dirty="0">
                <a:solidFill>
                  <a:srgbClr val="FF0066"/>
                </a:solidFill>
              </a:rPr>
              <a:t>.</a:t>
            </a:r>
          </a:p>
          <a:p>
            <a:pPr marL="0" indent="0">
              <a:buNone/>
            </a:pPr>
            <a:r>
              <a:rPr lang="en-IE" sz="2800" dirty="0" err="1"/>
              <a:t>Cabhraíonn</a:t>
            </a:r>
            <a:r>
              <a:rPr lang="en-IE" sz="2800" dirty="0"/>
              <a:t> </a:t>
            </a:r>
            <a:r>
              <a:rPr lang="en-IE" sz="2800" dirty="0" err="1"/>
              <a:t>sé</a:t>
            </a:r>
            <a:r>
              <a:rPr lang="en-IE" sz="2800" dirty="0"/>
              <a:t> leis an </a:t>
            </a:r>
            <a:r>
              <a:rPr lang="en-IE" sz="2800" dirty="0" err="1"/>
              <a:t>bplanda</a:t>
            </a:r>
            <a:r>
              <a:rPr lang="en-IE" sz="2800" dirty="0"/>
              <a:t> </a:t>
            </a:r>
          </a:p>
          <a:p>
            <a:pPr marL="0" indent="0">
              <a:buNone/>
            </a:pPr>
            <a:r>
              <a:rPr lang="en-IE" sz="2800" dirty="0" err="1"/>
              <a:t>seasamh</a:t>
            </a:r>
            <a:r>
              <a:rPr lang="en-IE" sz="2800" dirty="0"/>
              <a:t>.</a:t>
            </a:r>
          </a:p>
          <a:p>
            <a:r>
              <a:rPr lang="en-IE" sz="2800" b="1" dirty="0" err="1">
                <a:solidFill>
                  <a:srgbClr val="00B050"/>
                </a:solidFill>
              </a:rPr>
              <a:t>Citin</a:t>
            </a:r>
            <a:r>
              <a:rPr lang="ga-IE" sz="2800" b="1" dirty="0">
                <a:solidFill>
                  <a:srgbClr val="00B050"/>
                </a:solidFill>
              </a:rPr>
              <a:t> </a:t>
            </a:r>
            <a:r>
              <a:rPr lang="en-IE" sz="2800" b="1" dirty="0">
                <a:solidFill>
                  <a:srgbClr val="00B050"/>
                </a:solidFill>
              </a:rPr>
              <a:t>- </a:t>
            </a:r>
            <a:r>
              <a:rPr lang="en-IE" sz="2800" dirty="0" err="1"/>
              <a:t>eiseachnámharlach</a:t>
            </a:r>
            <a:r>
              <a:rPr lang="en-IE" sz="2800" dirty="0"/>
              <a:t> </a:t>
            </a:r>
            <a:r>
              <a:rPr lang="en-IE" sz="2800" dirty="0" err="1"/>
              <a:t>feithidí</a:t>
            </a:r>
            <a:r>
              <a:rPr lang="en-IE" sz="2800" dirty="0"/>
              <a:t> </a:t>
            </a:r>
            <a:endParaRPr lang="ga-IE" sz="2800" dirty="0"/>
          </a:p>
          <a:p>
            <a:pPr marL="0" indent="0">
              <a:buNone/>
            </a:pPr>
            <a:r>
              <a:rPr lang="en-IE" sz="2800" dirty="0"/>
              <a:t>&amp; </a:t>
            </a:r>
            <a:r>
              <a:rPr lang="ga-IE" sz="2800" dirty="0"/>
              <a:t>i</a:t>
            </a:r>
            <a:r>
              <a:rPr lang="en-IE" sz="2800" dirty="0"/>
              <a:t> </a:t>
            </a:r>
            <a:r>
              <a:rPr lang="ga-IE" sz="2800" dirty="0" err="1">
                <a:solidFill>
                  <a:srgbClr val="FF0066"/>
                </a:solidFill>
              </a:rPr>
              <a:t>gc</a:t>
            </a:r>
            <a:r>
              <a:rPr lang="en-IE" sz="2800" dirty="0" err="1">
                <a:solidFill>
                  <a:srgbClr val="FF0066"/>
                </a:solidFill>
              </a:rPr>
              <a:t>illbhalla</a:t>
            </a:r>
            <a:r>
              <a:rPr lang="en-IE" sz="2800" dirty="0">
                <a:solidFill>
                  <a:srgbClr val="FF0066"/>
                </a:solidFill>
              </a:rPr>
              <a:t> </a:t>
            </a:r>
            <a:r>
              <a:rPr lang="ga-IE" sz="2800" dirty="0">
                <a:solidFill>
                  <a:srgbClr val="FF0066"/>
                </a:solidFill>
              </a:rPr>
              <a:t>f</a:t>
            </a:r>
            <a:r>
              <a:rPr lang="en-IE" sz="2800" dirty="0" err="1">
                <a:solidFill>
                  <a:srgbClr val="FF0066"/>
                </a:solidFill>
              </a:rPr>
              <a:t>ungais</a:t>
            </a:r>
            <a:r>
              <a:rPr lang="en-IE" sz="2800" dirty="0">
                <a:solidFill>
                  <a:srgbClr val="FF0066"/>
                </a:solidFill>
              </a:rPr>
              <a:t> </a:t>
            </a:r>
            <a:endParaRPr lang="ga-IE" sz="2800" dirty="0" smtClean="0">
              <a:solidFill>
                <a:srgbClr val="FF0066"/>
              </a:solidFill>
            </a:endParaRPr>
          </a:p>
          <a:p>
            <a:pPr marL="0" indent="0">
              <a:buNone/>
            </a:pPr>
            <a:r>
              <a:rPr lang="en-IE" sz="2800" dirty="0" smtClean="0"/>
              <a:t>(m</a:t>
            </a:r>
            <a:r>
              <a:rPr lang="ga-IE" sz="2800" dirty="0" smtClean="0"/>
              <a:t>ar shampla m</a:t>
            </a:r>
            <a:r>
              <a:rPr lang="en-IE" sz="2800" dirty="0" err="1" smtClean="0"/>
              <a:t>uisiriúin</a:t>
            </a:r>
            <a:r>
              <a:rPr lang="en-IE" sz="2800" dirty="0"/>
              <a:t>).</a:t>
            </a:r>
          </a:p>
          <a:p>
            <a:pPr marL="0" indent="0">
              <a:buNone/>
            </a:pPr>
            <a:endParaRPr lang="en-IE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12</a:t>
            </a:fld>
            <a:endParaRPr lang="en-IE"/>
          </a:p>
        </p:txBody>
      </p:sp>
      <p:pic>
        <p:nvPicPr>
          <p:cNvPr id="9218" name="Picture 2" descr="Animal and plant cell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8" t="-12418" r="-49898" b="12418"/>
          <a:stretch/>
        </p:blipFill>
        <p:spPr bwMode="auto">
          <a:xfrm>
            <a:off x="5760132" y="1404147"/>
            <a:ext cx="47625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5076056" y="3212976"/>
            <a:ext cx="136815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0" name="Picture 4" descr="Rhinoceros beet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198" y="3935815"/>
            <a:ext cx="2849733" cy="193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873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b="1" u="sng" dirty="0" err="1"/>
              <a:t>Feidhmeanna</a:t>
            </a:r>
            <a:r>
              <a:rPr lang="en-IE" b="1" u="sng" dirty="0"/>
              <a:t> </a:t>
            </a:r>
            <a:r>
              <a:rPr lang="en-IE" b="1" u="sng" dirty="0" err="1"/>
              <a:t>na</a:t>
            </a:r>
            <a:r>
              <a:rPr lang="en-IE" b="1" u="sng" dirty="0"/>
              <a:t> </a:t>
            </a:r>
            <a:r>
              <a:rPr lang="ga-IE" b="1" u="sng" dirty="0"/>
              <a:t>g</a:t>
            </a:r>
            <a:r>
              <a:rPr lang="en-IE" b="1" u="sng" dirty="0" err="1"/>
              <a:t>carbaihiodráití</a:t>
            </a:r>
            <a:r>
              <a:rPr lang="en-IE" b="1" u="sng" dirty="0"/>
              <a:t>: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1. </a:t>
            </a:r>
            <a:r>
              <a:rPr lang="en-IE" b="1" dirty="0" err="1">
                <a:solidFill>
                  <a:srgbClr val="FF0000"/>
                </a:solidFill>
              </a:rPr>
              <a:t>Fuinneamh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/>
              <a:t>a </a:t>
            </a:r>
            <a:r>
              <a:rPr lang="en-IE" dirty="0" err="1"/>
              <a:t>chur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fáil</a:t>
            </a:r>
            <a:r>
              <a:rPr lang="en-IE" dirty="0"/>
              <a:t> don </a:t>
            </a:r>
            <a:r>
              <a:rPr lang="en-IE" dirty="0" err="1"/>
              <a:t>chorp</a:t>
            </a:r>
            <a:r>
              <a:rPr lang="en-IE" dirty="0"/>
              <a:t>. </a:t>
            </a:r>
          </a:p>
          <a:p>
            <a:pPr mar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2.</a:t>
            </a:r>
            <a:r>
              <a:rPr lang="ga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Stór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bia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/>
              <a:t>– </a:t>
            </a:r>
            <a:r>
              <a:rPr lang="en-IE" dirty="0" err="1"/>
              <a:t>plandaí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riocht</a:t>
            </a:r>
            <a:r>
              <a:rPr lang="en-IE" dirty="0"/>
              <a:t> </a:t>
            </a:r>
            <a:r>
              <a:rPr lang="en-IE" b="1" dirty="0" err="1">
                <a:solidFill>
                  <a:srgbClr val="7030A0"/>
                </a:solidFill>
              </a:rPr>
              <a:t>stáirse</a:t>
            </a:r>
            <a:r>
              <a:rPr lang="ga-IE" b="1" dirty="0">
                <a:solidFill>
                  <a:srgbClr val="7030A0"/>
                </a:solidFill>
              </a:rPr>
              <a:t>,</a:t>
            </a:r>
            <a:r>
              <a:rPr lang="en-IE" dirty="0"/>
              <a:t> </a:t>
            </a:r>
            <a:r>
              <a:rPr lang="en-IE" dirty="0" err="1"/>
              <a:t>ainmhithe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riocht</a:t>
            </a:r>
            <a:r>
              <a:rPr lang="en-IE" dirty="0"/>
              <a:t> </a:t>
            </a:r>
            <a:r>
              <a:rPr lang="en-IE" b="1" dirty="0" err="1">
                <a:solidFill>
                  <a:srgbClr val="7030A0"/>
                </a:solidFill>
              </a:rPr>
              <a:t>glicigine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3.Farasbarr </a:t>
            </a:r>
            <a:r>
              <a:rPr lang="en-IE" sz="1400" dirty="0">
                <a:solidFill>
                  <a:srgbClr val="FF0000"/>
                </a:solidFill>
              </a:rPr>
              <a:t>(excess) </a:t>
            </a:r>
            <a:r>
              <a:rPr lang="en-IE" b="1" dirty="0" err="1" smtClean="0">
                <a:solidFill>
                  <a:srgbClr val="FF0000"/>
                </a:solidFill>
              </a:rPr>
              <a:t>Stó</a:t>
            </a:r>
            <a:r>
              <a:rPr lang="ga-IE" b="1" dirty="0" err="1" smtClean="0">
                <a:solidFill>
                  <a:srgbClr val="FF0000"/>
                </a:solidFill>
              </a:rPr>
              <a:t>rtha</a:t>
            </a:r>
            <a:r>
              <a:rPr lang="en-IE" b="1" dirty="0" smtClean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Carbaihiodráite</a:t>
            </a:r>
            <a:r>
              <a:rPr lang="en-IE" b="1" dirty="0" smtClean="0">
                <a:solidFill>
                  <a:srgbClr val="FF0000"/>
                </a:solidFill>
              </a:rPr>
              <a:t>/</a:t>
            </a:r>
            <a:r>
              <a:rPr lang="en-IE" dirty="0" smtClean="0"/>
              <a:t>: </a:t>
            </a:r>
            <a:r>
              <a:rPr lang="en-IE" dirty="0"/>
              <a:t>m.sh. </a:t>
            </a:r>
            <a:r>
              <a:rPr lang="ga-IE" dirty="0"/>
              <a:t>g</a:t>
            </a:r>
            <a:r>
              <a:rPr lang="en-IE" dirty="0" err="1"/>
              <a:t>licigin</a:t>
            </a:r>
            <a:r>
              <a:rPr lang="en-IE" dirty="0"/>
              <a:t>, </a:t>
            </a:r>
            <a:r>
              <a:rPr lang="en-IE" dirty="0" err="1"/>
              <a:t>saill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4.</a:t>
            </a:r>
            <a:r>
              <a:rPr lang="ga-IE" b="1" dirty="0">
                <a:solidFill>
                  <a:srgbClr val="FF0000"/>
                </a:solidFill>
              </a:rPr>
              <a:t> An </a:t>
            </a:r>
            <a:r>
              <a:rPr lang="en-IE" b="1" dirty="0">
                <a:solidFill>
                  <a:srgbClr val="FF0000"/>
                </a:solidFill>
              </a:rPr>
              <a:t>M</a:t>
            </a:r>
            <a:r>
              <a:rPr lang="ga-IE" b="1" dirty="0">
                <a:solidFill>
                  <a:srgbClr val="FF0000"/>
                </a:solidFill>
              </a:rPr>
              <a:t>h</a:t>
            </a:r>
            <a:r>
              <a:rPr lang="en-IE" b="1" dirty="0" err="1">
                <a:solidFill>
                  <a:srgbClr val="FF0000"/>
                </a:solidFill>
              </a:rPr>
              <a:t>eitibileacht</a:t>
            </a:r>
            <a:r>
              <a:rPr lang="en-IE" dirty="0"/>
              <a:t> – </a:t>
            </a:r>
            <a:r>
              <a:rPr lang="en-IE" dirty="0" err="1"/>
              <a:t>úsáidtear</a:t>
            </a:r>
            <a:r>
              <a:rPr lang="en-IE" dirty="0"/>
              <a:t> </a:t>
            </a:r>
            <a:r>
              <a:rPr lang="en-IE" dirty="0" err="1"/>
              <a:t>glúcós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b="1" dirty="0" err="1">
                <a:solidFill>
                  <a:srgbClr val="0070C0"/>
                </a:solidFill>
              </a:rPr>
              <a:t>riospráid</a:t>
            </a:r>
            <a:r>
              <a:rPr lang="en-IE" dirty="0"/>
              <a:t> &amp; </a:t>
            </a:r>
            <a:r>
              <a:rPr lang="ga-IE" dirty="0"/>
              <a:t>i</a:t>
            </a:r>
            <a:r>
              <a:rPr lang="en-IE" dirty="0"/>
              <a:t> </a:t>
            </a:r>
            <a:r>
              <a:rPr lang="ga-IE" dirty="0"/>
              <a:t>b</a:t>
            </a:r>
            <a:r>
              <a:rPr lang="en-IE" dirty="0" err="1"/>
              <a:t>plandaí</a:t>
            </a:r>
            <a:r>
              <a:rPr lang="ga-IE" dirty="0"/>
              <a:t>,</a:t>
            </a:r>
            <a:r>
              <a:rPr lang="en-IE" dirty="0"/>
              <a:t> </a:t>
            </a:r>
            <a:r>
              <a:rPr lang="en-IE" dirty="0" err="1"/>
              <a:t>déantar</a:t>
            </a:r>
            <a:r>
              <a:rPr lang="en-IE" dirty="0"/>
              <a:t> </a:t>
            </a:r>
            <a:r>
              <a:rPr lang="en-IE" dirty="0" err="1"/>
              <a:t>glúcós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rith</a:t>
            </a:r>
            <a:r>
              <a:rPr lang="en-IE" dirty="0"/>
              <a:t> </a:t>
            </a:r>
            <a:r>
              <a:rPr lang="en-IE" dirty="0" err="1"/>
              <a:t>fótaisintéis</a:t>
            </a:r>
            <a:r>
              <a:rPr lang="ga-IE" dirty="0"/>
              <a:t>e.</a:t>
            </a:r>
            <a:endParaRPr lang="en-IE" dirty="0"/>
          </a:p>
          <a:p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9596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86" y="0"/>
            <a:ext cx="8507288" cy="1143000"/>
          </a:xfrm>
        </p:spPr>
        <p:txBody>
          <a:bodyPr>
            <a:normAutofit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Foinsí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Carbaihi</a:t>
            </a:r>
            <a:r>
              <a:rPr lang="ga-IE" b="1" dirty="0">
                <a:solidFill>
                  <a:srgbClr val="FF0000"/>
                </a:solidFill>
              </a:rPr>
              <a:t>o</a:t>
            </a:r>
            <a:r>
              <a:rPr lang="en-IE" b="1" dirty="0" err="1">
                <a:solidFill>
                  <a:srgbClr val="FF0000"/>
                </a:solidFill>
              </a:rPr>
              <a:t>dráit</a:t>
            </a:r>
            <a:r>
              <a:rPr lang="ga-IE" b="1" dirty="0">
                <a:solidFill>
                  <a:srgbClr val="FF0000"/>
                </a:solidFill>
              </a:rPr>
              <a:t>e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sa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ga-IE" b="1" dirty="0">
                <a:solidFill>
                  <a:srgbClr val="FF0000"/>
                </a:solidFill>
              </a:rPr>
              <a:t>chothú</a:t>
            </a:r>
            <a:r>
              <a:rPr lang="en-IE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6048672" cy="5073427"/>
          </a:xfrm>
        </p:spPr>
        <p:txBody>
          <a:bodyPr>
            <a:normAutofit fontScale="92500"/>
          </a:bodyPr>
          <a:lstStyle/>
          <a:p>
            <a:r>
              <a:rPr lang="en-IE" b="1" dirty="0" err="1">
                <a:solidFill>
                  <a:srgbClr val="00B050"/>
                </a:solidFill>
              </a:rPr>
              <a:t>Monaisiúicrídí</a:t>
            </a:r>
            <a:r>
              <a:rPr lang="en-IE" b="1" dirty="0">
                <a:solidFill>
                  <a:srgbClr val="00B050"/>
                </a:solidFill>
              </a:rPr>
              <a:t>: </a:t>
            </a:r>
            <a:r>
              <a:rPr lang="en-IE" dirty="0" err="1"/>
              <a:t>torthaí</a:t>
            </a:r>
            <a:r>
              <a:rPr lang="en-IE" dirty="0"/>
              <a:t>, mil, &amp; </a:t>
            </a:r>
            <a:r>
              <a:rPr lang="en-IE" dirty="0" err="1"/>
              <a:t>subh</a:t>
            </a:r>
            <a:endParaRPr lang="en-IE" dirty="0"/>
          </a:p>
          <a:p>
            <a:r>
              <a:rPr lang="en-IE" b="1" dirty="0" err="1">
                <a:solidFill>
                  <a:srgbClr val="00B050"/>
                </a:solidFill>
              </a:rPr>
              <a:t>Déshiúicrídí</a:t>
            </a:r>
            <a:r>
              <a:rPr lang="en-IE" dirty="0"/>
              <a:t>: </a:t>
            </a:r>
          </a:p>
          <a:p>
            <a:pPr marL="0" indent="0">
              <a:buNone/>
            </a:pPr>
            <a:r>
              <a:rPr lang="en-IE" dirty="0" err="1"/>
              <a:t>Siúcrós</a:t>
            </a:r>
            <a:r>
              <a:rPr lang="ga-IE" dirty="0"/>
              <a:t> </a:t>
            </a:r>
            <a:r>
              <a:rPr lang="en-IE" dirty="0"/>
              <a:t>- </a:t>
            </a:r>
            <a:r>
              <a:rPr lang="en-IE" dirty="0" err="1"/>
              <a:t>torthaí</a:t>
            </a:r>
            <a:r>
              <a:rPr lang="en-IE" dirty="0"/>
              <a:t> &amp; </a:t>
            </a:r>
            <a:r>
              <a:rPr lang="en-IE" dirty="0" err="1"/>
              <a:t>siúcra</a:t>
            </a:r>
            <a:r>
              <a:rPr lang="en-IE" dirty="0"/>
              <a:t> </a:t>
            </a:r>
            <a:r>
              <a:rPr lang="en-IE" dirty="0" err="1" smtClean="0"/>
              <a:t>boird</a:t>
            </a:r>
            <a:r>
              <a:rPr lang="en-IE" dirty="0" smtClean="0"/>
              <a:t> 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Lac</a:t>
            </a:r>
            <a:r>
              <a:rPr lang="ga-IE" dirty="0"/>
              <a:t>h</a:t>
            </a:r>
            <a:r>
              <a:rPr lang="en-IE" dirty="0" err="1"/>
              <a:t>tós</a:t>
            </a:r>
            <a:r>
              <a:rPr lang="ga-IE" dirty="0"/>
              <a:t> </a:t>
            </a:r>
            <a:r>
              <a:rPr lang="en-IE" dirty="0"/>
              <a:t>- </a:t>
            </a:r>
            <a:r>
              <a:rPr lang="en-IE" dirty="0" err="1" smtClean="0"/>
              <a:t>bainne</a:t>
            </a:r>
            <a:endParaRPr lang="en-IE" dirty="0"/>
          </a:p>
          <a:p>
            <a:pPr marL="0" indent="0">
              <a:buNone/>
            </a:pPr>
            <a:r>
              <a:rPr lang="en-IE" dirty="0" err="1"/>
              <a:t>Maltós</a:t>
            </a:r>
            <a:r>
              <a:rPr lang="ga-IE" dirty="0"/>
              <a:t> </a:t>
            </a:r>
            <a:r>
              <a:rPr lang="en-IE" dirty="0"/>
              <a:t>- </a:t>
            </a:r>
            <a:r>
              <a:rPr lang="en-IE" dirty="0" err="1"/>
              <a:t>síolta</a:t>
            </a:r>
            <a:r>
              <a:rPr lang="en-IE" dirty="0"/>
              <a:t> a </a:t>
            </a:r>
            <a:r>
              <a:rPr lang="ga-IE" dirty="0" err="1" smtClean="0"/>
              <a:t>phéacann</a:t>
            </a:r>
            <a:endParaRPr lang="en-IE" dirty="0"/>
          </a:p>
          <a:p>
            <a:r>
              <a:rPr lang="en-IE" b="1" dirty="0" err="1">
                <a:solidFill>
                  <a:srgbClr val="00B050"/>
                </a:solidFill>
              </a:rPr>
              <a:t>Polaisiúicrídí</a:t>
            </a:r>
            <a:r>
              <a:rPr lang="en-IE" b="1" dirty="0">
                <a:solidFill>
                  <a:srgbClr val="00B050"/>
                </a:solidFill>
              </a:rPr>
              <a:t>:</a:t>
            </a:r>
            <a:r>
              <a:rPr lang="en-IE" dirty="0"/>
              <a:t> </a:t>
            </a:r>
            <a:r>
              <a:rPr lang="en-IE" dirty="0" err="1"/>
              <a:t>Stáirse</a:t>
            </a:r>
            <a:r>
              <a:rPr lang="en-IE" dirty="0"/>
              <a:t>: </a:t>
            </a:r>
            <a:r>
              <a:rPr lang="ga-IE" dirty="0"/>
              <a:t>a</a:t>
            </a:r>
            <a:r>
              <a:rPr lang="en-IE" dirty="0" err="1"/>
              <a:t>rán</a:t>
            </a:r>
            <a:r>
              <a:rPr lang="en-IE" dirty="0"/>
              <a:t>, </a:t>
            </a:r>
            <a:endParaRPr lang="ga-IE" dirty="0"/>
          </a:p>
          <a:p>
            <a:pPr marL="0" indent="0">
              <a:buNone/>
            </a:pPr>
            <a:r>
              <a:rPr lang="ga-IE" dirty="0"/>
              <a:t>	r</a:t>
            </a:r>
            <a:r>
              <a:rPr lang="en-IE" dirty="0" err="1"/>
              <a:t>ís</a:t>
            </a:r>
            <a:r>
              <a:rPr lang="en-IE" dirty="0"/>
              <a:t>, </a:t>
            </a:r>
            <a:r>
              <a:rPr lang="ga-IE" dirty="0"/>
              <a:t>p</a:t>
            </a:r>
            <a:r>
              <a:rPr lang="en-IE" dirty="0" err="1"/>
              <a:t>asta</a:t>
            </a:r>
            <a:r>
              <a:rPr lang="en-IE" dirty="0"/>
              <a:t>, </a:t>
            </a:r>
            <a:r>
              <a:rPr lang="ga-IE" dirty="0"/>
              <a:t>p</a:t>
            </a:r>
            <a:r>
              <a:rPr lang="en-IE" dirty="0" err="1" smtClean="0"/>
              <a:t>rátaí</a:t>
            </a:r>
            <a:endParaRPr lang="en-IE" dirty="0"/>
          </a:p>
          <a:p>
            <a:r>
              <a:rPr lang="en-IE" b="1" dirty="0" err="1">
                <a:solidFill>
                  <a:srgbClr val="00B050"/>
                </a:solidFill>
              </a:rPr>
              <a:t>Ceallalós</a:t>
            </a:r>
            <a:r>
              <a:rPr lang="en-IE" b="1" dirty="0">
                <a:solidFill>
                  <a:srgbClr val="00B050"/>
                </a:solidFill>
              </a:rPr>
              <a:t>: 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ga-IE" dirty="0"/>
              <a:t>t</a:t>
            </a:r>
            <a:r>
              <a:rPr lang="en-IE" dirty="0" err="1"/>
              <a:t>orthaí</a:t>
            </a:r>
            <a:r>
              <a:rPr lang="en-IE" dirty="0"/>
              <a:t>, </a:t>
            </a:r>
            <a:r>
              <a:rPr lang="ga-IE" dirty="0"/>
              <a:t>g</a:t>
            </a:r>
            <a:r>
              <a:rPr lang="en-IE" dirty="0" err="1"/>
              <a:t>lasraí</a:t>
            </a:r>
            <a:r>
              <a:rPr lang="en-IE" dirty="0"/>
              <a:t>, </a:t>
            </a:r>
            <a:endParaRPr lang="ga-IE" dirty="0"/>
          </a:p>
          <a:p>
            <a:pPr marL="0" indent="0">
              <a:buNone/>
            </a:pPr>
            <a:r>
              <a:rPr lang="ga-IE" dirty="0"/>
              <a:t>	a</a:t>
            </a:r>
            <a:r>
              <a:rPr lang="en-IE" dirty="0" err="1"/>
              <a:t>rbhar</a:t>
            </a:r>
            <a:r>
              <a:rPr lang="en-IE" dirty="0"/>
              <a:t>, </a:t>
            </a:r>
            <a:r>
              <a:rPr lang="en-IE" dirty="0" err="1" smtClean="0"/>
              <a:t>cnónna</a:t>
            </a: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14</a:t>
            </a:fld>
            <a:endParaRPr lang="en-IE"/>
          </a:p>
        </p:txBody>
      </p:sp>
      <p:pic>
        <p:nvPicPr>
          <p:cNvPr id="10242" name="Picture 2" descr="Carbohydr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816424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083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en-IE" b="1" u="sng" dirty="0" err="1"/>
              <a:t>Saill</a:t>
            </a:r>
            <a:r>
              <a:rPr lang="en-IE" b="1" u="sng" dirty="0"/>
              <a:t> &amp; </a:t>
            </a:r>
            <a:r>
              <a:rPr lang="ga-IE" b="1" u="sng" dirty="0"/>
              <a:t>O</a:t>
            </a:r>
            <a:r>
              <a:rPr lang="en-IE" b="1" u="sng" dirty="0" err="1"/>
              <a:t>laí</a:t>
            </a:r>
            <a:r>
              <a:rPr lang="en-IE" b="1" u="sng" dirty="0"/>
              <a:t> – </a:t>
            </a:r>
            <a:r>
              <a:rPr lang="en-IE" b="1" u="sng" dirty="0" err="1"/>
              <a:t>na</a:t>
            </a:r>
            <a:r>
              <a:rPr lang="en-IE" b="1" u="sng" dirty="0"/>
              <a:t> </a:t>
            </a:r>
            <a:r>
              <a:rPr lang="en-IE" b="1" u="sng" dirty="0" err="1"/>
              <a:t>Lipidí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u="sng" dirty="0">
                <a:solidFill>
                  <a:srgbClr val="FF0000"/>
                </a:solidFill>
              </a:rPr>
              <a:t>Déanta as: </a:t>
            </a:r>
            <a:r>
              <a:rPr lang="en-IE" dirty="0"/>
              <a:t>na dúile </a:t>
            </a:r>
            <a:r>
              <a:rPr lang="en-IE" b="1" dirty="0"/>
              <a:t>Carbón, Ocsaigin &amp; Hidrigin. </a:t>
            </a:r>
            <a:endParaRPr lang="en-IE" dirty="0"/>
          </a:p>
          <a:p>
            <a:pPr marL="0" indent="0">
              <a:buNone/>
            </a:pPr>
            <a:r>
              <a:rPr lang="ga-IE" b="1" u="sng" dirty="0">
                <a:solidFill>
                  <a:srgbClr val="FF0000"/>
                </a:solidFill>
              </a:rPr>
              <a:t>S</a:t>
            </a:r>
            <a:r>
              <a:rPr lang="en-IE" b="1" u="sng" dirty="0" err="1">
                <a:solidFill>
                  <a:srgbClr val="FF0000"/>
                </a:solidFill>
              </a:rPr>
              <a:t>truchtúr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r>
              <a:rPr lang="en-IE" dirty="0"/>
              <a:t> móilín </a:t>
            </a:r>
            <a:r>
              <a:rPr lang="en-IE" dirty="0" err="1"/>
              <a:t>amháin</a:t>
            </a:r>
            <a:r>
              <a:rPr lang="en-IE" dirty="0"/>
              <a:t> </a:t>
            </a:r>
            <a:r>
              <a:rPr lang="en-IE" dirty="0" err="1"/>
              <a:t>glioc</a:t>
            </a:r>
            <a:r>
              <a:rPr lang="ga-IE" dirty="0"/>
              <a:t>a</a:t>
            </a:r>
            <a:r>
              <a:rPr lang="en-IE" dirty="0" err="1"/>
              <a:t>róil</a:t>
            </a:r>
            <a:r>
              <a:rPr lang="en-IE" dirty="0"/>
              <a:t> &amp; é nasctha le </a:t>
            </a:r>
            <a:r>
              <a:rPr lang="en-IE" dirty="0" err="1"/>
              <a:t>trí</a:t>
            </a:r>
            <a:r>
              <a:rPr lang="en-IE" dirty="0"/>
              <a:t> m</a:t>
            </a:r>
            <a:r>
              <a:rPr lang="ga-IE" dirty="0"/>
              <a:t>h</a:t>
            </a:r>
            <a:r>
              <a:rPr lang="en-IE" dirty="0" err="1"/>
              <a:t>óilín</a:t>
            </a:r>
            <a:r>
              <a:rPr lang="en-IE" dirty="0"/>
              <a:t> d’aigéad sailleach.</a:t>
            </a:r>
          </a:p>
          <a:p>
            <a:pPr marL="0" indent="0">
              <a:buNone/>
            </a:pPr>
            <a:r>
              <a:rPr lang="en-IE" b="1" dirty="0">
                <a:solidFill>
                  <a:srgbClr val="0070C0"/>
                </a:solidFill>
              </a:rPr>
              <a:t>‘</a:t>
            </a:r>
            <a:r>
              <a:rPr lang="en-IE" b="1" dirty="0" err="1">
                <a:solidFill>
                  <a:srgbClr val="0070C0"/>
                </a:solidFill>
              </a:rPr>
              <a:t>Trí</a:t>
            </a:r>
            <a:r>
              <a:rPr lang="ga-IE" b="1" dirty="0">
                <a:solidFill>
                  <a:srgbClr val="0070C0"/>
                </a:solidFill>
              </a:rPr>
              <a:t>g</a:t>
            </a:r>
            <a:r>
              <a:rPr lang="en-IE" b="1" dirty="0" err="1">
                <a:solidFill>
                  <a:srgbClr val="0070C0"/>
                </a:solidFill>
              </a:rPr>
              <a:t>hlicríd</a:t>
            </a:r>
            <a:r>
              <a:rPr lang="en-IE" b="1" dirty="0">
                <a:solidFill>
                  <a:srgbClr val="0070C0"/>
                </a:solidFill>
              </a:rPr>
              <a:t>’</a:t>
            </a:r>
            <a:r>
              <a:rPr lang="en-IE" dirty="0"/>
              <a:t> a g</a:t>
            </a:r>
            <a:r>
              <a:rPr lang="ga-IE" dirty="0"/>
              <a:t>h</a:t>
            </a:r>
            <a:r>
              <a:rPr lang="en-IE" dirty="0" err="1"/>
              <a:t>laoitear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móilín</a:t>
            </a:r>
            <a:r>
              <a:rPr lang="en-IE" dirty="0"/>
              <a:t> lipid</a:t>
            </a:r>
            <a:r>
              <a:rPr lang="ga-IE" dirty="0"/>
              <a:t>e</a:t>
            </a:r>
            <a:r>
              <a:rPr lang="en-IE" dirty="0"/>
              <a:t> is </a:t>
            </a:r>
            <a:r>
              <a:rPr lang="en-IE" dirty="0" err="1"/>
              <a:t>lú</a:t>
            </a:r>
            <a:r>
              <a:rPr lang="ga-IE" dirty="0"/>
              <a:t>.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. 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7441529" y="3756451"/>
            <a:ext cx="1476672" cy="19389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Móilín </a:t>
            </a:r>
            <a:r>
              <a:rPr lang="en-IE" sz="2400" b="1" dirty="0" err="1"/>
              <a:t>amháin</a:t>
            </a:r>
            <a:r>
              <a:rPr lang="en-IE" sz="2400" b="1" dirty="0"/>
              <a:t> </a:t>
            </a:r>
            <a:r>
              <a:rPr lang="ga-IE" sz="2400" b="1" dirty="0"/>
              <a:t>l</a:t>
            </a:r>
            <a:r>
              <a:rPr lang="en-IE" sz="2400" b="1" dirty="0" err="1"/>
              <a:t>ipid</a:t>
            </a:r>
            <a:r>
              <a:rPr lang="ga-IE" sz="2400" b="1" dirty="0"/>
              <a:t>e</a:t>
            </a:r>
            <a:r>
              <a:rPr lang="en-IE" sz="2400" b="1" dirty="0"/>
              <a:t> (</a:t>
            </a:r>
            <a:r>
              <a:rPr lang="ga-IE" sz="2400" b="1" dirty="0"/>
              <a:t>s</a:t>
            </a:r>
            <a:r>
              <a:rPr lang="en-IE" sz="2400" b="1" dirty="0" err="1"/>
              <a:t>aill</a:t>
            </a:r>
            <a:r>
              <a:rPr lang="en-IE" sz="2400" b="1" dirty="0"/>
              <a:t> </a:t>
            </a:r>
            <a:r>
              <a:rPr lang="en-IE" sz="2400" b="1" dirty="0" err="1"/>
              <a:t>nó</a:t>
            </a:r>
            <a:r>
              <a:rPr lang="en-IE" sz="2400" b="1" dirty="0"/>
              <a:t> </a:t>
            </a:r>
            <a:r>
              <a:rPr lang="ga-IE" sz="2400" b="1" dirty="0"/>
              <a:t>o</a:t>
            </a:r>
            <a:r>
              <a:rPr lang="en-IE" sz="2400" b="1" dirty="0"/>
              <a:t>la)</a:t>
            </a:r>
          </a:p>
        </p:txBody>
      </p:sp>
      <p:sp>
        <p:nvSpPr>
          <p:cNvPr id="5" name="Left Arrow 4"/>
          <p:cNvSpPr/>
          <p:nvPr/>
        </p:nvSpPr>
        <p:spPr>
          <a:xfrm>
            <a:off x="6460449" y="4089199"/>
            <a:ext cx="979984" cy="65533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188074" y="3650248"/>
            <a:ext cx="2592288" cy="23083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>
                <a:solidFill>
                  <a:srgbClr val="FF0000"/>
                </a:solidFill>
              </a:rPr>
              <a:t>Saill</a:t>
            </a:r>
            <a:r>
              <a:rPr lang="ga-IE" sz="2400" b="1" dirty="0">
                <a:solidFill>
                  <a:srgbClr val="FF0000"/>
                </a:solidFill>
              </a:rPr>
              <a:t> </a:t>
            </a:r>
            <a:r>
              <a:rPr lang="en-IE" sz="2400" b="1" dirty="0">
                <a:solidFill>
                  <a:srgbClr val="FF0000"/>
                </a:solidFill>
              </a:rPr>
              <a:t>-</a:t>
            </a:r>
            <a:r>
              <a:rPr lang="en-IE" sz="2400" dirty="0"/>
              <a:t> lipid atá soladach ag teocht an tseomra</a:t>
            </a:r>
          </a:p>
          <a:p>
            <a:r>
              <a:rPr lang="en-IE" sz="2400" b="1" dirty="0">
                <a:solidFill>
                  <a:srgbClr val="FF0000"/>
                </a:solidFill>
              </a:rPr>
              <a:t>Ola</a:t>
            </a:r>
            <a:r>
              <a:rPr lang="ga-IE" sz="2400" b="1" dirty="0">
                <a:solidFill>
                  <a:srgbClr val="FF0000"/>
                </a:solidFill>
              </a:rPr>
              <a:t> </a:t>
            </a:r>
            <a:r>
              <a:rPr lang="en-IE" sz="2400" b="1" dirty="0">
                <a:solidFill>
                  <a:srgbClr val="FF0000"/>
                </a:solidFill>
              </a:rPr>
              <a:t>-</a:t>
            </a:r>
            <a:r>
              <a:rPr lang="en-IE" sz="2400" dirty="0"/>
              <a:t> lipid atá ina leacht ag teocht an tseomra.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15</a:t>
            </a:fld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4004320" y="4224717"/>
            <a:ext cx="2411760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aigéad sailleach</a:t>
            </a:r>
          </a:p>
        </p:txBody>
      </p:sp>
      <p:sp>
        <p:nvSpPr>
          <p:cNvPr id="11" name="Oval 10"/>
          <p:cNvSpPr/>
          <p:nvPr/>
        </p:nvSpPr>
        <p:spPr>
          <a:xfrm>
            <a:off x="4004320" y="4804410"/>
            <a:ext cx="2411760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aigéad sailleach</a:t>
            </a:r>
          </a:p>
        </p:txBody>
      </p:sp>
      <p:sp>
        <p:nvSpPr>
          <p:cNvPr id="12" name="Oval 11"/>
          <p:cNvSpPr/>
          <p:nvPr/>
        </p:nvSpPr>
        <p:spPr>
          <a:xfrm>
            <a:off x="4057330" y="5375689"/>
            <a:ext cx="2411760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aigéad sailleach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2494824" y="4733272"/>
            <a:ext cx="1956343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3600" dirty="0" err="1"/>
              <a:t>Gliocaróil</a:t>
            </a:r>
            <a:endParaRPr lang="en-IE" sz="36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96162" y="4416864"/>
            <a:ext cx="343790" cy="598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0" idx="2"/>
          </p:cNvCxnSpPr>
          <p:nvPr/>
        </p:nvCxnSpPr>
        <p:spPr>
          <a:xfrm>
            <a:off x="3796161" y="5056437"/>
            <a:ext cx="3437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96162" y="5627717"/>
            <a:ext cx="3437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9" idx="2"/>
          </p:cNvCxnSpPr>
          <p:nvPr/>
        </p:nvCxnSpPr>
        <p:spPr>
          <a:xfrm>
            <a:off x="3796161" y="4416864"/>
            <a:ext cx="208159" cy="59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0" idx="2"/>
            <a:endCxn id="11" idx="2"/>
          </p:cNvCxnSpPr>
          <p:nvPr/>
        </p:nvCxnSpPr>
        <p:spPr>
          <a:xfrm>
            <a:off x="3796161" y="5056437"/>
            <a:ext cx="20815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2" idx="2"/>
          </p:cNvCxnSpPr>
          <p:nvPr/>
        </p:nvCxnSpPr>
        <p:spPr>
          <a:xfrm>
            <a:off x="3796162" y="5627717"/>
            <a:ext cx="2611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796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8256"/>
            <a:ext cx="8229600" cy="1143000"/>
          </a:xfrm>
        </p:spPr>
        <p:txBody>
          <a:bodyPr>
            <a:normAutofit/>
          </a:bodyPr>
          <a:lstStyle/>
          <a:p>
            <a:r>
              <a:rPr lang="en-IE" sz="5400" b="1" dirty="0">
                <a:solidFill>
                  <a:srgbClr val="FF0000"/>
                </a:solidFill>
              </a:rPr>
              <a:t>2. </a:t>
            </a:r>
            <a:r>
              <a:rPr lang="en-IE" sz="5400" b="1" dirty="0" err="1">
                <a:solidFill>
                  <a:srgbClr val="FF0000"/>
                </a:solidFill>
              </a:rPr>
              <a:t>Lipidí</a:t>
            </a:r>
            <a:r>
              <a:rPr lang="en-IE" sz="5400" b="1" dirty="0">
                <a:solidFill>
                  <a:srgbClr val="FF0000"/>
                </a:solidFill>
              </a:rPr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4608512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/>
              <a:t>2 </a:t>
            </a:r>
            <a:r>
              <a:rPr lang="ga-IE" b="1" dirty="0" smtClean="0"/>
              <a:t>s</a:t>
            </a:r>
            <a:r>
              <a:rPr lang="en-IE" b="1" dirty="0" err="1" smtClean="0"/>
              <a:t>haghas</a:t>
            </a:r>
            <a:r>
              <a:rPr lang="en-IE" b="1" dirty="0"/>
              <a:t>: Sáithithe</a:t>
            </a:r>
            <a:r>
              <a:rPr lang="en-IE" dirty="0"/>
              <a:t> </a:t>
            </a:r>
            <a:r>
              <a:rPr lang="en-IE" dirty="0" err="1"/>
              <a:t>nó</a:t>
            </a:r>
            <a:r>
              <a:rPr lang="en-IE" dirty="0"/>
              <a:t> </a:t>
            </a:r>
            <a:r>
              <a:rPr lang="en-IE" b="1" dirty="0" err="1"/>
              <a:t>neamh</a:t>
            </a:r>
            <a:r>
              <a:rPr lang="ga-IE" b="1" dirty="0" err="1"/>
              <a:t>sh</a:t>
            </a:r>
            <a:r>
              <a:rPr lang="en-IE" b="1" dirty="0" err="1"/>
              <a:t>áithithe</a:t>
            </a:r>
            <a:r>
              <a:rPr lang="en-IE" dirty="0"/>
              <a:t> a bhíonn na haigéid shailleacha.</a:t>
            </a:r>
          </a:p>
          <a:p>
            <a:r>
              <a:rPr lang="en-IE" dirty="0" err="1"/>
              <a:t>saill</a:t>
            </a:r>
            <a:r>
              <a:rPr lang="en-IE" dirty="0"/>
              <a:t> </a:t>
            </a:r>
            <a:r>
              <a:rPr lang="en-IE" dirty="0" err="1"/>
              <a:t>ainmh</a:t>
            </a:r>
            <a:r>
              <a:rPr lang="ga-IE" dirty="0" err="1"/>
              <a:t>íoch</a:t>
            </a:r>
            <a:r>
              <a:rPr lang="ga-IE" dirty="0"/>
              <a:t> </a:t>
            </a:r>
            <a:r>
              <a:rPr lang="en-IE" dirty="0"/>
              <a:t>= </a:t>
            </a:r>
            <a:r>
              <a:rPr lang="en-IE" b="1" dirty="0">
                <a:solidFill>
                  <a:srgbClr val="00B050"/>
                </a:solidFill>
              </a:rPr>
              <a:t>sáithithe</a:t>
            </a:r>
            <a:r>
              <a:rPr lang="en-IE" dirty="0"/>
              <a:t> le fáil m.sh. </a:t>
            </a:r>
            <a:r>
              <a:rPr lang="ga-IE" dirty="0"/>
              <a:t>i</a:t>
            </a:r>
            <a:r>
              <a:rPr lang="en-IE" dirty="0"/>
              <a:t>m.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neamhs</a:t>
            </a:r>
            <a:r>
              <a:rPr lang="ga-IE" b="1" dirty="0">
                <a:solidFill>
                  <a:srgbClr val="00B050"/>
                </a:solidFill>
              </a:rPr>
              <a:t>h</a:t>
            </a:r>
            <a:r>
              <a:rPr lang="en-IE" b="1" dirty="0" err="1">
                <a:solidFill>
                  <a:srgbClr val="00B050"/>
                </a:solidFill>
              </a:rPr>
              <a:t>áithithe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/>
              <a:t>= le fáil in olaí glasraí, </a:t>
            </a:r>
            <a:r>
              <a:rPr lang="en-IE" dirty="0" err="1"/>
              <a:t>síolta</a:t>
            </a:r>
            <a:r>
              <a:rPr lang="en-IE" dirty="0"/>
              <a:t> agus éisc.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16</a:t>
            </a:fld>
            <a:endParaRPr lang="en-IE"/>
          </a:p>
        </p:txBody>
      </p:sp>
      <p:pic>
        <p:nvPicPr>
          <p:cNvPr id="11266" name="Picture 2" descr="Sources of saturated fa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3826396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135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58" y="537561"/>
            <a:ext cx="8229600" cy="1143000"/>
          </a:xfrm>
        </p:spPr>
        <p:txBody>
          <a:bodyPr/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Fosfailipid</a:t>
            </a:r>
            <a:r>
              <a:rPr lang="en-IE" b="1" dirty="0">
                <a:solidFill>
                  <a:srgbClr val="FF0000"/>
                </a:solidFill>
              </a:rPr>
              <a:t>: 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72816"/>
            <a:ext cx="4445318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 err="1"/>
              <a:t>Má</a:t>
            </a:r>
            <a:r>
              <a:rPr lang="en-IE" dirty="0"/>
              <a:t> </a:t>
            </a:r>
            <a:r>
              <a:rPr lang="ga-IE" dirty="0" err="1" smtClean="0"/>
              <a:t>mhalairtí</a:t>
            </a:r>
            <a:r>
              <a:rPr lang="en-IE" dirty="0" smtClean="0"/>
              <a:t>tear </a:t>
            </a:r>
            <a:r>
              <a:rPr lang="en-IE" dirty="0"/>
              <a:t>móilín d’aigéad sailleach le </a:t>
            </a:r>
            <a:r>
              <a:rPr lang="en-IE" dirty="0" err="1" smtClean="0"/>
              <a:t>fosfáite</a:t>
            </a:r>
            <a:r>
              <a:rPr lang="en-IE" dirty="0" smtClean="0"/>
              <a:t>, déantar </a:t>
            </a:r>
            <a:r>
              <a:rPr lang="en-IE" dirty="0" err="1"/>
              <a:t>f</a:t>
            </a:r>
            <a:r>
              <a:rPr lang="en-IE" dirty="0" err="1" smtClean="0"/>
              <a:t>osafailipid</a:t>
            </a:r>
            <a:r>
              <a:rPr lang="en-IE" dirty="0" smtClean="0"/>
              <a:t> as.</a:t>
            </a:r>
            <a:endParaRPr lang="en-IE" dirty="0"/>
          </a:p>
          <a:p>
            <a:pPr marL="0" indent="0">
              <a:buNone/>
            </a:pPr>
            <a:endParaRPr lang="en-IE" b="1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IE" b="1" u="sng" dirty="0" smtClean="0">
                <a:solidFill>
                  <a:srgbClr val="FF0000"/>
                </a:solidFill>
              </a:rPr>
              <a:t>Feidhm </a:t>
            </a:r>
            <a:r>
              <a:rPr lang="en-IE" dirty="0">
                <a:solidFill>
                  <a:srgbClr val="FF0000"/>
                </a:solidFill>
              </a:rPr>
              <a:t>- An </a:t>
            </a:r>
            <a:r>
              <a:rPr lang="en-IE" b="1" dirty="0" err="1">
                <a:solidFill>
                  <a:srgbClr val="FF0066"/>
                </a:solidFill>
              </a:rPr>
              <a:t>chillscannán</a:t>
            </a:r>
            <a:r>
              <a:rPr lang="en-IE" b="1" dirty="0">
                <a:solidFill>
                  <a:srgbClr val="FF0066"/>
                </a:solidFill>
              </a:rPr>
              <a:t> </a:t>
            </a:r>
            <a:r>
              <a:rPr lang="en-IE" dirty="0">
                <a:solidFill>
                  <a:srgbClr val="FF0000"/>
                </a:solidFill>
              </a:rPr>
              <a:t>a dhéanamh.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68144" y="695598"/>
            <a:ext cx="26822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err="1">
                <a:solidFill>
                  <a:srgbClr val="0070C0"/>
                </a:solidFill>
              </a:rPr>
              <a:t>Fosfailipidí</a:t>
            </a:r>
            <a:r>
              <a:rPr lang="en-IE" sz="3200" b="1" dirty="0">
                <a:solidFill>
                  <a:srgbClr val="0070C0"/>
                </a:solidFill>
              </a:rPr>
              <a:t> &amp;        </a:t>
            </a:r>
            <a:r>
              <a:rPr lang="en-IE" sz="3200" b="1" dirty="0" err="1">
                <a:solidFill>
                  <a:srgbClr val="0070C0"/>
                </a:solidFill>
              </a:rPr>
              <a:t>próitéiní</a:t>
            </a:r>
            <a:endParaRPr lang="en-IE" sz="3200" b="1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17</a:t>
            </a:fld>
            <a:endParaRPr lang="en-IE"/>
          </a:p>
        </p:txBody>
      </p:sp>
      <p:pic>
        <p:nvPicPr>
          <p:cNvPr id="12290" name="Picture 2" descr="Amphipatic property of cell membra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822" y="2461655"/>
            <a:ext cx="3831699" cy="38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own Arrow 10"/>
          <p:cNvSpPr/>
          <p:nvPr/>
        </p:nvSpPr>
        <p:spPr>
          <a:xfrm rot="2341709">
            <a:off x="5172785" y="2321848"/>
            <a:ext cx="348421" cy="122538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Down Arrow 11"/>
          <p:cNvSpPr/>
          <p:nvPr/>
        </p:nvSpPr>
        <p:spPr>
          <a:xfrm>
            <a:off x="6209107" y="2636912"/>
            <a:ext cx="216024" cy="124394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20973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399" y="476672"/>
            <a:ext cx="8229600" cy="1143000"/>
          </a:xfrm>
        </p:spPr>
        <p:txBody>
          <a:bodyPr>
            <a:normAutofit/>
          </a:bodyPr>
          <a:lstStyle/>
          <a:p>
            <a:r>
              <a:rPr lang="en-IE" b="1" u="sng" dirty="0" err="1">
                <a:solidFill>
                  <a:srgbClr val="FF0000"/>
                </a:solidFill>
              </a:rPr>
              <a:t>Feidhmeanna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na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Lipidí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4774526" cy="49126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>
                <a:solidFill>
                  <a:srgbClr val="0070C0"/>
                </a:solidFill>
              </a:rPr>
              <a:t>(a) </a:t>
            </a:r>
            <a:r>
              <a:rPr lang="en-IE" sz="4000" b="1" u="sng" dirty="0" err="1">
                <a:solidFill>
                  <a:srgbClr val="0070C0"/>
                </a:solidFill>
              </a:rPr>
              <a:t>struchtúr</a:t>
            </a:r>
            <a:r>
              <a:rPr lang="ga-IE" sz="4000" b="1" u="sng" dirty="0" err="1">
                <a:solidFill>
                  <a:srgbClr val="0070C0"/>
                </a:solidFill>
              </a:rPr>
              <a:t>ac</a:t>
            </a:r>
            <a:r>
              <a:rPr lang="en-IE" sz="4000" b="1" u="sng" dirty="0">
                <a:solidFill>
                  <a:srgbClr val="0070C0"/>
                </a:solidFill>
              </a:rPr>
              <a:t>h: </a:t>
            </a:r>
          </a:p>
          <a:p>
            <a:pPr marL="0" indent="0">
              <a:buNone/>
            </a:pPr>
            <a:r>
              <a:rPr lang="en-IE" dirty="0"/>
              <a:t>1. </a:t>
            </a:r>
            <a:r>
              <a:rPr lang="en-IE" dirty="0" err="1"/>
              <a:t>Déantús</a:t>
            </a:r>
            <a:r>
              <a:rPr lang="en-IE" dirty="0"/>
              <a:t> an </a:t>
            </a:r>
            <a:r>
              <a:rPr lang="en-IE" b="1" dirty="0" err="1">
                <a:solidFill>
                  <a:srgbClr val="FF0000"/>
                </a:solidFill>
              </a:rPr>
              <a:t>chillscannáin</a:t>
            </a:r>
            <a:endParaRPr lang="en-IE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IE" dirty="0"/>
              <a:t>2. </a:t>
            </a:r>
            <a:r>
              <a:rPr lang="en-IE" b="1" dirty="0" err="1">
                <a:solidFill>
                  <a:srgbClr val="FF0000"/>
                </a:solidFill>
              </a:rPr>
              <a:t>Insliú</a:t>
            </a:r>
            <a:r>
              <a:rPr lang="en-IE" dirty="0"/>
              <a:t> d</a:t>
            </a:r>
            <a:r>
              <a:rPr lang="ga-IE" dirty="0"/>
              <a:t>’</a:t>
            </a:r>
            <a:r>
              <a:rPr lang="en-IE" dirty="0" err="1"/>
              <a:t>ainmhí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3. </a:t>
            </a:r>
            <a:r>
              <a:rPr lang="en-IE" dirty="0" err="1"/>
              <a:t>Déantús</a:t>
            </a:r>
            <a:r>
              <a:rPr lang="en-IE" dirty="0"/>
              <a:t> </a:t>
            </a:r>
            <a:r>
              <a:rPr lang="ga-IE" dirty="0"/>
              <a:t>na</a:t>
            </a:r>
            <a:r>
              <a:rPr lang="en-IE" dirty="0"/>
              <a:t> </a:t>
            </a:r>
            <a:r>
              <a:rPr lang="en-IE" dirty="0" err="1">
                <a:solidFill>
                  <a:srgbClr val="00B050"/>
                </a:solidFill>
              </a:rPr>
              <a:t>cúit</a:t>
            </a:r>
            <a:r>
              <a:rPr lang="ga-IE" dirty="0">
                <a:solidFill>
                  <a:srgbClr val="00B050"/>
                </a:solidFill>
              </a:rPr>
              <a:t>i</a:t>
            </a:r>
            <a:r>
              <a:rPr lang="en-IE" dirty="0">
                <a:solidFill>
                  <a:srgbClr val="00B050"/>
                </a:solidFill>
              </a:rPr>
              <a:t>n</a:t>
            </a:r>
            <a:r>
              <a:rPr lang="ga-IE" dirty="0">
                <a:solidFill>
                  <a:srgbClr val="00B050"/>
                </a:solidFill>
              </a:rPr>
              <a:t>e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céir</a:t>
            </a:r>
            <a:r>
              <a:rPr lang="ga-IE" dirty="0">
                <a:solidFill>
                  <a:srgbClr val="00B050"/>
                </a:solidFill>
              </a:rPr>
              <a:t>í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sz="1400" dirty="0" smtClean="0">
                <a:solidFill>
                  <a:srgbClr val="00B050"/>
                </a:solidFill>
              </a:rPr>
              <a:t> </a:t>
            </a:r>
            <a:r>
              <a:rPr lang="ga-IE" dirty="0">
                <a:solidFill>
                  <a:srgbClr val="00B050"/>
                </a:solidFill>
              </a:rPr>
              <a:t>ar dhromchla </a:t>
            </a:r>
            <a:r>
              <a:rPr lang="en-IE" dirty="0" err="1">
                <a:solidFill>
                  <a:srgbClr val="00B050"/>
                </a:solidFill>
              </a:rPr>
              <a:t>na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duilleo</a:t>
            </a:r>
            <a:r>
              <a:rPr lang="ga-IE" dirty="0">
                <a:solidFill>
                  <a:srgbClr val="00B050"/>
                </a:solidFill>
              </a:rPr>
              <a:t>i</a:t>
            </a:r>
            <a:r>
              <a:rPr lang="en-IE" dirty="0">
                <a:solidFill>
                  <a:srgbClr val="00B050"/>
                </a:solidFill>
              </a:rPr>
              <a:t>g</a:t>
            </a:r>
            <a:r>
              <a:rPr lang="ga-IE" dirty="0">
                <a:solidFill>
                  <a:srgbClr val="00B050"/>
                </a:solidFill>
              </a:rPr>
              <a:t>e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4. </a:t>
            </a:r>
            <a:r>
              <a:rPr lang="en-IE" b="1" dirty="0">
                <a:solidFill>
                  <a:srgbClr val="FF0000"/>
                </a:solidFill>
              </a:rPr>
              <a:t>Cosaint </a:t>
            </a:r>
            <a:r>
              <a:rPr lang="en-IE" b="1" dirty="0" err="1">
                <a:solidFill>
                  <a:srgbClr val="FF0000"/>
                </a:solidFill>
              </a:rPr>
              <a:t>timpeall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ga-IE" b="1" dirty="0">
                <a:solidFill>
                  <a:srgbClr val="FF0000"/>
                </a:solidFill>
              </a:rPr>
              <a:t>ar </a:t>
            </a:r>
            <a:r>
              <a:rPr lang="en-IE" b="1" dirty="0" err="1">
                <a:solidFill>
                  <a:srgbClr val="FF0000"/>
                </a:solidFill>
              </a:rPr>
              <a:t>orgáin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 err="1"/>
              <a:t>m.s.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ga-IE" b="1" dirty="0"/>
              <a:t>d</a:t>
            </a:r>
            <a:r>
              <a:rPr lang="en-IE" b="1" dirty="0" err="1"/>
              <a:t>uáin</a:t>
            </a:r>
            <a:r>
              <a:rPr lang="en-IE" b="1" dirty="0"/>
              <a:t> </a:t>
            </a:r>
            <a:endParaRPr lang="en-IE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18</a:t>
            </a:fld>
            <a:endParaRPr lang="en-IE"/>
          </a:p>
        </p:txBody>
      </p:sp>
      <p:pic>
        <p:nvPicPr>
          <p:cNvPr id="13314" name="Picture 2" descr="Kidneys - Female Organs - Human Anat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28799"/>
            <a:ext cx="3312368" cy="349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76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92" y="845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b="1" u="sng" dirty="0" err="1">
                <a:solidFill>
                  <a:srgbClr val="FF0000"/>
                </a:solidFill>
              </a:rPr>
              <a:t>Feidhmeann</a:t>
            </a:r>
            <a:r>
              <a:rPr lang="ga-IE" b="1" u="sng" dirty="0">
                <a:solidFill>
                  <a:srgbClr val="FF0000"/>
                </a:solidFill>
              </a:rPr>
              <a:t>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ga-IE" b="1" u="sng" dirty="0">
                <a:solidFill>
                  <a:srgbClr val="FF0000"/>
                </a:solidFill>
              </a:rPr>
              <a:t>na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lipidí</a:t>
            </a:r>
            <a:r>
              <a:rPr lang="en-IE" b="1" u="sng" dirty="0">
                <a:solidFill>
                  <a:srgbClr val="FF0000"/>
                </a:solidFill>
              </a:rPr>
              <a:t> - </a:t>
            </a:r>
            <a:r>
              <a:rPr lang="en-IE" b="1" u="sng" dirty="0" err="1">
                <a:solidFill>
                  <a:srgbClr val="FF0000"/>
                </a:solidFill>
              </a:rPr>
              <a:t>Meitibileach</a:t>
            </a:r>
            <a:endParaRPr lang="en-IE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56581"/>
            <a:ext cx="4248472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>
                <a:solidFill>
                  <a:srgbClr val="0070C0"/>
                </a:solidFill>
              </a:rPr>
              <a:t>(b) </a:t>
            </a:r>
            <a:r>
              <a:rPr lang="en-IE" b="1" dirty="0" err="1">
                <a:solidFill>
                  <a:srgbClr val="0070C0"/>
                </a:solidFill>
              </a:rPr>
              <a:t>Meitib</a:t>
            </a:r>
            <a:r>
              <a:rPr lang="ga-IE" b="1" dirty="0">
                <a:solidFill>
                  <a:srgbClr val="0070C0"/>
                </a:solidFill>
              </a:rPr>
              <a:t>i</a:t>
            </a:r>
            <a:r>
              <a:rPr lang="en-IE" b="1" dirty="0">
                <a:solidFill>
                  <a:srgbClr val="0070C0"/>
                </a:solidFill>
              </a:rPr>
              <a:t>l</a:t>
            </a:r>
            <a:r>
              <a:rPr lang="ga-IE" b="1" dirty="0">
                <a:solidFill>
                  <a:srgbClr val="0070C0"/>
                </a:solidFill>
              </a:rPr>
              <a:t>e</a:t>
            </a:r>
            <a:r>
              <a:rPr lang="en-IE" b="1" dirty="0">
                <a:solidFill>
                  <a:srgbClr val="0070C0"/>
                </a:solidFill>
              </a:rPr>
              <a:t>ach: </a:t>
            </a:r>
          </a:p>
          <a:p>
            <a:pPr marL="514350" indent="-514350">
              <a:buAutoNum type="arabicPeriod"/>
            </a:pPr>
            <a:r>
              <a:rPr lang="en-IE" b="1" dirty="0" err="1">
                <a:solidFill>
                  <a:srgbClr val="FF0000"/>
                </a:solidFill>
              </a:rPr>
              <a:t>Stó</a:t>
            </a:r>
            <a:r>
              <a:rPr lang="ga-IE" b="1" dirty="0">
                <a:solidFill>
                  <a:srgbClr val="FF0000"/>
                </a:solidFill>
              </a:rPr>
              <a:t>r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fuinn</a:t>
            </a:r>
            <a:r>
              <a:rPr lang="ga-IE" b="1" dirty="0">
                <a:solidFill>
                  <a:srgbClr val="FF0000"/>
                </a:solidFill>
              </a:rPr>
              <a:t>i</a:t>
            </a:r>
            <a:r>
              <a:rPr lang="en-IE" b="1" dirty="0" err="1">
                <a:solidFill>
                  <a:srgbClr val="FF0000"/>
                </a:solidFill>
              </a:rPr>
              <a:t>mh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</a:p>
          <a:p>
            <a:pPr marL="514350" indent="-514350">
              <a:buAutoNum type="arabicPeriod" startAt="2"/>
            </a:pPr>
            <a:r>
              <a:rPr lang="en-IE" b="1" dirty="0" err="1">
                <a:solidFill>
                  <a:srgbClr val="FF0000"/>
                </a:solidFill>
              </a:rPr>
              <a:t>Vitimíní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saille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intuaslagtha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>
                <a:solidFill>
                  <a:srgbClr val="FF0066"/>
                </a:solidFill>
              </a:rPr>
              <a:t>(A,D,E,K)</a:t>
            </a:r>
            <a:r>
              <a:rPr lang="ga-IE" b="1" dirty="0">
                <a:solidFill>
                  <a:srgbClr val="FF0066"/>
                </a:solidFill>
              </a:rPr>
              <a:t> a </a:t>
            </a:r>
            <a:r>
              <a:rPr lang="ga-IE" b="1" dirty="0">
                <a:solidFill>
                  <a:srgbClr val="FF0000"/>
                </a:solidFill>
              </a:rPr>
              <a:t>s</a:t>
            </a:r>
            <a:r>
              <a:rPr lang="en-IE" b="1" dirty="0" err="1">
                <a:solidFill>
                  <a:srgbClr val="FF0000"/>
                </a:solidFill>
              </a:rPr>
              <a:t>tóráil</a:t>
            </a:r>
            <a:r>
              <a:rPr lang="en-IE" b="1" dirty="0">
                <a:solidFill>
                  <a:srgbClr val="FF0000"/>
                </a:solidFill>
              </a:rPr>
              <a:t>  </a:t>
            </a:r>
            <a:endParaRPr lang="en-IE" b="1" dirty="0">
              <a:solidFill>
                <a:srgbClr val="FF0066"/>
              </a:solidFill>
            </a:endParaRPr>
          </a:p>
          <a:p>
            <a:pPr marL="514350" indent="-514350">
              <a:buAutoNum type="arabicPeriod" startAt="2"/>
            </a:pPr>
            <a:r>
              <a:rPr lang="en-IE" b="1" dirty="0" err="1">
                <a:solidFill>
                  <a:srgbClr val="FF0000"/>
                </a:solidFill>
              </a:rPr>
              <a:t>Hormóin</a:t>
            </a:r>
            <a:r>
              <a:rPr lang="en-IE" dirty="0"/>
              <a:t>.</a:t>
            </a:r>
          </a:p>
          <a:p>
            <a:pPr marL="514350" indent="-514350">
              <a:buAutoNum type="arabicPeriod"/>
            </a:pPr>
            <a:endParaRPr lang="en-IE" dirty="0"/>
          </a:p>
          <a:p>
            <a:pPr marL="514350" indent="-514350">
              <a:buAutoNum type="arabicPeriod"/>
            </a:pPr>
            <a:endParaRPr lang="en-IE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19</a:t>
            </a:fld>
            <a:endParaRPr lang="en-IE"/>
          </a:p>
        </p:txBody>
      </p:sp>
      <p:pic>
        <p:nvPicPr>
          <p:cNvPr id="14338" name="Picture 2" descr="Foods Highest in Vitamin 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4042420" cy="27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741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en-IE" b="1" u="sng" dirty="0" err="1">
                <a:solidFill>
                  <a:srgbClr val="FF0000"/>
                </a:solidFill>
              </a:rPr>
              <a:t>Príomhfheidhmeanna</a:t>
            </a:r>
            <a:r>
              <a:rPr lang="en-IE" b="1" u="sng" dirty="0">
                <a:solidFill>
                  <a:srgbClr val="FF0000"/>
                </a:solidFill>
              </a:rPr>
              <a:t> Bia: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931224" cy="525658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IE" dirty="0" err="1">
                <a:solidFill>
                  <a:srgbClr val="0070C0"/>
                </a:solidFill>
              </a:rPr>
              <a:t>Fuinneamh</a:t>
            </a:r>
            <a:r>
              <a:rPr lang="en-IE" dirty="0">
                <a:solidFill>
                  <a:srgbClr val="0070C0"/>
                </a:solidFill>
              </a:rPr>
              <a:t> a </a:t>
            </a:r>
            <a:r>
              <a:rPr lang="en-IE" dirty="0" err="1">
                <a:solidFill>
                  <a:srgbClr val="0070C0"/>
                </a:solidFill>
              </a:rPr>
              <a:t>chur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ar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fáil</a:t>
            </a:r>
            <a:r>
              <a:rPr lang="en-IE" dirty="0">
                <a:solidFill>
                  <a:srgbClr val="0070C0"/>
                </a:solidFill>
              </a:rPr>
              <a:t> </a:t>
            </a:r>
          </a:p>
          <a:p>
            <a:pPr lvl="0"/>
            <a:r>
              <a:rPr lang="en-IE" dirty="0" err="1">
                <a:solidFill>
                  <a:srgbClr val="0070C0"/>
                </a:solidFill>
              </a:rPr>
              <a:t>Fás</a:t>
            </a:r>
            <a:r>
              <a:rPr lang="en-IE" dirty="0">
                <a:solidFill>
                  <a:srgbClr val="0070C0"/>
                </a:solidFill>
              </a:rPr>
              <a:t> &amp; </a:t>
            </a:r>
            <a:r>
              <a:rPr lang="en-IE" dirty="0" err="1">
                <a:solidFill>
                  <a:srgbClr val="0070C0"/>
                </a:solidFill>
              </a:rPr>
              <a:t>deisiú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ceall</a:t>
            </a:r>
            <a:endParaRPr lang="en-IE" dirty="0">
              <a:solidFill>
                <a:srgbClr val="0070C0"/>
              </a:solidFill>
            </a:endParaRPr>
          </a:p>
          <a:p>
            <a:pPr lvl="0"/>
            <a:r>
              <a:rPr lang="en-IE" dirty="0" err="1">
                <a:solidFill>
                  <a:srgbClr val="0070C0"/>
                </a:solidFill>
              </a:rPr>
              <a:t>Cosaint</a:t>
            </a:r>
            <a:r>
              <a:rPr lang="en-IE" dirty="0">
                <a:solidFill>
                  <a:srgbClr val="0070C0"/>
                </a:solidFill>
              </a:rPr>
              <a:t> &amp; </a:t>
            </a:r>
            <a:r>
              <a:rPr lang="en-IE" dirty="0" err="1">
                <a:solidFill>
                  <a:srgbClr val="0070C0"/>
                </a:solidFill>
              </a:rPr>
              <a:t>Atáirgeadh</a:t>
            </a:r>
            <a:endParaRPr lang="en-IE" dirty="0">
              <a:solidFill>
                <a:srgbClr val="0070C0"/>
              </a:solidFill>
            </a:endParaRPr>
          </a:p>
          <a:p>
            <a:pPr lvl="0"/>
            <a:r>
              <a:rPr lang="en-IE" b="1" u="sng" dirty="0" err="1">
                <a:solidFill>
                  <a:srgbClr val="FF0000"/>
                </a:solidFill>
              </a:rPr>
              <a:t>Dúile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ceimiceacha</a:t>
            </a:r>
            <a:r>
              <a:rPr lang="en-IE" b="1" u="sng" dirty="0">
                <a:solidFill>
                  <a:srgbClr val="FF0000"/>
                </a:solidFill>
              </a:rPr>
              <a:t>:  </a:t>
            </a:r>
            <a:r>
              <a:rPr lang="en-IE" u="sng" dirty="0" err="1">
                <a:solidFill>
                  <a:srgbClr val="FF0000"/>
                </a:solidFill>
              </a:rPr>
              <a:t>Tá</a:t>
            </a:r>
            <a:r>
              <a:rPr lang="en-IE" u="sng" dirty="0">
                <a:solidFill>
                  <a:srgbClr val="FF0000"/>
                </a:solidFill>
              </a:rPr>
              <a:t> 6 </a:t>
            </a:r>
            <a:r>
              <a:rPr lang="en-IE" u="sng" dirty="0" err="1">
                <a:solidFill>
                  <a:srgbClr val="FF0000"/>
                </a:solidFill>
              </a:rPr>
              <a:t>phríomhdhúil</a:t>
            </a:r>
            <a:r>
              <a:rPr lang="en-IE" u="sng" dirty="0">
                <a:solidFill>
                  <a:srgbClr val="FF0000"/>
                </a:solidFill>
              </a:rPr>
              <a:t> </a:t>
            </a:r>
            <a:r>
              <a:rPr lang="en-IE" u="sng" dirty="0" err="1">
                <a:solidFill>
                  <a:srgbClr val="FF0000"/>
                </a:solidFill>
              </a:rPr>
              <a:t>i</a:t>
            </a:r>
            <a:r>
              <a:rPr lang="en-IE" u="sng" dirty="0">
                <a:solidFill>
                  <a:srgbClr val="FF0000"/>
                </a:solidFill>
              </a:rPr>
              <a:t> </a:t>
            </a:r>
            <a:r>
              <a:rPr lang="en-IE" u="sng" dirty="0" err="1">
                <a:solidFill>
                  <a:srgbClr val="FF0000"/>
                </a:solidFill>
              </a:rPr>
              <a:t>mbia</a:t>
            </a:r>
            <a:r>
              <a:rPr lang="en-IE" u="sng" dirty="0">
                <a:solidFill>
                  <a:srgbClr val="FF0000"/>
                </a:solidFill>
              </a:rPr>
              <a:t>: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Carbón</a:t>
            </a:r>
            <a:r>
              <a:rPr lang="en-IE" b="1" dirty="0">
                <a:solidFill>
                  <a:srgbClr val="00B050"/>
                </a:solidFill>
              </a:rPr>
              <a:t> 		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Nítrigin</a:t>
            </a:r>
            <a:endParaRPr lang="en-IE" b="1" dirty="0">
              <a:solidFill>
                <a:srgbClr val="00B050"/>
              </a:solidFill>
            </a:endParaRPr>
          </a:p>
          <a:p>
            <a:r>
              <a:rPr lang="en-IE" b="1" dirty="0" err="1">
                <a:solidFill>
                  <a:srgbClr val="00B050"/>
                </a:solidFill>
              </a:rPr>
              <a:t>Hidrigin</a:t>
            </a:r>
            <a:r>
              <a:rPr lang="en-IE" b="1" dirty="0">
                <a:solidFill>
                  <a:srgbClr val="00B050"/>
                </a:solidFill>
              </a:rPr>
              <a:t>		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Fosfar</a:t>
            </a:r>
            <a:endParaRPr lang="en-IE" b="1" dirty="0">
              <a:solidFill>
                <a:srgbClr val="00B050"/>
              </a:solidFill>
            </a:endParaRPr>
          </a:p>
          <a:p>
            <a:r>
              <a:rPr lang="en-IE" b="1" dirty="0" err="1">
                <a:solidFill>
                  <a:srgbClr val="00B050"/>
                </a:solidFill>
              </a:rPr>
              <a:t>Ocsaigin</a:t>
            </a:r>
            <a:r>
              <a:rPr lang="en-IE" b="1" dirty="0">
                <a:solidFill>
                  <a:srgbClr val="00B050"/>
                </a:solidFill>
              </a:rPr>
              <a:t>           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Sulfar</a:t>
            </a:r>
            <a:r>
              <a:rPr lang="en-IE" b="1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endParaRPr lang="en-IE" b="1" u="sng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</a:t>
            </a:fld>
            <a:endParaRPr lang="en-IE"/>
          </a:p>
        </p:txBody>
      </p:sp>
      <p:pic>
        <p:nvPicPr>
          <p:cNvPr id="2050" name="Picture 2" descr="C6H12O6 Glucose molecu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197" b="21197"/>
          <a:stretch/>
        </p:blipFill>
        <p:spPr bwMode="auto">
          <a:xfrm>
            <a:off x="3851920" y="2420888"/>
            <a:ext cx="4762500" cy="383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521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143000"/>
          </a:xfrm>
        </p:spPr>
        <p:txBody>
          <a:bodyPr>
            <a:normAutofit/>
          </a:bodyPr>
          <a:lstStyle/>
          <a:p>
            <a:r>
              <a:rPr lang="en-IE" b="1" u="sng" dirty="0"/>
              <a:t>3. </a:t>
            </a:r>
            <a:r>
              <a:rPr lang="en-IE" b="1" u="sng" dirty="0" err="1"/>
              <a:t>Próitéin</a:t>
            </a:r>
            <a:r>
              <a:rPr lang="ga-IE" b="1" u="sng" dirty="0"/>
              <a:t>í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3"/>
            <a:ext cx="5400600" cy="33123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Déanta</a:t>
            </a:r>
            <a:r>
              <a:rPr lang="en-IE" b="1" u="sng" dirty="0">
                <a:solidFill>
                  <a:srgbClr val="FF0000"/>
                </a:solidFill>
              </a:rPr>
              <a:t> as/</a:t>
            </a:r>
            <a:r>
              <a:rPr lang="en-IE" b="1" u="sng" dirty="0" err="1">
                <a:solidFill>
                  <a:srgbClr val="FF0000"/>
                </a:solidFill>
              </a:rPr>
              <a:t>Dúile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IE" dirty="0">
                <a:solidFill>
                  <a:srgbClr val="FF0066"/>
                </a:solidFill>
              </a:rPr>
              <a:t>C, H, O </a:t>
            </a:r>
            <a:r>
              <a:rPr lang="en-IE" b="1" dirty="0">
                <a:solidFill>
                  <a:srgbClr val="FF0066"/>
                </a:solidFill>
              </a:rPr>
              <a:t>&amp; N – </a:t>
            </a:r>
            <a:r>
              <a:rPr lang="en-IE" b="1" dirty="0" err="1">
                <a:solidFill>
                  <a:srgbClr val="FF0066"/>
                </a:solidFill>
              </a:rPr>
              <a:t>Nitrigin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(</a:t>
            </a:r>
            <a:r>
              <a:rPr lang="en-IE" dirty="0" err="1"/>
              <a:t>uaireanta</a:t>
            </a:r>
            <a:r>
              <a:rPr lang="en-IE" dirty="0"/>
              <a:t> S, </a:t>
            </a:r>
            <a:r>
              <a:rPr lang="en-IE" dirty="0" err="1"/>
              <a:t>Sulfar</a:t>
            </a:r>
            <a:r>
              <a:rPr lang="en-IE" dirty="0"/>
              <a:t> </a:t>
            </a:r>
            <a:r>
              <a:rPr lang="en-IE" dirty="0" err="1"/>
              <a:t>fre</a:t>
            </a:r>
            <a:r>
              <a:rPr lang="ga-IE" dirty="0"/>
              <a:t>i</a:t>
            </a:r>
            <a:r>
              <a:rPr lang="en-IE" dirty="0"/>
              <a:t>sin)</a:t>
            </a:r>
          </a:p>
          <a:p>
            <a:pPr marL="0" indent="0">
              <a:buNone/>
            </a:pPr>
            <a:r>
              <a:rPr lang="ga-IE" b="1" u="sng" dirty="0">
                <a:solidFill>
                  <a:srgbClr val="FF0000"/>
                </a:solidFill>
              </a:rPr>
              <a:t>S</a:t>
            </a:r>
            <a:r>
              <a:rPr lang="en-IE" b="1" u="sng" dirty="0" err="1">
                <a:solidFill>
                  <a:srgbClr val="FF0000"/>
                </a:solidFill>
              </a:rPr>
              <a:t>truchtúr</a:t>
            </a:r>
            <a:r>
              <a:rPr lang="en-IE" b="1" u="sng" dirty="0">
                <a:solidFill>
                  <a:srgbClr val="FF0000"/>
                </a:solidFill>
              </a:rPr>
              <a:t>:  </a:t>
            </a:r>
            <a:r>
              <a:rPr lang="en-IE" dirty="0" err="1"/>
              <a:t>déanta</a:t>
            </a:r>
            <a:r>
              <a:rPr lang="en-IE" dirty="0"/>
              <a:t> </a:t>
            </a:r>
            <a:r>
              <a:rPr lang="en-IE" dirty="0" err="1">
                <a:solidFill>
                  <a:srgbClr val="0070C0"/>
                </a:solidFill>
              </a:rPr>
              <a:t>d’</a:t>
            </a:r>
            <a:r>
              <a:rPr lang="en-IE" b="1" dirty="0" err="1">
                <a:solidFill>
                  <a:srgbClr val="0070C0"/>
                </a:solidFill>
              </a:rPr>
              <a:t>aimínaigé</a:t>
            </a:r>
            <a:r>
              <a:rPr lang="ga-IE" b="1" dirty="0" err="1">
                <a:solidFill>
                  <a:srgbClr val="0070C0"/>
                </a:solidFill>
              </a:rPr>
              <a:t>id</a:t>
            </a:r>
            <a:r>
              <a:rPr lang="en-IE" b="1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slabhraí</a:t>
            </a:r>
            <a:endParaRPr lang="ga-IE" dirty="0"/>
          </a:p>
          <a:p>
            <a:pPr marL="0" indent="0">
              <a:buNone/>
            </a:pPr>
            <a:r>
              <a:rPr lang="en-IE" dirty="0"/>
              <a:t> </a:t>
            </a:r>
            <a:r>
              <a:rPr lang="en-IE" dirty="0" err="1"/>
              <a:t>fada</a:t>
            </a:r>
            <a:r>
              <a:rPr lang="en-IE" dirty="0"/>
              <a:t>. (200+ </a:t>
            </a:r>
            <a:r>
              <a:rPr lang="en-IE" dirty="0" err="1"/>
              <a:t>aimínaigéad</a:t>
            </a:r>
            <a:r>
              <a:rPr lang="en-IE" dirty="0"/>
              <a:t>). </a:t>
            </a:r>
          </a:p>
          <a:p>
            <a:pPr marL="0" indent="0">
              <a:buNone/>
            </a:pPr>
            <a:endParaRPr lang="en-IE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IE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20</a:t>
            </a:fld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5220072" y="1772816"/>
            <a:ext cx="3600400" cy="310854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err="1"/>
              <a:t>Bristear</a:t>
            </a:r>
            <a:r>
              <a:rPr lang="en-IE" sz="2800" dirty="0"/>
              <a:t> </a:t>
            </a:r>
            <a:r>
              <a:rPr lang="en-IE" sz="2800" dirty="0" err="1"/>
              <a:t>síos</a:t>
            </a:r>
            <a:r>
              <a:rPr lang="en-IE" sz="2800" dirty="0"/>
              <a:t> </a:t>
            </a:r>
            <a:r>
              <a:rPr lang="ga-IE" sz="2800" dirty="0" smtClean="0"/>
              <a:t>p</a:t>
            </a:r>
            <a:r>
              <a:rPr lang="en-IE" sz="2800" dirty="0" err="1" smtClean="0"/>
              <a:t>róitéiní</a:t>
            </a:r>
            <a:r>
              <a:rPr lang="en-IE" sz="2800" dirty="0" smtClean="0"/>
              <a:t> </a:t>
            </a:r>
            <a:r>
              <a:rPr lang="en-IE" sz="2800" dirty="0" err="1"/>
              <a:t>sa</a:t>
            </a:r>
            <a:r>
              <a:rPr lang="en-IE" sz="2800" dirty="0"/>
              <a:t> </a:t>
            </a:r>
            <a:r>
              <a:rPr lang="en-IE" sz="2800" dirty="0" err="1"/>
              <a:t>chóras</a:t>
            </a:r>
            <a:r>
              <a:rPr lang="en-IE" sz="2800" dirty="0"/>
              <a:t> </a:t>
            </a:r>
            <a:r>
              <a:rPr lang="en-IE" sz="2800" dirty="0" err="1"/>
              <a:t>díléa</a:t>
            </a:r>
            <a:r>
              <a:rPr lang="en-IE" sz="2800" dirty="0"/>
              <a:t> &amp; </a:t>
            </a:r>
            <a:r>
              <a:rPr lang="en-IE" sz="2800" dirty="0" err="1"/>
              <a:t>úsáidtear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ga-IE" sz="2800" dirty="0"/>
              <a:t>h</a:t>
            </a:r>
            <a:r>
              <a:rPr lang="en-IE" sz="2800" b="1" dirty="0" err="1">
                <a:solidFill>
                  <a:srgbClr val="FF0066"/>
                </a:solidFill>
              </a:rPr>
              <a:t>Aimínaigéid</a:t>
            </a:r>
            <a:r>
              <a:rPr lang="en-IE" sz="2800" dirty="0">
                <a:solidFill>
                  <a:srgbClr val="FF0066"/>
                </a:solidFill>
              </a:rPr>
              <a:t> </a:t>
            </a:r>
            <a:r>
              <a:rPr lang="en-IE" sz="2800" dirty="0" err="1"/>
              <a:t>chun</a:t>
            </a:r>
            <a:r>
              <a:rPr lang="en-IE" sz="2800" dirty="0"/>
              <a:t> </a:t>
            </a:r>
            <a:r>
              <a:rPr lang="en-IE" sz="2800" b="1" u="sng" dirty="0" err="1"/>
              <a:t>Próiteiní</a:t>
            </a:r>
            <a:r>
              <a:rPr lang="en-IE" sz="2800" b="1" u="sng" dirty="0"/>
              <a:t> NUA </a:t>
            </a:r>
            <a:r>
              <a:rPr lang="en-IE" sz="2800" dirty="0"/>
              <a:t>a </a:t>
            </a:r>
            <a:r>
              <a:rPr lang="en-IE" sz="2800" dirty="0" err="1"/>
              <a:t>dhéanamh</a:t>
            </a:r>
            <a:r>
              <a:rPr lang="en-IE" sz="2800" dirty="0"/>
              <a:t> </a:t>
            </a:r>
            <a:r>
              <a:rPr lang="en-IE" sz="2800" dirty="0" err="1"/>
              <a:t>laistigh</a:t>
            </a:r>
            <a:r>
              <a:rPr lang="en-IE" sz="2800" dirty="0"/>
              <a:t> </a:t>
            </a:r>
            <a:r>
              <a:rPr lang="en-IE" sz="2800" dirty="0" err="1"/>
              <a:t>dár</a:t>
            </a:r>
            <a:r>
              <a:rPr lang="en-IE" sz="2800" dirty="0"/>
              <a:t> </a:t>
            </a:r>
            <a:r>
              <a:rPr lang="ga-IE" sz="2800" dirty="0" err="1"/>
              <a:t>gc</a:t>
            </a:r>
            <a:r>
              <a:rPr lang="en-IE" sz="2800" dirty="0" err="1"/>
              <a:t>ealla</a:t>
            </a:r>
            <a:r>
              <a:rPr lang="en-IE" sz="2800" dirty="0"/>
              <a:t> (</a:t>
            </a:r>
            <a:r>
              <a:rPr lang="en-IE" sz="2800" dirty="0" err="1"/>
              <a:t>sna</a:t>
            </a:r>
            <a:r>
              <a:rPr lang="en-IE" sz="2800" dirty="0"/>
              <a:t> </a:t>
            </a:r>
            <a:r>
              <a:rPr lang="en-IE" sz="2800" b="1" dirty="0" err="1">
                <a:solidFill>
                  <a:srgbClr val="FF0066"/>
                </a:solidFill>
              </a:rPr>
              <a:t>Ribeasóim</a:t>
            </a:r>
            <a:r>
              <a:rPr lang="en-IE" sz="2800" b="1" dirty="0">
                <a:solidFill>
                  <a:srgbClr val="FF0066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4653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784" y="764704"/>
            <a:ext cx="3654152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Próitéiní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déanta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sa</a:t>
            </a:r>
            <a:r>
              <a:rPr lang="en-IE" b="1" u="sng" dirty="0">
                <a:solidFill>
                  <a:srgbClr val="FF0000"/>
                </a:solidFill>
              </a:rPr>
              <a:t> c</a:t>
            </a:r>
            <a:r>
              <a:rPr lang="ga-IE" b="1" u="sng" dirty="0">
                <a:solidFill>
                  <a:srgbClr val="FF0000"/>
                </a:solidFill>
              </a:rPr>
              <a:t>h</a:t>
            </a:r>
            <a:r>
              <a:rPr lang="en-IE" b="1" u="sng" dirty="0" err="1">
                <a:solidFill>
                  <a:srgbClr val="FF0000"/>
                </a:solidFill>
              </a:rPr>
              <a:t>orp</a:t>
            </a:r>
            <a:r>
              <a:rPr lang="ga-IE" b="1" u="sng" dirty="0">
                <a:solidFill>
                  <a:srgbClr val="FF0000"/>
                </a:solidFill>
              </a:rPr>
              <a:t>: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</a:p>
          <a:p>
            <a:r>
              <a:rPr lang="ga-IE" dirty="0"/>
              <a:t>e</a:t>
            </a:r>
            <a:r>
              <a:rPr lang="en-IE" dirty="0" err="1" smtClean="0"/>
              <a:t>insímí</a:t>
            </a:r>
            <a:r>
              <a:rPr lang="en-IE" dirty="0" smtClean="0"/>
              <a:t> </a:t>
            </a:r>
            <a:endParaRPr lang="en-IE" dirty="0"/>
          </a:p>
          <a:p>
            <a:r>
              <a:rPr lang="ga-IE" dirty="0"/>
              <a:t>h</a:t>
            </a:r>
            <a:r>
              <a:rPr lang="en-IE" dirty="0" err="1"/>
              <a:t>ormó</a:t>
            </a:r>
            <a:r>
              <a:rPr lang="ga-IE" dirty="0"/>
              <a:t>i</a:t>
            </a:r>
            <a:r>
              <a:rPr lang="en-IE" dirty="0" smtClean="0"/>
              <a:t>n </a:t>
            </a:r>
            <a:endParaRPr lang="en-IE" dirty="0"/>
          </a:p>
          <a:p>
            <a:r>
              <a:rPr lang="en-IE" dirty="0" err="1"/>
              <a:t>próitéin</a:t>
            </a:r>
            <a:r>
              <a:rPr lang="ga-IE" dirty="0"/>
              <a:t>í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matá</a:t>
            </a:r>
            <a:r>
              <a:rPr lang="ga-IE" dirty="0"/>
              <a:t>i</a:t>
            </a:r>
            <a:r>
              <a:rPr lang="en-IE" dirty="0"/>
              <a:t>n</a:t>
            </a:r>
            <a:r>
              <a:rPr lang="ga-IE" dirty="0"/>
              <a:t> (</a:t>
            </a:r>
            <a:r>
              <a:rPr lang="en-IE" dirty="0" err="1"/>
              <a:t>mió</a:t>
            </a:r>
            <a:r>
              <a:rPr lang="ga-IE" dirty="0"/>
              <a:t>i</a:t>
            </a:r>
            <a:r>
              <a:rPr lang="en-IE" dirty="0"/>
              <a:t>sin</a:t>
            </a:r>
            <a:r>
              <a:rPr lang="ga-IE" dirty="0" smtClean="0"/>
              <a:t>)</a:t>
            </a:r>
            <a:r>
              <a:rPr lang="en-IE" dirty="0" smtClean="0"/>
              <a:t> </a:t>
            </a:r>
            <a:endParaRPr lang="en-IE" dirty="0"/>
          </a:p>
          <a:p>
            <a:r>
              <a:rPr lang="ga-IE" dirty="0"/>
              <a:t>i g</a:t>
            </a:r>
            <a:r>
              <a:rPr lang="en-IE" dirty="0" err="1"/>
              <a:t>craiceann</a:t>
            </a:r>
            <a:r>
              <a:rPr lang="ga-IE" dirty="0"/>
              <a:t> (</a:t>
            </a:r>
            <a:r>
              <a:rPr lang="en-IE" dirty="0" err="1"/>
              <a:t>colla</a:t>
            </a:r>
            <a:r>
              <a:rPr lang="ga-IE" dirty="0"/>
              <a:t>i</a:t>
            </a:r>
            <a:r>
              <a:rPr lang="en-IE" dirty="0"/>
              <a:t>gin</a:t>
            </a:r>
            <a:r>
              <a:rPr lang="ga-IE" dirty="0"/>
              <a:t>)</a:t>
            </a:r>
            <a:r>
              <a:rPr lang="en-IE" dirty="0"/>
              <a:t> </a:t>
            </a:r>
          </a:p>
          <a:p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líocha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(pigments</a:t>
            </a:r>
            <a:r>
              <a:rPr lang="en-IE" dirty="0" smtClean="0"/>
              <a:t>) </a:t>
            </a:r>
            <a:endParaRPr lang="en-IE" dirty="0"/>
          </a:p>
        </p:txBody>
      </p:sp>
      <p:sp>
        <p:nvSpPr>
          <p:cNvPr id="2" name="Right Arrow 1"/>
          <p:cNvSpPr/>
          <p:nvPr/>
        </p:nvSpPr>
        <p:spPr>
          <a:xfrm>
            <a:off x="3955695" y="1743507"/>
            <a:ext cx="1634805" cy="2520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21</a:t>
            </a:fld>
            <a:endParaRPr lang="en-IE"/>
          </a:p>
        </p:txBody>
      </p:sp>
      <p:pic>
        <p:nvPicPr>
          <p:cNvPr id="15362" name="Picture 2" descr="Hair keratin strengthening and repair , Treatment and c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49" y="0"/>
            <a:ext cx="2762926" cy="276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woman ready for cosmetic surge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188" y="2276872"/>
            <a:ext cx="2822498" cy="411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98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9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9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9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9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9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9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9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b="1" u="sng" dirty="0" err="1">
                <a:solidFill>
                  <a:srgbClr val="FF0066"/>
                </a:solidFill>
              </a:rPr>
              <a:t>Struchtúr</a:t>
            </a:r>
            <a:r>
              <a:rPr lang="en-IE" b="1" u="sng" dirty="0">
                <a:solidFill>
                  <a:srgbClr val="FF0066"/>
                </a:solidFill>
              </a:rPr>
              <a:t> </a:t>
            </a:r>
            <a:r>
              <a:rPr lang="en-IE" b="1" u="sng" dirty="0" err="1">
                <a:solidFill>
                  <a:srgbClr val="FF0066"/>
                </a:solidFill>
              </a:rPr>
              <a:t>na</a:t>
            </a:r>
            <a:r>
              <a:rPr lang="en-IE" b="1" u="sng" dirty="0">
                <a:solidFill>
                  <a:srgbClr val="FF0066"/>
                </a:solidFill>
              </a:rPr>
              <a:t> </a:t>
            </a:r>
            <a:r>
              <a:rPr lang="en-IE" b="1" u="sng" dirty="0" err="1">
                <a:solidFill>
                  <a:srgbClr val="FF0066"/>
                </a:solidFill>
              </a:rPr>
              <a:t>bpróitéiní</a:t>
            </a:r>
            <a:r>
              <a:rPr lang="en-IE" b="1" u="sng" dirty="0">
                <a:solidFill>
                  <a:srgbClr val="FF0066"/>
                </a:solidFill>
              </a:rPr>
              <a:t>: </a:t>
            </a:r>
            <a:r>
              <a:rPr lang="en-IE" b="1" u="sng" dirty="0" err="1">
                <a:solidFill>
                  <a:srgbClr val="FF0066"/>
                </a:solidFill>
              </a:rPr>
              <a:t>slabhra</a:t>
            </a:r>
            <a:r>
              <a:rPr lang="en-IE" b="1" u="sng" dirty="0">
                <a:solidFill>
                  <a:srgbClr val="FF0066"/>
                </a:solidFill>
              </a:rPr>
              <a:t> </a:t>
            </a:r>
            <a:r>
              <a:rPr lang="en-IE" b="1" u="sng" dirty="0" err="1">
                <a:solidFill>
                  <a:srgbClr val="FF0066"/>
                </a:solidFill>
              </a:rPr>
              <a:t>fada</a:t>
            </a:r>
            <a:r>
              <a:rPr lang="en-IE" b="1" u="sng" dirty="0">
                <a:solidFill>
                  <a:srgbClr val="FF0066"/>
                </a:solidFill>
              </a:rPr>
              <a:t> a</a:t>
            </a:r>
            <a:r>
              <a:rPr lang="ga-IE" b="1" u="sng" dirty="0">
                <a:solidFill>
                  <a:srgbClr val="FF0066"/>
                </a:solidFill>
              </a:rPr>
              <a:t>i</a:t>
            </a:r>
            <a:r>
              <a:rPr lang="en-IE" b="1" u="sng" dirty="0" err="1">
                <a:solidFill>
                  <a:srgbClr val="FF0066"/>
                </a:solidFill>
              </a:rPr>
              <a:t>mínaigé</a:t>
            </a:r>
            <a:r>
              <a:rPr lang="ga-IE" b="1" u="sng" dirty="0">
                <a:solidFill>
                  <a:srgbClr val="FF0066"/>
                </a:solidFill>
              </a:rPr>
              <a:t>a</a:t>
            </a:r>
            <a:r>
              <a:rPr lang="en-IE" b="1" u="sng" dirty="0">
                <a:solidFill>
                  <a:srgbClr val="FF0066"/>
                </a:solidFill>
              </a:rPr>
              <a:t>d (</a:t>
            </a:r>
            <a:r>
              <a:rPr lang="en-IE" b="1" u="sng" dirty="0" err="1">
                <a:solidFill>
                  <a:srgbClr val="FF0066"/>
                </a:solidFill>
              </a:rPr>
              <a:t>nasc</a:t>
            </a:r>
            <a:r>
              <a:rPr lang="en-IE" b="1" u="sng" dirty="0">
                <a:solidFill>
                  <a:srgbClr val="FF0066"/>
                </a:solidFill>
              </a:rPr>
              <a:t> </a:t>
            </a:r>
            <a:r>
              <a:rPr lang="en-IE" b="1" u="sng" dirty="0" err="1">
                <a:solidFill>
                  <a:srgbClr val="FF0066"/>
                </a:solidFill>
              </a:rPr>
              <a:t>pe</a:t>
            </a:r>
            <a:r>
              <a:rPr lang="ga-IE" b="1" u="sng" dirty="0">
                <a:solidFill>
                  <a:srgbClr val="FF0066"/>
                </a:solidFill>
              </a:rPr>
              <a:t>i</a:t>
            </a:r>
            <a:r>
              <a:rPr lang="en-IE" b="1" u="sng" dirty="0" err="1">
                <a:solidFill>
                  <a:srgbClr val="FF0066"/>
                </a:solidFill>
              </a:rPr>
              <a:t>ptídeach</a:t>
            </a:r>
            <a:r>
              <a:rPr lang="en-IE" b="1" u="sng" dirty="0">
                <a:solidFill>
                  <a:srgbClr val="FF0066"/>
                </a:solidFill>
              </a:rPr>
              <a:t>)</a:t>
            </a:r>
            <a:endParaRPr lang="en-IE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640960" cy="5229200"/>
          </a:xfrm>
        </p:spPr>
        <p:txBody>
          <a:bodyPr>
            <a:normAutofit/>
          </a:bodyPr>
          <a:lstStyle/>
          <a:p>
            <a:endParaRPr lang="en-IE" dirty="0"/>
          </a:p>
          <a:p>
            <a:endParaRPr lang="en-IE" dirty="0"/>
          </a:p>
          <a:p>
            <a:pPr marL="0" indent="0">
              <a:buNone/>
            </a:pPr>
            <a:endParaRPr lang="en-IE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E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E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E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E" b="1" u="sng" dirty="0">
              <a:solidFill>
                <a:srgbClr val="FF0000"/>
              </a:solidFill>
            </a:endParaRPr>
          </a:p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22</a:t>
            </a:fld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5220072" y="2276872"/>
            <a:ext cx="3528392" cy="206210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b="1" dirty="0">
                <a:solidFill>
                  <a:srgbClr val="FF0000"/>
                </a:solidFill>
              </a:rPr>
              <a:t>2 c</a:t>
            </a:r>
            <a:r>
              <a:rPr lang="ga-IE" sz="2800" b="1" dirty="0">
                <a:solidFill>
                  <a:srgbClr val="FF0000"/>
                </a:solidFill>
              </a:rPr>
              <a:t>h</a:t>
            </a:r>
            <a:r>
              <a:rPr lang="en-IE" sz="2800" b="1" dirty="0" err="1">
                <a:solidFill>
                  <a:srgbClr val="FF0000"/>
                </a:solidFill>
              </a:rPr>
              <a:t>ruth</a:t>
            </a:r>
            <a:r>
              <a:rPr lang="en-IE" sz="2800" b="1" dirty="0">
                <a:solidFill>
                  <a:srgbClr val="FF0000"/>
                </a:solidFill>
              </a:rPr>
              <a:t> a</a:t>
            </a:r>
            <a:r>
              <a:rPr lang="ga-IE" sz="2800" b="1" dirty="0">
                <a:solidFill>
                  <a:srgbClr val="FF0000"/>
                </a:solidFill>
              </a:rPr>
              <a:t>r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b="1" dirty="0" err="1">
                <a:solidFill>
                  <a:srgbClr val="FF0000"/>
                </a:solidFill>
              </a:rPr>
              <a:t>na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b="1" dirty="0" err="1">
                <a:solidFill>
                  <a:srgbClr val="FF0000"/>
                </a:solidFill>
              </a:rPr>
              <a:t>Próitéiní</a:t>
            </a:r>
            <a:r>
              <a:rPr lang="en-IE" sz="2800" b="1" dirty="0">
                <a:solidFill>
                  <a:srgbClr val="FF0000"/>
                </a:solidFill>
              </a:rPr>
              <a:t>:</a:t>
            </a:r>
          </a:p>
          <a:p>
            <a:r>
              <a:rPr lang="en-IE" sz="3600" dirty="0"/>
              <a:t>1- </a:t>
            </a:r>
            <a:r>
              <a:rPr lang="ga-IE" sz="3600" dirty="0"/>
              <a:t>Cruinneog</a:t>
            </a:r>
            <a:r>
              <a:rPr lang="en-IE" sz="3600" dirty="0"/>
              <a:t>ach</a:t>
            </a:r>
          </a:p>
          <a:p>
            <a:r>
              <a:rPr lang="en-IE" sz="3600" dirty="0"/>
              <a:t>2- </a:t>
            </a:r>
            <a:r>
              <a:rPr lang="en-IE" sz="3600" dirty="0" err="1"/>
              <a:t>Fillte</a:t>
            </a:r>
            <a:r>
              <a:rPr lang="en-IE" sz="3600" dirty="0"/>
              <a:t> 3D</a:t>
            </a:r>
          </a:p>
        </p:txBody>
      </p:sp>
      <p:pic>
        <p:nvPicPr>
          <p:cNvPr id="16386" name="Picture 2" descr="Model of Human Hemoglob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7625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3810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445624" cy="1143000"/>
          </a:xfrm>
        </p:spPr>
        <p:txBody>
          <a:bodyPr>
            <a:normAutofit fontScale="90000"/>
          </a:bodyPr>
          <a:lstStyle/>
          <a:p>
            <a:r>
              <a:rPr lang="en-IE" u="sng" dirty="0">
                <a:solidFill>
                  <a:srgbClr val="FF0066"/>
                </a:solidFill>
              </a:rPr>
              <a:t>*Difriúil le carb. &amp; lipidí mar NÍ FÉIDIR le do </a:t>
            </a:r>
            <a:r>
              <a:rPr lang="en-IE" u="sng" dirty="0" err="1">
                <a:solidFill>
                  <a:srgbClr val="FF0066"/>
                </a:solidFill>
              </a:rPr>
              <a:t>chorp</a:t>
            </a:r>
            <a:r>
              <a:rPr lang="en-IE" u="sng" dirty="0">
                <a:solidFill>
                  <a:srgbClr val="FF0066"/>
                </a:solidFill>
              </a:rPr>
              <a:t> </a:t>
            </a:r>
            <a:r>
              <a:rPr lang="ga-IE" u="sng" dirty="0">
                <a:solidFill>
                  <a:srgbClr val="FF0066"/>
                </a:solidFill>
              </a:rPr>
              <a:t>p</a:t>
            </a:r>
            <a:r>
              <a:rPr lang="en-IE" u="sng" dirty="0" err="1">
                <a:solidFill>
                  <a:srgbClr val="FF0066"/>
                </a:solidFill>
              </a:rPr>
              <a:t>ró</a:t>
            </a:r>
            <a:r>
              <a:rPr lang="ga-IE" u="sng" dirty="0">
                <a:solidFill>
                  <a:srgbClr val="FF0066"/>
                </a:solidFill>
              </a:rPr>
              <a:t>i</a:t>
            </a:r>
            <a:r>
              <a:rPr lang="en-IE" u="sng" dirty="0" err="1">
                <a:solidFill>
                  <a:srgbClr val="FF0066"/>
                </a:solidFill>
              </a:rPr>
              <a:t>téin</a:t>
            </a:r>
            <a:r>
              <a:rPr lang="ga-IE" u="sng" dirty="0">
                <a:solidFill>
                  <a:srgbClr val="FF0066"/>
                </a:solidFill>
              </a:rPr>
              <a:t>í</a:t>
            </a:r>
            <a:r>
              <a:rPr lang="en-IE" u="sng" dirty="0">
                <a:solidFill>
                  <a:srgbClr val="FF0066"/>
                </a:solidFill>
              </a:rPr>
              <a:t> a stóráil!!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844825"/>
            <a:ext cx="4356484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u="sng" dirty="0">
                <a:solidFill>
                  <a:srgbClr val="FF0000"/>
                </a:solidFill>
              </a:rPr>
              <a:t>Eisfhearadh: </a:t>
            </a:r>
          </a:p>
          <a:p>
            <a:pPr marL="0" indent="0">
              <a:buNone/>
            </a:pPr>
            <a:r>
              <a:rPr lang="en-IE" dirty="0">
                <a:solidFill>
                  <a:srgbClr val="0070C0"/>
                </a:solidFill>
              </a:rPr>
              <a:t>Dianscaoiltear </a:t>
            </a:r>
            <a:r>
              <a:rPr lang="en-IE" dirty="0" err="1">
                <a:solidFill>
                  <a:srgbClr val="0070C0"/>
                </a:solidFill>
              </a:rPr>
              <a:t>aon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aimínaigéad</a:t>
            </a:r>
            <a:r>
              <a:rPr lang="en-IE" dirty="0">
                <a:solidFill>
                  <a:srgbClr val="0070C0"/>
                </a:solidFill>
              </a:rPr>
              <a:t> BREIS</a:t>
            </a:r>
            <a:r>
              <a:rPr lang="ga-IE" dirty="0">
                <a:solidFill>
                  <a:srgbClr val="0070C0"/>
                </a:solidFill>
              </a:rPr>
              <a:t>E</a:t>
            </a:r>
            <a:r>
              <a:rPr lang="en-IE" dirty="0">
                <a:solidFill>
                  <a:srgbClr val="0070C0"/>
                </a:solidFill>
              </a:rPr>
              <a:t> san </a:t>
            </a:r>
            <a:r>
              <a:rPr lang="en-IE" b="1" dirty="0">
                <a:solidFill>
                  <a:srgbClr val="FF0066"/>
                </a:solidFill>
              </a:rPr>
              <a:t>Ae</a:t>
            </a:r>
            <a:r>
              <a:rPr lang="en-IE" dirty="0"/>
              <a:t>.  </a:t>
            </a:r>
          </a:p>
          <a:p>
            <a:pPr marL="0" indent="0">
              <a:buNone/>
            </a:pPr>
            <a:r>
              <a:rPr lang="en-IE" dirty="0" err="1"/>
              <a:t>Baintear</a:t>
            </a:r>
            <a:r>
              <a:rPr lang="en-IE" dirty="0"/>
              <a:t> </a:t>
            </a:r>
            <a:r>
              <a:rPr lang="ga-IE" dirty="0"/>
              <a:t>amach </a:t>
            </a:r>
            <a:r>
              <a:rPr lang="en-IE" dirty="0"/>
              <a:t>an </a:t>
            </a:r>
            <a:r>
              <a:rPr lang="en-IE" dirty="0" err="1"/>
              <a:t>grúpa</a:t>
            </a:r>
            <a:r>
              <a:rPr lang="en-IE" dirty="0"/>
              <a:t>  </a:t>
            </a:r>
            <a:r>
              <a:rPr lang="en-IE" b="1" dirty="0">
                <a:solidFill>
                  <a:srgbClr val="00B050"/>
                </a:solidFill>
              </a:rPr>
              <a:t>NH</a:t>
            </a:r>
            <a:r>
              <a:rPr lang="en-IE" b="1" baseline="-25000" dirty="0">
                <a:solidFill>
                  <a:srgbClr val="00B050"/>
                </a:solidFill>
              </a:rPr>
              <a:t>2</a:t>
            </a:r>
            <a:r>
              <a:rPr lang="en-IE" b="1" dirty="0">
                <a:solidFill>
                  <a:srgbClr val="00B050"/>
                </a:solidFill>
              </a:rPr>
              <a:t>(</a:t>
            </a:r>
            <a:r>
              <a:rPr lang="en-IE" b="1" dirty="0" err="1">
                <a:solidFill>
                  <a:srgbClr val="00B050"/>
                </a:solidFill>
              </a:rPr>
              <a:t>dí</a:t>
            </a:r>
            <a:r>
              <a:rPr lang="ga-IE" b="1" dirty="0">
                <a:solidFill>
                  <a:srgbClr val="00B050"/>
                </a:solidFill>
              </a:rPr>
              <a:t>-</a:t>
            </a:r>
            <a:r>
              <a:rPr lang="en-IE" b="1" dirty="0" err="1">
                <a:solidFill>
                  <a:srgbClr val="00B050"/>
                </a:solidFill>
              </a:rPr>
              <a:t>aimíníú</a:t>
            </a:r>
            <a:r>
              <a:rPr lang="en-IE" b="1" dirty="0">
                <a:solidFill>
                  <a:srgbClr val="00B050"/>
                </a:solidFill>
              </a:rPr>
              <a:t>) </a:t>
            </a:r>
            <a:r>
              <a:rPr lang="en-IE" dirty="0"/>
              <a:t>&amp; déantar </a:t>
            </a:r>
            <a:r>
              <a:rPr lang="en-IE" b="1" dirty="0" err="1">
                <a:solidFill>
                  <a:srgbClr val="FF0066"/>
                </a:solidFill>
              </a:rPr>
              <a:t>úiré</a:t>
            </a:r>
            <a:r>
              <a:rPr lang="en-IE" dirty="0"/>
              <a:t> – (déantar </a:t>
            </a:r>
            <a:r>
              <a:rPr lang="en-IE" b="1" dirty="0"/>
              <a:t>fual</a:t>
            </a:r>
            <a:r>
              <a:rPr lang="en-IE" dirty="0"/>
              <a:t> as seo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ga-IE" dirty="0"/>
              <a:t>d</a:t>
            </a:r>
            <a:r>
              <a:rPr lang="en-IE" dirty="0" err="1"/>
              <a:t>uáin</a:t>
            </a:r>
            <a:r>
              <a:rPr lang="en-IE" dirty="0"/>
              <a:t>).</a:t>
            </a:r>
          </a:p>
          <a:p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5301208"/>
            <a:ext cx="3419872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Stór</a:t>
            </a:r>
            <a:r>
              <a:rPr lang="ga-IE" dirty="0" err="1"/>
              <a:t>ái</a:t>
            </a:r>
            <a:r>
              <a:rPr lang="en-IE" dirty="0" err="1"/>
              <a:t>ltear</a:t>
            </a:r>
            <a:r>
              <a:rPr lang="en-IE" dirty="0"/>
              <a:t> </a:t>
            </a:r>
            <a:r>
              <a:rPr lang="en-IE" dirty="0" err="1"/>
              <a:t>aon</a:t>
            </a:r>
            <a:r>
              <a:rPr lang="en-IE" dirty="0"/>
              <a:t> __________ </a:t>
            </a:r>
            <a:r>
              <a:rPr lang="ga-IE" dirty="0"/>
              <a:t>breise </a:t>
            </a:r>
            <a:r>
              <a:rPr lang="en-IE" dirty="0"/>
              <a:t>&amp; _____ mar s</a:t>
            </a:r>
            <a:r>
              <a:rPr lang="ga-IE" dirty="0"/>
              <a:t>h</a:t>
            </a:r>
            <a:r>
              <a:rPr lang="en-IE" dirty="0" err="1"/>
              <a:t>aill</a:t>
            </a:r>
            <a:r>
              <a:rPr lang="en-IE" dirty="0"/>
              <a:t> </a:t>
            </a:r>
            <a:r>
              <a:rPr lang="en-IE" dirty="0" err="1"/>
              <a:t>faoin</a:t>
            </a:r>
            <a:r>
              <a:rPr lang="en-IE" dirty="0"/>
              <a:t> </a:t>
            </a:r>
            <a:r>
              <a:rPr lang="ga-IE" dirty="0"/>
              <a:t>g</a:t>
            </a:r>
            <a:r>
              <a:rPr lang="en-IE" dirty="0" err="1"/>
              <a:t>craiceann</a:t>
            </a:r>
            <a:r>
              <a:rPr lang="en-IE" dirty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23</a:t>
            </a:fld>
            <a:endParaRPr lang="en-IE"/>
          </a:p>
        </p:txBody>
      </p:sp>
      <p:pic>
        <p:nvPicPr>
          <p:cNvPr id="17410" name="Picture 2" descr="uncooked chicken le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289" y="2132856"/>
            <a:ext cx="388067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61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75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6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15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54" tmFilter="0, 0; 0.125,0.2665; 0.25,0.4; 0.375,0.465; 0.5,0.5;  0.625,0.535; 0.75,0.6; 0.875,0.7335; 1,1">
                                          <p:stCondLst>
                                            <p:cond delay="31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77" tmFilter="0, 0; 0.125,0.2665; 0.25,0.4; 0.375,0.465; 0.5,0.5;  0.625,0.535; 0.75,0.6; 0.875,0.7335; 1,1">
                                          <p:stCondLst>
                                            <p:cond delay="628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79" tmFilter="0, 0; 0.125,0.2665; 0.25,0.4; 0.375,0.465; 0.5,0.5;  0.625,0.535; 0.75,0.6; 0.875,0.7335; 1,1">
                                          <p:stCondLst>
                                            <p:cond delay="78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24">
                                          <p:stCondLst>
                                            <p:cond delay="30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788" decel="50000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24">
                                          <p:stCondLst>
                                            <p:cond delay="62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788" decel="50000">
                                          <p:stCondLst>
                                            <p:cond delay="6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24">
                                          <p:stCondLst>
                                            <p:cond delay="77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788" decel="50000">
                                          <p:stCondLst>
                                            <p:cond delay="792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24">
                                          <p:stCondLst>
                                            <p:cond delay="85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788" decel="50000">
                                          <p:stCondLst>
                                            <p:cond delay="87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75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6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15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154" tmFilter="0, 0; 0.125,0.2665; 0.25,0.4; 0.375,0.465; 0.5,0.5;  0.625,0.535; 0.75,0.6; 0.875,0.7335; 1,1">
                                          <p:stCondLst>
                                            <p:cond delay="31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77" tmFilter="0, 0; 0.125,0.2665; 0.25,0.4; 0.375,0.465; 0.5,0.5;  0.625,0.535; 0.75,0.6; 0.875,0.7335; 1,1">
                                          <p:stCondLst>
                                            <p:cond delay="628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79" tmFilter="0, 0; 0.125,0.2665; 0.25,0.4; 0.375,0.465; 0.5,0.5;  0.625,0.535; 0.75,0.6; 0.875,0.7335; 1,1">
                                          <p:stCondLst>
                                            <p:cond delay="78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24">
                                          <p:stCondLst>
                                            <p:cond delay="30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788" decel="50000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24">
                                          <p:stCondLst>
                                            <p:cond delay="62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788" decel="50000">
                                          <p:stCondLst>
                                            <p:cond delay="6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24">
                                          <p:stCondLst>
                                            <p:cond delay="77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788" decel="50000">
                                          <p:stCondLst>
                                            <p:cond delay="792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24">
                                          <p:stCondLst>
                                            <p:cond delay="85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788" decel="50000">
                                          <p:stCondLst>
                                            <p:cond delay="87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75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6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15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154" tmFilter="0, 0; 0.125,0.2665; 0.25,0.4; 0.375,0.465; 0.5,0.5;  0.625,0.535; 0.75,0.6; 0.875,0.7335; 1,1">
                                          <p:stCondLst>
                                            <p:cond delay="31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77" tmFilter="0, 0; 0.125,0.2665; 0.25,0.4; 0.375,0.465; 0.5,0.5;  0.625,0.535; 0.75,0.6; 0.875,0.7335; 1,1">
                                          <p:stCondLst>
                                            <p:cond delay="628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79" tmFilter="0, 0; 0.125,0.2665; 0.25,0.4; 0.375,0.465; 0.5,0.5;  0.625,0.535; 0.75,0.6; 0.875,0.7335; 1,1">
                                          <p:stCondLst>
                                            <p:cond delay="78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24">
                                          <p:stCondLst>
                                            <p:cond delay="308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788" decel="50000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24">
                                          <p:stCondLst>
                                            <p:cond delay="62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788" decel="50000">
                                          <p:stCondLst>
                                            <p:cond delay="63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24">
                                          <p:stCondLst>
                                            <p:cond delay="77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788" decel="50000">
                                          <p:stCondLst>
                                            <p:cond delay="792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24">
                                          <p:stCondLst>
                                            <p:cond delay="85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788" decel="50000">
                                          <p:stCondLst>
                                            <p:cond delay="87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0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u="sng" dirty="0" err="1">
                <a:solidFill>
                  <a:srgbClr val="00B050"/>
                </a:solidFill>
              </a:rPr>
              <a:t>Cai</a:t>
            </a:r>
            <a:r>
              <a:rPr lang="ga-IE" u="sng" dirty="0" err="1">
                <a:solidFill>
                  <a:srgbClr val="00B050"/>
                </a:solidFill>
              </a:rPr>
              <a:t>th</a:t>
            </a:r>
            <a:r>
              <a:rPr lang="en-IE" u="sng" dirty="0">
                <a:solidFill>
                  <a:srgbClr val="00B050"/>
                </a:solidFill>
              </a:rPr>
              <a:t>fear </a:t>
            </a:r>
            <a:r>
              <a:rPr lang="en-IE" u="sng" dirty="0" err="1">
                <a:solidFill>
                  <a:srgbClr val="00B050"/>
                </a:solidFill>
              </a:rPr>
              <a:t>roinnt</a:t>
            </a:r>
            <a:r>
              <a:rPr lang="en-IE" u="sng" dirty="0">
                <a:solidFill>
                  <a:srgbClr val="00B050"/>
                </a:solidFill>
              </a:rPr>
              <a:t> a</a:t>
            </a:r>
            <a:r>
              <a:rPr lang="ga-IE" u="sng" dirty="0">
                <a:solidFill>
                  <a:srgbClr val="00B050"/>
                </a:solidFill>
              </a:rPr>
              <a:t>i</a:t>
            </a:r>
            <a:r>
              <a:rPr lang="en-IE" u="sng" dirty="0" err="1">
                <a:solidFill>
                  <a:srgbClr val="00B050"/>
                </a:solidFill>
              </a:rPr>
              <a:t>mínaigé</a:t>
            </a:r>
            <a:r>
              <a:rPr lang="ga-IE" u="sng" dirty="0">
                <a:solidFill>
                  <a:srgbClr val="00B050"/>
                </a:solidFill>
              </a:rPr>
              <a:t>a</a:t>
            </a:r>
            <a:r>
              <a:rPr lang="en-IE" u="sng" dirty="0">
                <a:solidFill>
                  <a:srgbClr val="00B050"/>
                </a:solidFill>
              </a:rPr>
              <a:t>d a </a:t>
            </a:r>
            <a:r>
              <a:rPr lang="en-IE" u="sng" dirty="0" err="1">
                <a:solidFill>
                  <a:srgbClr val="00B050"/>
                </a:solidFill>
              </a:rPr>
              <a:t>choiméad</a:t>
            </a:r>
            <a:r>
              <a:rPr lang="en-IE" u="sng" dirty="0">
                <a:solidFill>
                  <a:srgbClr val="00B050"/>
                </a:solidFill>
              </a:rPr>
              <a:t> do </a:t>
            </a:r>
            <a:r>
              <a:rPr lang="en-IE" u="sng" dirty="0" err="1">
                <a:solidFill>
                  <a:srgbClr val="00B050"/>
                </a:solidFill>
              </a:rPr>
              <a:t>gach</a:t>
            </a:r>
            <a:r>
              <a:rPr lang="en-IE" u="sng" dirty="0">
                <a:solidFill>
                  <a:srgbClr val="00B050"/>
                </a:solidFill>
              </a:rPr>
              <a:t> </a:t>
            </a:r>
            <a:r>
              <a:rPr lang="ga-IE" u="sng" dirty="0">
                <a:solidFill>
                  <a:srgbClr val="00B050"/>
                </a:solidFill>
              </a:rPr>
              <a:t>c</a:t>
            </a:r>
            <a:r>
              <a:rPr lang="en-IE" u="sng" dirty="0">
                <a:solidFill>
                  <a:srgbClr val="00B050"/>
                </a:solidFill>
              </a:rPr>
              <a:t>ill: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3888432" cy="4641379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IE" dirty="0" err="1"/>
              <a:t>Taréis</a:t>
            </a:r>
            <a:r>
              <a:rPr lang="en-IE" dirty="0"/>
              <a:t> </a:t>
            </a:r>
            <a:r>
              <a:rPr lang="en-IE" dirty="0" err="1"/>
              <a:t>díleá</a:t>
            </a:r>
            <a:r>
              <a:rPr lang="ga-IE" dirty="0"/>
              <a:t>,</a:t>
            </a:r>
            <a:r>
              <a:rPr lang="en-IE" dirty="0"/>
              <a:t> téann na </a:t>
            </a:r>
            <a:r>
              <a:rPr lang="en-IE" dirty="0">
                <a:solidFill>
                  <a:srgbClr val="FF0000"/>
                </a:solidFill>
              </a:rPr>
              <a:t>haimínaigéid  isteach san f</a:t>
            </a:r>
            <a:r>
              <a:rPr lang="ga-IE" dirty="0">
                <a:solidFill>
                  <a:srgbClr val="FF0000"/>
                </a:solidFill>
              </a:rPr>
              <a:t>h</a:t>
            </a:r>
            <a:r>
              <a:rPr lang="en-IE" dirty="0" err="1">
                <a:solidFill>
                  <a:srgbClr val="FF0000"/>
                </a:solidFill>
              </a:rPr>
              <a:t>uil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/>
              <a:t>&amp; </a:t>
            </a:r>
            <a:r>
              <a:rPr lang="en-IE" b="1" dirty="0">
                <a:solidFill>
                  <a:srgbClr val="FF0066"/>
                </a:solidFill>
              </a:rPr>
              <a:t>déantar stór beag sna cealla </a:t>
            </a:r>
            <a:r>
              <a:rPr lang="en-IE" dirty="0"/>
              <a:t>as a ndéantar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próitéiní</a:t>
            </a:r>
            <a:r>
              <a:rPr lang="en-IE" dirty="0"/>
              <a:t> a bhíonn ag teastáil ón gcorp.</a:t>
            </a:r>
          </a:p>
          <a:p>
            <a:pPr>
              <a:buFont typeface="Arial" charset="0"/>
              <a:buChar char="•"/>
            </a:pP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24</a:t>
            </a:fld>
            <a:endParaRPr lang="en-IE"/>
          </a:p>
        </p:txBody>
      </p:sp>
      <p:pic>
        <p:nvPicPr>
          <p:cNvPr id="18434" name="Picture 2" descr="Animal ce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13" y="1484784"/>
            <a:ext cx="439248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915816" y="2492896"/>
            <a:ext cx="3096344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916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151"/>
            <a:ext cx="8229600" cy="1143000"/>
          </a:xfrm>
        </p:spPr>
        <p:txBody>
          <a:bodyPr>
            <a:normAutofit/>
          </a:bodyPr>
          <a:lstStyle/>
          <a:p>
            <a:r>
              <a:rPr lang="en-IE" b="1" u="sng" dirty="0" err="1"/>
              <a:t>Cruth</a:t>
            </a:r>
            <a:r>
              <a:rPr lang="en-IE" b="1" u="sng" dirty="0"/>
              <a:t> </a:t>
            </a:r>
            <a:r>
              <a:rPr lang="en-IE" b="1" u="sng" dirty="0" err="1"/>
              <a:t>na</a:t>
            </a:r>
            <a:r>
              <a:rPr lang="en-IE" b="1" u="sng" dirty="0"/>
              <a:t> </a:t>
            </a:r>
            <a:r>
              <a:rPr lang="en-IE" b="1" u="sng" dirty="0" err="1"/>
              <a:t>slabhraí</a:t>
            </a:r>
            <a:r>
              <a:rPr lang="en-IE" b="1" u="sng" dirty="0"/>
              <a:t> </a:t>
            </a:r>
            <a:r>
              <a:rPr lang="en-IE" b="1" u="sng" dirty="0" err="1"/>
              <a:t>polaipeiptíd</a:t>
            </a:r>
            <a:r>
              <a:rPr lang="ga-IE" b="1" u="sng" dirty="0"/>
              <a:t>e</a:t>
            </a:r>
            <a:r>
              <a:rPr lang="en-IE" b="1" u="sng" dirty="0"/>
              <a:t>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196752"/>
            <a:ext cx="5508104" cy="548220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IE" dirty="0">
                <a:solidFill>
                  <a:srgbClr val="FF0000"/>
                </a:solidFill>
              </a:rPr>
              <a:t>1. </a:t>
            </a:r>
            <a:r>
              <a:rPr lang="en-IE" b="1" dirty="0" err="1">
                <a:solidFill>
                  <a:srgbClr val="FF0000"/>
                </a:solidFill>
              </a:rPr>
              <a:t>Casta</a:t>
            </a:r>
            <a:r>
              <a:rPr lang="en-IE" dirty="0"/>
              <a:t> – </a:t>
            </a:r>
            <a:r>
              <a:rPr lang="en-IE" b="1" dirty="0" err="1"/>
              <a:t>próitéiní</a:t>
            </a:r>
            <a:r>
              <a:rPr lang="en-IE" b="1" dirty="0"/>
              <a:t> </a:t>
            </a:r>
            <a:r>
              <a:rPr lang="en-IE" b="1" dirty="0" err="1"/>
              <a:t>snáitheacha</a:t>
            </a:r>
            <a:r>
              <a:rPr lang="en-IE" b="1" dirty="0"/>
              <a:t> </a:t>
            </a:r>
          </a:p>
          <a:p>
            <a:pPr marL="0" lvl="0" indent="0">
              <a:buNone/>
            </a:pPr>
            <a:r>
              <a:rPr lang="en-IE" dirty="0"/>
              <a:t>m.sh. </a:t>
            </a:r>
            <a:r>
              <a:rPr lang="ga-IE" dirty="0"/>
              <a:t>c</a:t>
            </a:r>
            <a:r>
              <a:rPr lang="en-IE" dirty="0" err="1"/>
              <a:t>eiritin</a:t>
            </a:r>
            <a:r>
              <a:rPr lang="en-IE" dirty="0"/>
              <a:t> </a:t>
            </a:r>
          </a:p>
          <a:p>
            <a:pPr marL="0" lvl="0" indent="0">
              <a:buNone/>
            </a:pPr>
            <a:r>
              <a:rPr lang="en-IE" dirty="0">
                <a:solidFill>
                  <a:srgbClr val="FF0000"/>
                </a:solidFill>
              </a:rPr>
              <a:t>2. </a:t>
            </a:r>
            <a:r>
              <a:rPr lang="en-IE" b="1" dirty="0" err="1">
                <a:solidFill>
                  <a:srgbClr val="FF0000"/>
                </a:solidFill>
              </a:rPr>
              <a:t>Infhillte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/>
              <a:t>– m.sh. </a:t>
            </a:r>
            <a:r>
              <a:rPr lang="en-IE" dirty="0" err="1"/>
              <a:t>einsímí</a:t>
            </a:r>
            <a:r>
              <a:rPr lang="en-IE" dirty="0"/>
              <a:t> &amp; </a:t>
            </a:r>
            <a:r>
              <a:rPr lang="en-IE" dirty="0" err="1"/>
              <a:t>hormóin</a:t>
            </a:r>
            <a:endParaRPr lang="en-IE" dirty="0"/>
          </a:p>
          <a:p>
            <a:pPr marL="0" lvl="0" indent="0">
              <a:buNone/>
            </a:pPr>
            <a:r>
              <a:rPr lang="en-IE" dirty="0"/>
              <a:t>3. </a:t>
            </a:r>
            <a:r>
              <a:rPr lang="en-IE" dirty="0" err="1">
                <a:solidFill>
                  <a:srgbClr val="FF0000"/>
                </a:solidFill>
              </a:rPr>
              <a:t>Measctha</a:t>
            </a:r>
            <a:r>
              <a:rPr lang="en-IE" dirty="0">
                <a:solidFill>
                  <a:srgbClr val="FF0000"/>
                </a:solidFill>
              </a:rPr>
              <a:t> le </a:t>
            </a:r>
            <a:r>
              <a:rPr lang="en-IE" dirty="0" err="1">
                <a:solidFill>
                  <a:srgbClr val="FF0000"/>
                </a:solidFill>
              </a:rPr>
              <a:t>ceimice</a:t>
            </a:r>
            <a:r>
              <a:rPr lang="ga-IE" dirty="0" err="1">
                <a:solidFill>
                  <a:srgbClr val="FF0000"/>
                </a:solidFill>
              </a:rPr>
              <a:t>áin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/>
              <a:t>eile</a:t>
            </a:r>
            <a:r>
              <a:rPr lang="en-IE" dirty="0"/>
              <a:t> </a:t>
            </a:r>
          </a:p>
          <a:p>
            <a:pPr marL="0" lvl="0" indent="0">
              <a:buNone/>
            </a:pPr>
            <a:r>
              <a:rPr lang="en-IE" dirty="0"/>
              <a:t>m.sh. </a:t>
            </a:r>
            <a:r>
              <a:rPr lang="en-IE" dirty="0" err="1"/>
              <a:t>haemaglóibin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ga-IE" dirty="0" err="1"/>
              <a:t>bhf</a:t>
            </a:r>
            <a:r>
              <a:rPr lang="en-IE" dirty="0" err="1"/>
              <a:t>uilchill</a:t>
            </a:r>
            <a:r>
              <a:rPr lang="en-IE" dirty="0"/>
              <a:t> d</a:t>
            </a:r>
            <a:r>
              <a:rPr lang="ga-IE" dirty="0"/>
              <a:t>h</a:t>
            </a:r>
            <a:r>
              <a:rPr lang="en-IE" dirty="0" err="1"/>
              <a:t>earg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64543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697144" cy="1287016"/>
          </a:xfrm>
        </p:spPr>
        <p:txBody>
          <a:bodyPr>
            <a:normAutofit fontScale="90000"/>
          </a:bodyPr>
          <a:lstStyle/>
          <a:p>
            <a:r>
              <a:rPr lang="en-IE" b="1" u="sng" dirty="0" err="1"/>
              <a:t>Feidhmeanna</a:t>
            </a:r>
            <a:r>
              <a:rPr lang="en-IE" b="1" u="sng" dirty="0"/>
              <a:t> </a:t>
            </a:r>
            <a:r>
              <a:rPr lang="en-IE" b="1" u="sng" dirty="0" err="1"/>
              <a:t>na</a:t>
            </a:r>
            <a:r>
              <a:rPr lang="en-IE" b="1" u="sng" dirty="0"/>
              <a:t> </a:t>
            </a:r>
            <a:r>
              <a:rPr lang="en-IE" b="1" u="sng" dirty="0" err="1"/>
              <a:t>bpróitéiní</a:t>
            </a:r>
            <a:r>
              <a:rPr lang="en-IE" b="1" u="sng" dirty="0"/>
              <a:t>:</a:t>
            </a:r>
            <a:br>
              <a:rPr lang="en-IE" b="1" u="sng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830816" cy="53571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17kJ </a:t>
            </a:r>
            <a:r>
              <a:rPr lang="en-IE" b="1" dirty="0" err="1">
                <a:solidFill>
                  <a:srgbClr val="FF0000"/>
                </a:solidFill>
              </a:rPr>
              <a:t>fuinnimh</a:t>
            </a:r>
            <a:r>
              <a:rPr lang="en-IE" b="1" dirty="0">
                <a:solidFill>
                  <a:srgbClr val="FF0000"/>
                </a:solidFill>
              </a:rPr>
              <a:t>/g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fáil</a:t>
            </a:r>
            <a:r>
              <a:rPr lang="en-IE" dirty="0"/>
              <a:t> ACH: </a:t>
            </a:r>
          </a:p>
          <a:p>
            <a:r>
              <a:rPr lang="en-IE" dirty="0"/>
              <a:t>Ní úsáidfidh an corp an </a:t>
            </a:r>
            <a:r>
              <a:rPr lang="en-IE" dirty="0" err="1"/>
              <a:t>próitéin</a:t>
            </a:r>
            <a:r>
              <a:rPr lang="en-IE" dirty="0"/>
              <a:t> d</a:t>
            </a:r>
            <a:r>
              <a:rPr lang="ga-IE" dirty="0"/>
              <a:t>’</a:t>
            </a:r>
            <a:r>
              <a:rPr lang="en-IE" dirty="0"/>
              <a:t>f</a:t>
            </a:r>
            <a:r>
              <a:rPr lang="ga-IE" dirty="0"/>
              <a:t>h</a:t>
            </a:r>
            <a:r>
              <a:rPr lang="en-IE" dirty="0" err="1"/>
              <a:t>uinneamh</a:t>
            </a:r>
            <a:r>
              <a:rPr lang="en-IE" dirty="0"/>
              <a:t> ach amháin </a:t>
            </a:r>
            <a:r>
              <a:rPr lang="en-IE" dirty="0" err="1"/>
              <a:t>nuair</a:t>
            </a:r>
            <a:r>
              <a:rPr lang="en-IE" dirty="0"/>
              <a:t> </a:t>
            </a:r>
            <a:r>
              <a:rPr lang="ga-IE" dirty="0"/>
              <a:t>is</a:t>
            </a:r>
            <a:r>
              <a:rPr lang="en-IE" dirty="0"/>
              <a:t> gá (i </a:t>
            </a:r>
            <a:r>
              <a:rPr lang="en-IE" dirty="0" err="1"/>
              <a:t>gcás</a:t>
            </a:r>
            <a:r>
              <a:rPr lang="en-IE" dirty="0"/>
              <a:t> </a:t>
            </a:r>
            <a:r>
              <a:rPr lang="en-IE" dirty="0" err="1"/>
              <a:t>síorocrais</a:t>
            </a:r>
            <a:r>
              <a:rPr lang="en-IE" dirty="0"/>
              <a:t>). </a:t>
            </a:r>
          </a:p>
          <a:p>
            <a:pPr marL="0" indent="0">
              <a:buNone/>
            </a:pPr>
            <a:r>
              <a:rPr lang="en-IE" sz="4300" b="1" u="sng" dirty="0">
                <a:solidFill>
                  <a:srgbClr val="0070C0"/>
                </a:solidFill>
              </a:rPr>
              <a:t>(</a:t>
            </a:r>
            <a:r>
              <a:rPr lang="en-IE" sz="3600" b="1" u="sng" dirty="0">
                <a:solidFill>
                  <a:srgbClr val="0070C0"/>
                </a:solidFill>
              </a:rPr>
              <a:t>a) </a:t>
            </a:r>
            <a:r>
              <a:rPr lang="en-IE" sz="3600" b="1" u="sng" dirty="0" err="1" smtClean="0">
                <a:solidFill>
                  <a:srgbClr val="0070C0"/>
                </a:solidFill>
              </a:rPr>
              <a:t>Pró</a:t>
            </a:r>
            <a:r>
              <a:rPr lang="ga-IE" sz="3600" b="1" u="sng" dirty="0" smtClean="0">
                <a:solidFill>
                  <a:srgbClr val="0070C0"/>
                </a:solidFill>
              </a:rPr>
              <a:t>i</a:t>
            </a:r>
            <a:r>
              <a:rPr lang="en-IE" sz="3600" b="1" u="sng" dirty="0" err="1" smtClean="0">
                <a:solidFill>
                  <a:srgbClr val="0070C0"/>
                </a:solidFill>
              </a:rPr>
              <a:t>téiní</a:t>
            </a:r>
            <a:r>
              <a:rPr lang="en-IE" sz="3600" b="1" u="sng" dirty="0" smtClean="0">
                <a:solidFill>
                  <a:srgbClr val="0070C0"/>
                </a:solidFill>
              </a:rPr>
              <a:t> </a:t>
            </a:r>
            <a:r>
              <a:rPr lang="en-IE" sz="3600" b="1" u="sng" dirty="0" err="1">
                <a:solidFill>
                  <a:srgbClr val="0070C0"/>
                </a:solidFill>
              </a:rPr>
              <a:t>Struchtúrach</a:t>
            </a:r>
            <a:r>
              <a:rPr lang="ga-IE" sz="3600" b="1" u="sng" dirty="0">
                <a:solidFill>
                  <a:srgbClr val="0070C0"/>
                </a:solidFill>
              </a:rPr>
              <a:t>a</a:t>
            </a:r>
            <a:r>
              <a:rPr lang="en-IE" sz="3600" u="sng" dirty="0">
                <a:solidFill>
                  <a:srgbClr val="0070C0"/>
                </a:solidFill>
              </a:rPr>
              <a:t>:</a:t>
            </a:r>
            <a:r>
              <a:rPr lang="en-IE" sz="3600" u="sng" dirty="0"/>
              <a:t> </a:t>
            </a:r>
          </a:p>
          <a:p>
            <a:pPr marL="0" indent="0">
              <a:buNone/>
            </a:pPr>
            <a:r>
              <a:rPr lang="en-IE" dirty="0"/>
              <a:t>* Le</a:t>
            </a:r>
            <a:r>
              <a:rPr lang="ga-IE" dirty="0"/>
              <a:t>is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fosfailipíd</a:t>
            </a:r>
            <a:r>
              <a:rPr lang="ga-IE" dirty="0"/>
              <a:t>í </a:t>
            </a:r>
            <a:r>
              <a:rPr lang="en-IE" dirty="0"/>
              <a:t>= </a:t>
            </a:r>
            <a:r>
              <a:rPr lang="en-IE" b="1" dirty="0" err="1">
                <a:solidFill>
                  <a:srgbClr val="00B050"/>
                </a:solidFill>
              </a:rPr>
              <a:t>cillscannán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dirty="0"/>
              <a:t>a </a:t>
            </a:r>
            <a:r>
              <a:rPr lang="en-IE" dirty="0" err="1"/>
              <a:t>dhéanamh</a:t>
            </a:r>
            <a:r>
              <a:rPr lang="en-IE" dirty="0"/>
              <a:t>. </a:t>
            </a:r>
          </a:p>
          <a:p>
            <a:r>
              <a:rPr lang="en-IE" dirty="0" err="1"/>
              <a:t>Feictear</a:t>
            </a:r>
            <a:r>
              <a:rPr lang="en-IE" dirty="0"/>
              <a:t> </a:t>
            </a:r>
            <a:r>
              <a:rPr lang="en-IE" dirty="0" err="1"/>
              <a:t>iad</a:t>
            </a:r>
            <a:r>
              <a:rPr lang="en-IE" dirty="0"/>
              <a:t> mar </a:t>
            </a:r>
            <a:r>
              <a:rPr lang="en-IE" b="1" dirty="0">
                <a:solidFill>
                  <a:srgbClr val="00B050"/>
                </a:solidFill>
              </a:rPr>
              <a:t>c</a:t>
            </a:r>
            <a:r>
              <a:rPr lang="ga-IE" b="1" dirty="0">
                <a:solidFill>
                  <a:srgbClr val="00B050"/>
                </a:solidFill>
              </a:rPr>
              <a:t>h</a:t>
            </a:r>
            <a:r>
              <a:rPr lang="en-IE" b="1" dirty="0" err="1">
                <a:solidFill>
                  <a:srgbClr val="00B050"/>
                </a:solidFill>
              </a:rPr>
              <a:t>eiritin</a:t>
            </a:r>
            <a:r>
              <a:rPr lang="en-IE" dirty="0"/>
              <a:t> – </a:t>
            </a:r>
            <a:r>
              <a:rPr lang="en-IE" dirty="0" err="1"/>
              <a:t>próitéin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gruaige</a:t>
            </a:r>
            <a:r>
              <a:rPr lang="en-IE" dirty="0"/>
              <a:t>, &amp; </a:t>
            </a:r>
            <a:r>
              <a:rPr lang="en-IE" dirty="0" err="1"/>
              <a:t>na</a:t>
            </a:r>
            <a:r>
              <a:rPr lang="en-IE" dirty="0"/>
              <a:t> n-</a:t>
            </a:r>
            <a:r>
              <a:rPr lang="en-IE" dirty="0" err="1"/>
              <a:t>ingne</a:t>
            </a:r>
            <a:endParaRPr lang="en-IE" dirty="0"/>
          </a:p>
          <a:p>
            <a:r>
              <a:rPr lang="en-IE" b="1" dirty="0" err="1">
                <a:solidFill>
                  <a:srgbClr val="00B050"/>
                </a:solidFill>
              </a:rPr>
              <a:t>Laistin</a:t>
            </a:r>
            <a:r>
              <a:rPr lang="en-IE" b="1" dirty="0">
                <a:solidFill>
                  <a:srgbClr val="00B050"/>
                </a:solidFill>
              </a:rPr>
              <a:t> &amp; </a:t>
            </a:r>
            <a:r>
              <a:rPr lang="en-IE" b="1" dirty="0" err="1">
                <a:solidFill>
                  <a:srgbClr val="00B050"/>
                </a:solidFill>
              </a:rPr>
              <a:t>collaigin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dirty="0" err="1"/>
              <a:t>sa</a:t>
            </a:r>
            <a:r>
              <a:rPr lang="en-IE" dirty="0"/>
              <a:t> c</a:t>
            </a:r>
            <a:r>
              <a:rPr lang="ga-IE" dirty="0"/>
              <a:t>h</a:t>
            </a:r>
            <a:r>
              <a:rPr lang="en-IE" dirty="0" err="1"/>
              <a:t>raiceann</a:t>
            </a:r>
            <a:r>
              <a:rPr lang="en-IE" dirty="0"/>
              <a:t> &amp;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Míosin</a:t>
            </a:r>
            <a:r>
              <a:rPr lang="en-IE" dirty="0"/>
              <a:t> (myosin)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matáin</a:t>
            </a: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Right Arrow 3"/>
          <p:cNvSpPr/>
          <p:nvPr/>
        </p:nvSpPr>
        <p:spPr>
          <a:xfrm>
            <a:off x="2915816" y="6165304"/>
            <a:ext cx="2226072" cy="50405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26</a:t>
            </a:fld>
            <a:endParaRPr lang="en-IE"/>
          </a:p>
        </p:txBody>
      </p:sp>
      <p:pic>
        <p:nvPicPr>
          <p:cNvPr id="19458" name="Picture 2" descr="Muscular Arm Flexing Bicep Illustr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849" t="3681" r="55200" b="-3681"/>
          <a:stretch/>
        </p:blipFill>
        <p:spPr bwMode="auto">
          <a:xfrm>
            <a:off x="4211960" y="3924299"/>
            <a:ext cx="4752000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72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8481120" cy="1215008"/>
          </a:xfrm>
        </p:spPr>
        <p:txBody>
          <a:bodyPr/>
          <a:lstStyle/>
          <a:p>
            <a:pPr algn="l"/>
            <a:r>
              <a:rPr lang="en-IE" b="1" dirty="0">
                <a:solidFill>
                  <a:srgbClr val="0070C0"/>
                </a:solidFill>
              </a:rPr>
              <a:t>(b) </a:t>
            </a:r>
            <a:r>
              <a:rPr lang="en-IE" b="1" dirty="0" err="1">
                <a:solidFill>
                  <a:srgbClr val="0070C0"/>
                </a:solidFill>
              </a:rPr>
              <a:t>Meitibileacha</a:t>
            </a:r>
            <a:r>
              <a:rPr lang="en-IE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4752528" cy="4968552"/>
          </a:xfrm>
        </p:spPr>
        <p:txBody>
          <a:bodyPr>
            <a:normAutofit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Einsímí</a:t>
            </a:r>
            <a:r>
              <a:rPr lang="en-IE" dirty="0"/>
              <a:t>- </a:t>
            </a:r>
            <a:r>
              <a:rPr lang="en-IE" dirty="0" err="1"/>
              <a:t>amaláis</a:t>
            </a:r>
            <a:r>
              <a:rPr lang="en-IE" dirty="0"/>
              <a:t>, </a:t>
            </a:r>
            <a:r>
              <a:rPr lang="en-IE" dirty="0" err="1"/>
              <a:t>maltáis</a:t>
            </a:r>
            <a:r>
              <a:rPr lang="en-IE" dirty="0"/>
              <a:t>, </a:t>
            </a:r>
            <a:r>
              <a:rPr lang="en-IE" dirty="0" err="1"/>
              <a:t>cataláis</a:t>
            </a:r>
            <a:r>
              <a:rPr lang="en-IE" dirty="0"/>
              <a:t> </a:t>
            </a:r>
            <a:r>
              <a:rPr lang="en-IE" dirty="0" err="1"/>
              <a:t>srl</a:t>
            </a:r>
            <a:r>
              <a:rPr lang="en-IE" dirty="0"/>
              <a:t>…</a:t>
            </a:r>
          </a:p>
          <a:p>
            <a:r>
              <a:rPr lang="en-IE" b="1" dirty="0" err="1">
                <a:solidFill>
                  <a:srgbClr val="FF0000"/>
                </a:solidFill>
              </a:rPr>
              <a:t>Hormó</a:t>
            </a:r>
            <a:r>
              <a:rPr lang="ga-IE" b="1" dirty="0">
                <a:solidFill>
                  <a:srgbClr val="FF0000"/>
                </a:solidFill>
              </a:rPr>
              <a:t>i</a:t>
            </a:r>
            <a:r>
              <a:rPr lang="en-IE" b="1" dirty="0">
                <a:solidFill>
                  <a:srgbClr val="FF0000"/>
                </a:solidFill>
              </a:rPr>
              <a:t>n</a:t>
            </a:r>
            <a:r>
              <a:rPr lang="en-IE" dirty="0"/>
              <a:t> – </a:t>
            </a:r>
            <a:r>
              <a:rPr lang="en-IE" dirty="0" err="1"/>
              <a:t>Inslin</a:t>
            </a:r>
            <a:r>
              <a:rPr lang="en-IE" dirty="0"/>
              <a:t>, A</a:t>
            </a:r>
            <a:r>
              <a:rPr lang="ga-IE" dirty="0"/>
              <a:t>i</a:t>
            </a:r>
            <a:r>
              <a:rPr lang="en-IE" dirty="0" err="1"/>
              <a:t>dr</a:t>
            </a:r>
            <a:r>
              <a:rPr lang="ga-IE" dirty="0" err="1"/>
              <a:t>éa</a:t>
            </a:r>
            <a:r>
              <a:rPr lang="en-IE" dirty="0"/>
              <a:t>n</a:t>
            </a:r>
            <a:r>
              <a:rPr lang="ga-IE" dirty="0"/>
              <a:t>a</a:t>
            </a:r>
            <a:r>
              <a:rPr lang="en-IE" dirty="0" err="1"/>
              <a:t>ilín</a:t>
            </a:r>
            <a:r>
              <a:rPr lang="en-IE" dirty="0"/>
              <a:t> </a:t>
            </a:r>
            <a:r>
              <a:rPr lang="en-IE" dirty="0" err="1"/>
              <a:t>srl</a:t>
            </a:r>
            <a:r>
              <a:rPr lang="en-IE" dirty="0"/>
              <a:t>…..</a:t>
            </a:r>
          </a:p>
          <a:p>
            <a:r>
              <a:rPr lang="en-IE" b="1" dirty="0" err="1">
                <a:solidFill>
                  <a:srgbClr val="FF0000"/>
                </a:solidFill>
              </a:rPr>
              <a:t>Antasubstaint</a:t>
            </a:r>
            <a:r>
              <a:rPr lang="en-IE" dirty="0"/>
              <a:t>-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tr</a:t>
            </a:r>
            <a:r>
              <a:rPr lang="ga-IE" dirty="0"/>
              <a:t>o</a:t>
            </a:r>
            <a:r>
              <a:rPr lang="en-IE" dirty="0"/>
              <a:t>id in agha</a:t>
            </a:r>
            <a:r>
              <a:rPr lang="ga-IE" dirty="0" err="1"/>
              <a:t>id</a:t>
            </a:r>
            <a:r>
              <a:rPr lang="en-IE" dirty="0"/>
              <a:t>h </a:t>
            </a:r>
            <a:r>
              <a:rPr lang="en-IE" dirty="0" err="1"/>
              <a:t>galair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27</a:t>
            </a:fld>
            <a:endParaRPr lang="en-IE"/>
          </a:p>
        </p:txBody>
      </p:sp>
      <p:pic>
        <p:nvPicPr>
          <p:cNvPr id="20482" name="Picture 2" descr="Pituitary Gland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1478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4. </a:t>
            </a:r>
            <a:r>
              <a:rPr lang="en-IE" b="1" u="sng" dirty="0" err="1">
                <a:solidFill>
                  <a:srgbClr val="FF0000"/>
                </a:solidFill>
              </a:rPr>
              <a:t>Vitimíní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3" y="1412776"/>
            <a:ext cx="3690943" cy="4680520"/>
          </a:xfrm>
        </p:spPr>
        <p:txBody>
          <a:bodyPr>
            <a:normAutofit/>
          </a:bodyPr>
          <a:lstStyle/>
          <a:p>
            <a:r>
              <a:rPr lang="en-IE" dirty="0"/>
              <a:t>Níl ag teastáil ach  </a:t>
            </a:r>
            <a:r>
              <a:rPr lang="en-IE" dirty="0" err="1"/>
              <a:t>beagán</a:t>
            </a:r>
            <a:r>
              <a:rPr lang="en-IE" dirty="0"/>
              <a:t> d</a:t>
            </a:r>
            <a:r>
              <a:rPr lang="ga-IE" dirty="0" err="1"/>
              <a:t>ío</a:t>
            </a:r>
            <a:r>
              <a:rPr lang="en-IE" dirty="0" err="1"/>
              <a:t>bh</a:t>
            </a:r>
            <a:r>
              <a:rPr lang="en-IE" dirty="0"/>
              <a:t> ach mar sin </a:t>
            </a:r>
            <a:r>
              <a:rPr lang="en-IE" dirty="0" err="1"/>
              <a:t>féin</a:t>
            </a:r>
            <a:r>
              <a:rPr lang="en-IE" dirty="0"/>
              <a:t> </a:t>
            </a:r>
            <a:r>
              <a:rPr lang="ga-IE" dirty="0"/>
              <a:t>tá</a:t>
            </a:r>
            <a:r>
              <a:rPr lang="en-IE" dirty="0"/>
              <a:t> siad </a:t>
            </a:r>
            <a:r>
              <a:rPr lang="en-IE" b="1" dirty="0">
                <a:solidFill>
                  <a:srgbClr val="0070C0"/>
                </a:solidFill>
              </a:rPr>
              <a:t>riachtanach</a:t>
            </a:r>
            <a:r>
              <a:rPr lang="en-IE" dirty="0"/>
              <a:t> </a:t>
            </a:r>
            <a:r>
              <a:rPr lang="en-IE" dirty="0">
                <a:solidFill>
                  <a:srgbClr val="0070C0"/>
                </a:solidFill>
              </a:rPr>
              <a:t>don </a:t>
            </a:r>
            <a:r>
              <a:rPr lang="ga-IE" dirty="0">
                <a:solidFill>
                  <a:srgbClr val="0070C0"/>
                </a:solidFill>
              </a:rPr>
              <a:t>t</a:t>
            </a:r>
            <a:r>
              <a:rPr lang="en-IE" dirty="0" err="1">
                <a:solidFill>
                  <a:srgbClr val="0070C0"/>
                </a:solidFill>
              </a:rPr>
              <a:t>sláinte</a:t>
            </a:r>
            <a:r>
              <a:rPr lang="en-IE" dirty="0">
                <a:solidFill>
                  <a:srgbClr val="0070C0"/>
                </a:solidFill>
              </a:rPr>
              <a:t>.</a:t>
            </a:r>
          </a:p>
          <a:p>
            <a:endParaRPr lang="en-IE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IE" sz="3600" b="1" dirty="0" err="1">
                <a:solidFill>
                  <a:srgbClr val="00B050"/>
                </a:solidFill>
              </a:rPr>
              <a:t>Vit</a:t>
            </a:r>
            <a:r>
              <a:rPr lang="en-IE" sz="3600" b="1" dirty="0">
                <a:solidFill>
                  <a:srgbClr val="00B050"/>
                </a:solidFill>
              </a:rPr>
              <a:t>. </a:t>
            </a:r>
            <a:r>
              <a:rPr lang="en-IE" b="1" dirty="0">
                <a:solidFill>
                  <a:srgbClr val="00B050"/>
                </a:solidFill>
              </a:rPr>
              <a:t>A, B, C, D, E, K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28</a:t>
            </a:fld>
            <a:endParaRPr lang="en-IE"/>
          </a:p>
        </p:txBody>
      </p:sp>
      <p:pic>
        <p:nvPicPr>
          <p:cNvPr id="21506" name="Picture 2" descr="Vitamin D containing foo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432" y="1412776"/>
            <a:ext cx="439283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835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22302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IE" b="1" u="sng" dirty="0">
                <a:solidFill>
                  <a:srgbClr val="FF0000"/>
                </a:solidFill>
              </a:rPr>
              <a:t>4. </a:t>
            </a:r>
            <a:r>
              <a:rPr lang="en-IE" b="1" u="sng" dirty="0" err="1">
                <a:solidFill>
                  <a:srgbClr val="FF0000"/>
                </a:solidFill>
              </a:rPr>
              <a:t>Vitimíní</a:t>
            </a:r>
            <a:r>
              <a:rPr lang="en-IE" b="1" u="sng" dirty="0">
                <a:solidFill>
                  <a:srgbClr val="FF0000"/>
                </a:solidFill>
              </a:rPr>
              <a:t> : </a:t>
            </a:r>
            <a:r>
              <a:rPr lang="ga-IE" u="sng" dirty="0">
                <a:solidFill>
                  <a:srgbClr val="FF0000"/>
                </a:solidFill>
              </a:rPr>
              <a:t>I</a:t>
            </a:r>
            <a:r>
              <a:rPr lang="en-IE" u="sng" dirty="0" err="1">
                <a:solidFill>
                  <a:srgbClr val="FF0000"/>
                </a:solidFill>
              </a:rPr>
              <a:t>ntuaslagtha</a:t>
            </a:r>
            <a:r>
              <a:rPr lang="en-IE" u="sng" dirty="0">
                <a:solidFill>
                  <a:srgbClr val="FF0000"/>
                </a:solidFill>
              </a:rPr>
              <a:t> </a:t>
            </a:r>
            <a:r>
              <a:rPr lang="ga-IE" u="sng" dirty="0">
                <a:solidFill>
                  <a:srgbClr val="FF0000"/>
                </a:solidFill>
              </a:rPr>
              <a:t> i </a:t>
            </a:r>
            <a:r>
              <a:rPr lang="en-IE" u="sng" dirty="0" err="1">
                <a:solidFill>
                  <a:srgbClr val="FF0000"/>
                </a:solidFill>
              </a:rPr>
              <a:t>Saill</a:t>
            </a:r>
            <a:r>
              <a:rPr lang="en-IE" u="sng" dirty="0">
                <a:solidFill>
                  <a:srgbClr val="FF0000"/>
                </a:solidFill>
              </a:rPr>
              <a:t> n</a:t>
            </a:r>
            <a:r>
              <a:rPr lang="ga-IE" u="sng" dirty="0">
                <a:solidFill>
                  <a:srgbClr val="FF0000"/>
                </a:solidFill>
              </a:rPr>
              <a:t>ó</a:t>
            </a:r>
            <a:r>
              <a:rPr lang="en-IE" u="sng" dirty="0">
                <a:solidFill>
                  <a:srgbClr val="FF0000"/>
                </a:solidFill>
              </a:rPr>
              <a:t> </a:t>
            </a:r>
            <a:r>
              <a:rPr lang="ga-IE" u="sng" dirty="0">
                <a:solidFill>
                  <a:srgbClr val="FF0000"/>
                </a:solidFill>
              </a:rPr>
              <a:t>in </a:t>
            </a:r>
            <a:r>
              <a:rPr lang="en-IE" u="sng" dirty="0" err="1">
                <a:solidFill>
                  <a:srgbClr val="FF0000"/>
                </a:solidFill>
              </a:rPr>
              <a:t>Uisce</a:t>
            </a:r>
            <a:r>
              <a:rPr lang="en-IE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556792"/>
            <a:ext cx="5580112" cy="5647566"/>
          </a:xfrm>
        </p:spPr>
        <p:txBody>
          <a:bodyPr>
            <a:normAutofit/>
          </a:bodyPr>
          <a:lstStyle/>
          <a:p>
            <a:r>
              <a:rPr lang="en-IE" dirty="0" err="1">
                <a:solidFill>
                  <a:srgbClr val="FF0066"/>
                </a:solidFill>
              </a:rPr>
              <a:t>Vitimíní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b="1" dirty="0">
                <a:solidFill>
                  <a:srgbClr val="FF0066"/>
                </a:solidFill>
              </a:rPr>
              <a:t>A,D,E &amp; K</a:t>
            </a:r>
            <a:r>
              <a:rPr lang="ga-IE" b="1" dirty="0">
                <a:solidFill>
                  <a:srgbClr val="FF0066"/>
                </a:solidFill>
              </a:rPr>
              <a:t>:</a:t>
            </a:r>
          </a:p>
          <a:p>
            <a:pPr marL="0" indent="0">
              <a:buNone/>
            </a:pPr>
            <a:r>
              <a:rPr lang="ga-IE" b="1" dirty="0">
                <a:solidFill>
                  <a:srgbClr val="FF0066"/>
                </a:solidFill>
              </a:rPr>
              <a:t>	</a:t>
            </a:r>
            <a:r>
              <a:rPr lang="ga-IE" dirty="0">
                <a:solidFill>
                  <a:srgbClr val="FF0066"/>
                </a:solidFill>
              </a:rPr>
              <a:t>s</a:t>
            </a:r>
            <a:r>
              <a:rPr lang="en-IE" dirty="0" err="1">
                <a:solidFill>
                  <a:srgbClr val="FF0066"/>
                </a:solidFill>
              </a:rPr>
              <a:t>aill</a:t>
            </a:r>
            <a:r>
              <a:rPr lang="en-IE" dirty="0" err="1"/>
              <a:t>tuaslagtha</a:t>
            </a:r>
            <a:r>
              <a:rPr lang="en-IE" dirty="0">
                <a:solidFill>
                  <a:srgbClr val="FF0066"/>
                </a:solidFill>
              </a:rPr>
              <a:t>.</a:t>
            </a:r>
          </a:p>
          <a:p>
            <a:r>
              <a:rPr lang="en-IE" dirty="0" err="1">
                <a:solidFill>
                  <a:srgbClr val="0070C0"/>
                </a:solidFill>
              </a:rPr>
              <a:t>Vitimín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b="1" dirty="0">
                <a:solidFill>
                  <a:srgbClr val="0070C0"/>
                </a:solidFill>
              </a:rPr>
              <a:t>B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en-IE" b="1" dirty="0">
                <a:solidFill>
                  <a:srgbClr val="0070C0"/>
                </a:solidFill>
              </a:rPr>
              <a:t>&amp;</a:t>
            </a:r>
            <a:r>
              <a:rPr lang="ga-IE" b="1" dirty="0">
                <a:solidFill>
                  <a:srgbClr val="0070C0"/>
                </a:solidFill>
              </a:rPr>
              <a:t> </a:t>
            </a:r>
            <a:r>
              <a:rPr lang="en-IE" b="1" dirty="0">
                <a:solidFill>
                  <a:srgbClr val="0070C0"/>
                </a:solidFill>
              </a:rPr>
              <a:t>C</a:t>
            </a:r>
            <a:r>
              <a:rPr lang="en-IE" dirty="0"/>
              <a:t>: </a:t>
            </a:r>
            <a:r>
              <a:rPr lang="ga-IE" dirty="0" err="1"/>
              <a:t>uisceth</a:t>
            </a:r>
            <a:r>
              <a:rPr lang="en-IE" dirty="0" err="1"/>
              <a:t>uaslagtha</a:t>
            </a:r>
            <a:r>
              <a:rPr lang="en-IE" dirty="0"/>
              <a:t> </a:t>
            </a:r>
            <a:r>
              <a:rPr lang="ga-IE" dirty="0"/>
              <a:t>(</a:t>
            </a:r>
            <a:r>
              <a:rPr lang="en-IE" dirty="0">
                <a:solidFill>
                  <a:srgbClr val="0070C0"/>
                </a:solidFill>
              </a:rPr>
              <a:t>H₂O</a:t>
            </a:r>
            <a:r>
              <a:rPr lang="ga-IE" dirty="0">
                <a:solidFill>
                  <a:srgbClr val="0070C0"/>
                </a:solidFill>
              </a:rPr>
              <a:t>)</a:t>
            </a:r>
            <a:endParaRPr lang="en-IE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/>
              <a:t>**</a:t>
            </a:r>
            <a:r>
              <a:rPr lang="en-IE" dirty="0" err="1"/>
              <a:t>Stór</a:t>
            </a:r>
            <a:r>
              <a:rPr lang="ga-IE" dirty="0"/>
              <a:t>álann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vitimíní</a:t>
            </a:r>
            <a:r>
              <a:rPr lang="en-IE" dirty="0"/>
              <a:t> </a:t>
            </a:r>
            <a:r>
              <a:rPr lang="en-IE" b="1" dirty="0" err="1"/>
              <a:t>saill</a:t>
            </a:r>
            <a:r>
              <a:rPr lang="en-IE" b="1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chorp</a:t>
            </a:r>
            <a:r>
              <a:rPr lang="ga-IE" dirty="0"/>
              <a:t> </a:t>
            </a:r>
            <a:r>
              <a:rPr lang="en-IE" dirty="0"/>
              <a:t>- </a:t>
            </a:r>
            <a:r>
              <a:rPr lang="en-IE" b="1" dirty="0" err="1">
                <a:solidFill>
                  <a:srgbClr val="00B050"/>
                </a:solidFill>
              </a:rPr>
              <a:t>sa</a:t>
            </a:r>
            <a:r>
              <a:rPr lang="ga-IE" b="1" dirty="0">
                <a:solidFill>
                  <a:srgbClr val="00B050"/>
                </a:solidFill>
              </a:rPr>
              <a:t>n</a:t>
            </a:r>
            <a:r>
              <a:rPr lang="en-IE" b="1" dirty="0">
                <a:solidFill>
                  <a:srgbClr val="00B050"/>
                </a:solidFill>
              </a:rPr>
              <a:t> Ae &amp; </a:t>
            </a:r>
            <a:r>
              <a:rPr lang="en-IE" b="1" dirty="0" err="1">
                <a:solidFill>
                  <a:srgbClr val="00B050"/>
                </a:solidFill>
              </a:rPr>
              <a:t>faoin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ga-IE" b="1" dirty="0">
                <a:solidFill>
                  <a:srgbClr val="00B050"/>
                </a:solidFill>
              </a:rPr>
              <a:t>g</a:t>
            </a:r>
            <a:r>
              <a:rPr lang="en-IE" b="1" dirty="0" err="1">
                <a:solidFill>
                  <a:srgbClr val="00B050"/>
                </a:solidFill>
              </a:rPr>
              <a:t>craiceann</a:t>
            </a:r>
            <a:r>
              <a:rPr lang="en-IE" b="1" dirty="0">
                <a:solidFill>
                  <a:srgbClr val="00B050"/>
                </a:solidFill>
              </a:rPr>
              <a:t>.  </a:t>
            </a:r>
          </a:p>
          <a:p>
            <a:pPr marL="0" indent="0">
              <a:buNone/>
            </a:pPr>
            <a:endParaRPr lang="en-IE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29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097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90364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IE" b="1" dirty="0" err="1"/>
              <a:t>Tá</a:t>
            </a:r>
            <a:r>
              <a:rPr lang="en-IE" b="1" dirty="0"/>
              <a:t> 3 </a:t>
            </a:r>
            <a:r>
              <a:rPr lang="en-IE" b="1" dirty="0" err="1"/>
              <a:t>dhúil</a:t>
            </a:r>
            <a:r>
              <a:rPr lang="en-IE" b="1" dirty="0"/>
              <a:t> </a:t>
            </a:r>
            <a:r>
              <a:rPr lang="en-IE" b="1" dirty="0" err="1"/>
              <a:t>eile</a:t>
            </a:r>
            <a:r>
              <a:rPr lang="en-IE" b="1" dirty="0"/>
              <a:t> </a:t>
            </a:r>
            <a:r>
              <a:rPr lang="en-IE" b="1" dirty="0" err="1"/>
              <a:t>atá</a:t>
            </a:r>
            <a:r>
              <a:rPr lang="en-IE" b="1" dirty="0"/>
              <a:t> </a:t>
            </a:r>
            <a:r>
              <a:rPr lang="en-IE" b="1" dirty="0" err="1"/>
              <a:t>tábhachtach</a:t>
            </a:r>
            <a:r>
              <a:rPr lang="en-IE" b="1" dirty="0"/>
              <a:t> </a:t>
            </a:r>
            <a:r>
              <a:rPr lang="en-IE" b="1" dirty="0" err="1"/>
              <a:t>d’orgánaigh</a:t>
            </a:r>
            <a:r>
              <a:rPr lang="en-IE" b="1" dirty="0"/>
              <a:t> </a:t>
            </a:r>
            <a:r>
              <a:rPr lang="en-IE" dirty="0"/>
              <a:t>- </a:t>
            </a:r>
            <a:r>
              <a:rPr lang="en-IE" dirty="0" err="1">
                <a:solidFill>
                  <a:srgbClr val="0070C0"/>
                </a:solidFill>
              </a:rPr>
              <a:t>na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Riandúile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sz="1600" dirty="0">
                <a:solidFill>
                  <a:srgbClr val="0070C0"/>
                </a:solidFill>
              </a:rPr>
              <a:t>(trace elements)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132856"/>
            <a:ext cx="3744416" cy="4853136"/>
          </a:xfrm>
        </p:spPr>
        <p:txBody>
          <a:bodyPr/>
          <a:lstStyle/>
          <a:p>
            <a:r>
              <a:rPr lang="en-IE" sz="4000" b="1" dirty="0" err="1">
                <a:solidFill>
                  <a:srgbClr val="FF0000"/>
                </a:solidFill>
              </a:rPr>
              <a:t>Iarann</a:t>
            </a:r>
            <a:r>
              <a:rPr lang="en-IE" sz="4000" b="1" dirty="0">
                <a:solidFill>
                  <a:srgbClr val="FF0000"/>
                </a:solidFill>
              </a:rPr>
              <a:t> </a:t>
            </a:r>
          </a:p>
          <a:p>
            <a:r>
              <a:rPr lang="en-IE" sz="4000" b="1" dirty="0" err="1">
                <a:solidFill>
                  <a:srgbClr val="FF0000"/>
                </a:solidFill>
              </a:rPr>
              <a:t>Sinc</a:t>
            </a:r>
            <a:r>
              <a:rPr lang="en-IE" sz="4000" b="1" dirty="0">
                <a:solidFill>
                  <a:srgbClr val="FF0000"/>
                </a:solidFill>
              </a:rPr>
              <a:t> </a:t>
            </a:r>
          </a:p>
          <a:p>
            <a:r>
              <a:rPr lang="en-IE" sz="4000" b="1" dirty="0" err="1">
                <a:solidFill>
                  <a:srgbClr val="FF0000"/>
                </a:solidFill>
              </a:rPr>
              <a:t>Copar</a:t>
            </a:r>
            <a:r>
              <a:rPr lang="en-IE" sz="4000" b="1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IE" dirty="0" err="1"/>
              <a:t>Toisc</a:t>
            </a:r>
            <a:r>
              <a:rPr lang="en-IE" dirty="0"/>
              <a:t> </a:t>
            </a:r>
            <a:r>
              <a:rPr lang="en-IE" dirty="0" err="1"/>
              <a:t>nach</a:t>
            </a:r>
            <a:r>
              <a:rPr lang="en-IE" dirty="0"/>
              <a:t> </a:t>
            </a:r>
            <a:r>
              <a:rPr lang="en-IE" dirty="0" err="1"/>
              <a:t>bhfuil</a:t>
            </a:r>
            <a:r>
              <a:rPr lang="en-IE" dirty="0"/>
              <a:t> </a:t>
            </a:r>
            <a:r>
              <a:rPr lang="en-IE" dirty="0" err="1"/>
              <a:t>gá</a:t>
            </a:r>
            <a:r>
              <a:rPr lang="en-IE" dirty="0"/>
              <a:t> leis </a:t>
            </a:r>
          </a:p>
          <a:p>
            <a:pPr marL="0" indent="0">
              <a:buNone/>
            </a:pP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dúile</a:t>
            </a:r>
            <a:r>
              <a:rPr lang="en-IE" dirty="0"/>
              <a:t> </a:t>
            </a:r>
            <a:r>
              <a:rPr lang="ga-IE" dirty="0" smtClean="0"/>
              <a:t>seo </a:t>
            </a:r>
            <a:r>
              <a:rPr lang="en-IE" dirty="0" err="1" smtClean="0"/>
              <a:t>i</a:t>
            </a:r>
            <a:r>
              <a:rPr lang="en-IE" dirty="0" smtClean="0"/>
              <a:t> </a:t>
            </a:r>
            <a:r>
              <a:rPr lang="en-IE" dirty="0" err="1"/>
              <a:t>méideanna</a:t>
            </a:r>
            <a:r>
              <a:rPr lang="en-IE" dirty="0"/>
              <a:t> </a:t>
            </a:r>
            <a:r>
              <a:rPr lang="en-IE" dirty="0" err="1"/>
              <a:t>móra</a:t>
            </a:r>
            <a:r>
              <a:rPr lang="en-IE" dirty="0"/>
              <a:t>, </a:t>
            </a:r>
            <a:r>
              <a:rPr lang="en-IE" dirty="0" err="1"/>
              <a:t>glaoitear</a:t>
            </a:r>
            <a:r>
              <a:rPr lang="en-IE" dirty="0"/>
              <a:t> ‘</a:t>
            </a:r>
            <a:r>
              <a:rPr lang="en-IE" dirty="0" err="1"/>
              <a:t>riandúil</a:t>
            </a:r>
            <a:r>
              <a:rPr lang="ga-IE" dirty="0"/>
              <a:t>e</a:t>
            </a:r>
            <a:r>
              <a:rPr lang="en-IE" dirty="0"/>
              <a:t>’ </a:t>
            </a:r>
            <a:r>
              <a:rPr lang="en-IE" dirty="0" err="1"/>
              <a:t>orthu</a:t>
            </a:r>
            <a:r>
              <a:rPr lang="en-IE" dirty="0"/>
              <a:t>.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3</a:t>
            </a:fld>
            <a:endParaRPr lang="en-IE"/>
          </a:p>
        </p:txBody>
      </p:sp>
      <p:pic>
        <p:nvPicPr>
          <p:cNvPr id="3074" name="Picture 2" descr="Blutbahn mit Plas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0848"/>
            <a:ext cx="446449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03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143000"/>
          </a:xfrm>
        </p:spPr>
        <p:txBody>
          <a:bodyPr>
            <a:normAutofit/>
          </a:bodyPr>
          <a:lstStyle/>
          <a:p>
            <a:r>
              <a:rPr lang="en-IE" b="1" dirty="0" err="1">
                <a:solidFill>
                  <a:srgbClr val="7030A0"/>
                </a:solidFill>
              </a:rPr>
              <a:t>Vitimín</a:t>
            </a:r>
            <a:r>
              <a:rPr lang="en-IE" b="1" dirty="0">
                <a:solidFill>
                  <a:srgbClr val="7030A0"/>
                </a:solidFill>
              </a:rPr>
              <a:t> C – </a:t>
            </a:r>
            <a:r>
              <a:rPr lang="en-IE" b="1" dirty="0" err="1">
                <a:solidFill>
                  <a:srgbClr val="7030A0"/>
                </a:solidFill>
              </a:rPr>
              <a:t>Aigéad</a:t>
            </a:r>
            <a:r>
              <a:rPr lang="en-IE" b="1" dirty="0">
                <a:solidFill>
                  <a:srgbClr val="7030A0"/>
                </a:solidFill>
              </a:rPr>
              <a:t> </a:t>
            </a:r>
            <a:r>
              <a:rPr lang="en-IE" b="1" dirty="0" err="1">
                <a:solidFill>
                  <a:srgbClr val="7030A0"/>
                </a:solidFill>
              </a:rPr>
              <a:t>Ascorbach</a:t>
            </a:r>
            <a:endParaRPr lang="en-I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504056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Foinsí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  <a:r>
              <a:rPr lang="en-IE" dirty="0" err="1">
                <a:solidFill>
                  <a:srgbClr val="FF0066"/>
                </a:solidFill>
              </a:rPr>
              <a:t>oráistí</a:t>
            </a:r>
            <a:r>
              <a:rPr lang="en-IE" dirty="0">
                <a:solidFill>
                  <a:srgbClr val="FF0066"/>
                </a:solidFill>
              </a:rPr>
              <a:t> </a:t>
            </a:r>
            <a:r>
              <a:rPr lang="en-IE" dirty="0"/>
              <a:t>(</a:t>
            </a:r>
            <a:r>
              <a:rPr lang="en-IE" dirty="0" err="1"/>
              <a:t>torthaí</a:t>
            </a:r>
            <a:r>
              <a:rPr lang="en-IE" dirty="0"/>
              <a:t> </a:t>
            </a:r>
            <a:r>
              <a:rPr lang="en-IE" dirty="0" err="1"/>
              <a:t>citris</a:t>
            </a:r>
            <a:r>
              <a:rPr lang="en-IE" dirty="0"/>
              <a:t>), </a:t>
            </a:r>
            <a:r>
              <a:rPr lang="en-IE" dirty="0" err="1"/>
              <a:t>cuiríní</a:t>
            </a:r>
            <a:r>
              <a:rPr lang="en-IE" dirty="0"/>
              <a:t> </a:t>
            </a:r>
            <a:r>
              <a:rPr lang="en-IE" dirty="0" err="1"/>
              <a:t>dubha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b="1" u="sng" dirty="0">
                <a:solidFill>
                  <a:srgbClr val="FF0000"/>
                </a:solidFill>
              </a:rPr>
              <a:t>Feidhm:</a:t>
            </a:r>
            <a:r>
              <a:rPr lang="en-IE" dirty="0"/>
              <a:t> </a:t>
            </a:r>
            <a:r>
              <a:rPr lang="en-IE" dirty="0" err="1"/>
              <a:t>déantús</a:t>
            </a:r>
            <a:r>
              <a:rPr lang="en-IE" dirty="0"/>
              <a:t> </a:t>
            </a:r>
            <a:r>
              <a:rPr lang="ga-IE" dirty="0" smtClean="0"/>
              <a:t>an</a:t>
            </a:r>
            <a:r>
              <a:rPr lang="en-IE" dirty="0" smtClean="0"/>
              <a:t> f</a:t>
            </a:r>
            <a:r>
              <a:rPr lang="ga-IE" dirty="0" smtClean="0"/>
              <a:t>h</a:t>
            </a:r>
            <a:r>
              <a:rPr lang="en-IE" dirty="0" err="1" smtClean="0"/>
              <a:t>íocháin</a:t>
            </a:r>
            <a:r>
              <a:rPr lang="en-IE" dirty="0" smtClean="0"/>
              <a:t> t</a:t>
            </a:r>
            <a:r>
              <a:rPr lang="ga-IE" dirty="0" smtClean="0"/>
              <a:t>h</a:t>
            </a:r>
            <a:r>
              <a:rPr lang="en-IE" dirty="0" err="1" smtClean="0"/>
              <a:t>acaíochta</a:t>
            </a:r>
            <a:r>
              <a:rPr lang="en-IE" dirty="0" smtClean="0"/>
              <a:t> </a:t>
            </a:r>
            <a:r>
              <a:rPr lang="en-IE" dirty="0">
                <a:solidFill>
                  <a:srgbClr val="FF0066"/>
                </a:solidFill>
              </a:rPr>
              <a:t>m.sh. cnámh, fuil, craiceann, teannáin…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Galair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Uireasa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  <a:r>
              <a:rPr lang="en-IE" dirty="0"/>
              <a:t> </a:t>
            </a:r>
            <a:r>
              <a:rPr lang="en-IE" b="1" dirty="0" err="1">
                <a:solidFill>
                  <a:srgbClr val="0070C0"/>
                </a:solidFill>
              </a:rPr>
              <a:t>Scorbach</a:t>
            </a:r>
            <a:r>
              <a:rPr lang="en-IE" b="1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Siomptóim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r>
              <a:rPr lang="en-IE" dirty="0"/>
              <a:t>  </a:t>
            </a:r>
            <a:r>
              <a:rPr lang="en-IE" dirty="0" err="1">
                <a:solidFill>
                  <a:srgbClr val="0070C0"/>
                </a:solidFill>
              </a:rPr>
              <a:t>Drandal</a:t>
            </a:r>
            <a:r>
              <a:rPr lang="en-IE" dirty="0">
                <a:solidFill>
                  <a:srgbClr val="0070C0"/>
                </a:solidFill>
              </a:rPr>
              <a:t> bog &amp; ag cur </a:t>
            </a:r>
            <a:r>
              <a:rPr lang="en-IE" dirty="0" err="1">
                <a:solidFill>
                  <a:srgbClr val="0070C0"/>
                </a:solidFill>
              </a:rPr>
              <a:t>fola</a:t>
            </a:r>
            <a:r>
              <a:rPr lang="en-IE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30</a:t>
            </a:fld>
            <a:endParaRPr lang="en-IE"/>
          </a:p>
        </p:txBody>
      </p:sp>
      <p:pic>
        <p:nvPicPr>
          <p:cNvPr id="22530" name="Picture 2" descr="Pirate symbol Jolly Ro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47664"/>
            <a:ext cx="3378741" cy="238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4477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b="1" dirty="0" err="1">
                <a:solidFill>
                  <a:srgbClr val="7030A0"/>
                </a:solidFill>
              </a:rPr>
              <a:t>Vitimín</a:t>
            </a:r>
            <a:r>
              <a:rPr lang="en-IE" b="1" dirty="0">
                <a:solidFill>
                  <a:srgbClr val="7030A0"/>
                </a:solidFill>
              </a:rPr>
              <a:t> D – An </a:t>
            </a:r>
            <a:r>
              <a:rPr lang="en-IE" b="1" dirty="0" err="1">
                <a:solidFill>
                  <a:srgbClr val="7030A0"/>
                </a:solidFill>
              </a:rPr>
              <a:t>cailcif</a:t>
            </a:r>
            <a:r>
              <a:rPr lang="ga-IE" b="1" dirty="0">
                <a:solidFill>
                  <a:srgbClr val="7030A0"/>
                </a:solidFill>
              </a:rPr>
              <a:t>é</a:t>
            </a:r>
            <a:r>
              <a:rPr lang="en-IE" b="1" dirty="0" err="1">
                <a:solidFill>
                  <a:srgbClr val="7030A0"/>
                </a:solidFill>
              </a:rPr>
              <a:t>aról</a:t>
            </a:r>
            <a:r>
              <a:rPr lang="en-IE" b="1" dirty="0">
                <a:solidFill>
                  <a:srgbClr val="7030A0"/>
                </a:solidFill>
              </a:rPr>
              <a:t>:</a:t>
            </a:r>
            <a:endParaRPr lang="en-I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9211"/>
            <a:ext cx="5400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Foinse</a:t>
            </a:r>
            <a:r>
              <a:rPr lang="en-IE" b="1" u="sng" dirty="0">
                <a:solidFill>
                  <a:srgbClr val="FF0000"/>
                </a:solidFill>
              </a:rPr>
              <a:t>:  </a:t>
            </a:r>
            <a:r>
              <a:rPr lang="en-IE" dirty="0" err="1">
                <a:solidFill>
                  <a:srgbClr val="0070C0"/>
                </a:solidFill>
              </a:rPr>
              <a:t>Olaí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ga-IE" dirty="0">
                <a:solidFill>
                  <a:srgbClr val="0070C0"/>
                </a:solidFill>
              </a:rPr>
              <a:t>a</a:t>
            </a:r>
            <a:r>
              <a:rPr lang="en-IE" dirty="0">
                <a:solidFill>
                  <a:srgbClr val="0070C0"/>
                </a:solidFill>
              </a:rPr>
              <a:t>e </a:t>
            </a:r>
            <a:r>
              <a:rPr lang="en-IE" dirty="0" err="1">
                <a:solidFill>
                  <a:srgbClr val="0070C0"/>
                </a:solidFill>
              </a:rPr>
              <a:t>éisc</a:t>
            </a:r>
            <a:r>
              <a:rPr lang="en-IE" dirty="0">
                <a:solidFill>
                  <a:srgbClr val="0070C0"/>
                </a:solidFill>
              </a:rPr>
              <a:t>, </a:t>
            </a:r>
            <a:r>
              <a:rPr lang="ga-IE" dirty="0">
                <a:solidFill>
                  <a:srgbClr val="0070C0"/>
                </a:solidFill>
              </a:rPr>
              <a:t>u</a:t>
            </a:r>
            <a:r>
              <a:rPr lang="en-IE" dirty="0" err="1">
                <a:solidFill>
                  <a:srgbClr val="0070C0"/>
                </a:solidFill>
              </a:rPr>
              <a:t>ibheacha</a:t>
            </a:r>
            <a:r>
              <a:rPr lang="en-IE" dirty="0"/>
              <a:t>, </a:t>
            </a:r>
            <a:r>
              <a:rPr lang="en-IE" dirty="0" err="1"/>
              <a:t>bainne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*&amp; </a:t>
            </a:r>
            <a:r>
              <a:rPr lang="ga-IE" dirty="0">
                <a:solidFill>
                  <a:srgbClr val="0070C0"/>
                </a:solidFill>
              </a:rPr>
              <a:t>d</a:t>
            </a:r>
            <a:r>
              <a:rPr lang="en-IE" dirty="0" err="1">
                <a:solidFill>
                  <a:srgbClr val="0070C0"/>
                </a:solidFill>
              </a:rPr>
              <a:t>éanta</a:t>
            </a:r>
            <a:r>
              <a:rPr lang="en-IE" dirty="0">
                <a:solidFill>
                  <a:srgbClr val="0070C0"/>
                </a:solidFill>
              </a:rPr>
              <a:t> sa chraiceann </a:t>
            </a:r>
          </a:p>
          <a:p>
            <a:pPr marL="0" indent="0">
              <a:buNone/>
            </a:pPr>
            <a:r>
              <a:rPr lang="en-IE" dirty="0"/>
              <a:t>(solas na gréine) </a:t>
            </a:r>
          </a:p>
          <a:p>
            <a:pPr marL="0" indent="0">
              <a:buNone/>
            </a:pPr>
            <a:r>
              <a:rPr lang="en-IE" b="1" u="sng" dirty="0">
                <a:solidFill>
                  <a:srgbClr val="FF0000"/>
                </a:solidFill>
              </a:rPr>
              <a:t>Feidhm:</a:t>
            </a:r>
            <a:r>
              <a:rPr lang="en-IE" dirty="0"/>
              <a:t> </a:t>
            </a:r>
            <a:r>
              <a:rPr lang="en-IE" b="1" dirty="0" err="1">
                <a:solidFill>
                  <a:srgbClr val="FF0066"/>
                </a:solidFill>
              </a:rPr>
              <a:t>Cailciam</a:t>
            </a:r>
            <a:r>
              <a:rPr lang="en-IE" b="1" dirty="0">
                <a:solidFill>
                  <a:srgbClr val="FF0066"/>
                </a:solidFill>
              </a:rPr>
              <a:t> a ionsú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Galar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Uireasa</a:t>
            </a:r>
            <a:r>
              <a:rPr lang="en-IE" dirty="0"/>
              <a:t>: </a:t>
            </a:r>
            <a:r>
              <a:rPr lang="en-IE" dirty="0" err="1">
                <a:solidFill>
                  <a:srgbClr val="0070C0"/>
                </a:solidFill>
              </a:rPr>
              <a:t>Raicíteas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b="1" u="sng" dirty="0" err="1" smtClean="0">
                <a:solidFill>
                  <a:srgbClr val="FF0000"/>
                </a:solidFill>
              </a:rPr>
              <a:t>Siomptóm</a:t>
            </a:r>
            <a:r>
              <a:rPr lang="en-IE" b="1" u="sng" dirty="0">
                <a:solidFill>
                  <a:srgbClr val="FF0000"/>
                </a:solidFill>
              </a:rPr>
              <a:t>:</a:t>
            </a:r>
            <a:r>
              <a:rPr lang="en-IE" dirty="0"/>
              <a:t>  </a:t>
            </a:r>
            <a:r>
              <a:rPr lang="en-IE" dirty="0" err="1"/>
              <a:t>Ní</a:t>
            </a:r>
            <a:r>
              <a:rPr lang="en-IE" dirty="0"/>
              <a:t> f</a:t>
            </a:r>
            <a:r>
              <a:rPr lang="ga-IE" dirty="0"/>
              <a:t>h</a:t>
            </a:r>
            <a:r>
              <a:rPr lang="en-IE" dirty="0" err="1"/>
              <a:t>orbraíonn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cnámha</a:t>
            </a:r>
            <a:r>
              <a:rPr lang="en-IE" dirty="0"/>
              <a:t>.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31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467544" y="616530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http://www.youtube.com/watch?v=nt9u7CfVoc4</a:t>
            </a:r>
          </a:p>
        </p:txBody>
      </p:sp>
      <p:pic>
        <p:nvPicPr>
          <p:cNvPr id="23554" name="Picture 2" descr="Ricke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6" t="22696" r="786" b="-22696"/>
          <a:stretch/>
        </p:blipFill>
        <p:spPr bwMode="auto">
          <a:xfrm>
            <a:off x="5203983" y="1564752"/>
            <a:ext cx="3786475" cy="395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6050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4296" y="0"/>
            <a:ext cx="8301608" cy="1224136"/>
          </a:xfrm>
        </p:spPr>
        <p:txBody>
          <a:bodyPr/>
          <a:lstStyle/>
          <a:p>
            <a:r>
              <a:rPr lang="en-IE" b="1" dirty="0">
                <a:solidFill>
                  <a:srgbClr val="0070C0"/>
                </a:solidFill>
              </a:rPr>
              <a:t>5. </a:t>
            </a:r>
            <a:r>
              <a:rPr lang="en-IE" b="1" dirty="0" err="1">
                <a:solidFill>
                  <a:srgbClr val="0070C0"/>
                </a:solidFill>
              </a:rPr>
              <a:t>Mianraí</a:t>
            </a:r>
            <a:r>
              <a:rPr lang="en-IE" b="1" dirty="0">
                <a:solidFill>
                  <a:srgbClr val="0070C0"/>
                </a:solidFill>
              </a:rPr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30" y="788936"/>
            <a:ext cx="9180512" cy="6093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3800" dirty="0"/>
              <a:t>Ceimiceáin </a:t>
            </a:r>
            <a:r>
              <a:rPr lang="en-IE" sz="3600" b="1" dirty="0">
                <a:solidFill>
                  <a:srgbClr val="FF0000"/>
                </a:solidFill>
              </a:rPr>
              <a:t>neamhorgánacha (ní </a:t>
            </a:r>
            <a:r>
              <a:rPr lang="en-IE" sz="3600" b="1" dirty="0" err="1">
                <a:solidFill>
                  <a:srgbClr val="FF0000"/>
                </a:solidFill>
              </a:rPr>
              <a:t>bithmhóilíní</a:t>
            </a:r>
            <a:r>
              <a:rPr lang="en-IE" sz="3600" b="1" dirty="0">
                <a:solidFill>
                  <a:srgbClr val="FF0000"/>
                </a:solidFill>
              </a:rPr>
              <a:t> iad!)</a:t>
            </a:r>
            <a:r>
              <a:rPr lang="en-IE" sz="3600" dirty="0"/>
              <a:t> </a:t>
            </a:r>
          </a:p>
          <a:p>
            <a:pPr marL="0" indent="0">
              <a:buNone/>
            </a:pPr>
            <a:r>
              <a:rPr lang="en-IE" b="1" u="sng" dirty="0" err="1"/>
              <a:t>Príomhfheidhmeanna</a:t>
            </a:r>
            <a:r>
              <a:rPr lang="en-IE" b="1" u="sng" dirty="0"/>
              <a:t> </a:t>
            </a:r>
            <a:r>
              <a:rPr lang="en-IE" b="1" u="sng" dirty="0" err="1"/>
              <a:t>na</a:t>
            </a:r>
            <a:r>
              <a:rPr lang="en-IE" b="1" u="sng" dirty="0"/>
              <a:t> </a:t>
            </a:r>
            <a:r>
              <a:rPr lang="en-IE" b="1" u="sng" dirty="0" err="1"/>
              <a:t>mianraí</a:t>
            </a:r>
            <a:r>
              <a:rPr lang="en-IE" b="1" u="sng" dirty="0"/>
              <a:t>:</a:t>
            </a:r>
            <a:endParaRPr lang="en-IE" u="sng" dirty="0"/>
          </a:p>
          <a:p>
            <a:pPr marL="0" indent="0">
              <a:buNone/>
            </a:pPr>
            <a:r>
              <a:rPr lang="en-IE" b="1" dirty="0">
                <a:solidFill>
                  <a:srgbClr val="FF0066"/>
                </a:solidFill>
              </a:rPr>
              <a:t>(i) Ainmhí: </a:t>
            </a:r>
          </a:p>
          <a:p>
            <a:pPr marL="0" lvl="0" indent="0">
              <a:buNone/>
            </a:pPr>
            <a:r>
              <a:rPr lang="en-IE" b="1" i="1" dirty="0" err="1">
                <a:solidFill>
                  <a:srgbClr val="0070C0"/>
                </a:solidFill>
              </a:rPr>
              <a:t>Cailciam</a:t>
            </a:r>
            <a:r>
              <a:rPr lang="en-IE" b="1" i="1" dirty="0">
                <a:solidFill>
                  <a:srgbClr val="0070C0"/>
                </a:solidFill>
              </a:rPr>
              <a:t> </a:t>
            </a:r>
            <a:r>
              <a:rPr lang="en-IE" b="1" dirty="0">
                <a:solidFill>
                  <a:srgbClr val="0070C0"/>
                </a:solidFill>
              </a:rPr>
              <a:t>-</a:t>
            </a:r>
            <a:r>
              <a:rPr lang="en-IE" dirty="0"/>
              <a:t> </a:t>
            </a:r>
            <a:r>
              <a:rPr lang="en-IE" dirty="0">
                <a:solidFill>
                  <a:srgbClr val="FF0000"/>
                </a:solidFill>
              </a:rPr>
              <a:t>cnámha/</a:t>
            </a:r>
            <a:r>
              <a:rPr lang="en-IE" dirty="0"/>
              <a:t>fiacla a neartú</a:t>
            </a:r>
          </a:p>
          <a:p>
            <a:pPr marL="0" indent="0">
              <a:buNone/>
            </a:pPr>
            <a:r>
              <a:rPr lang="en-IE" b="1" i="1" dirty="0" err="1">
                <a:solidFill>
                  <a:srgbClr val="0070C0"/>
                </a:solidFill>
              </a:rPr>
              <a:t>Iarann</a:t>
            </a:r>
            <a:r>
              <a:rPr lang="en-IE" b="1" dirty="0">
                <a:solidFill>
                  <a:srgbClr val="0070C0"/>
                </a:solidFill>
              </a:rPr>
              <a:t>: </a:t>
            </a:r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gá</a:t>
            </a:r>
            <a:r>
              <a:rPr lang="en-IE" dirty="0"/>
              <a:t> le </a:t>
            </a:r>
            <a:r>
              <a:rPr lang="en-IE" dirty="0" err="1"/>
              <a:t>hiarann</a:t>
            </a:r>
            <a:r>
              <a:rPr lang="en-IE" dirty="0"/>
              <a:t> </a:t>
            </a:r>
            <a:r>
              <a:rPr lang="ga-IE" dirty="0"/>
              <a:t>chun</a:t>
            </a:r>
            <a:r>
              <a:rPr lang="en-IE" dirty="0"/>
              <a:t> </a:t>
            </a:r>
            <a:r>
              <a:rPr lang="en-IE" dirty="0" err="1">
                <a:solidFill>
                  <a:srgbClr val="FF0000"/>
                </a:solidFill>
              </a:rPr>
              <a:t>haemagl</a:t>
            </a:r>
            <a:r>
              <a:rPr lang="ga-IE" dirty="0">
                <a:solidFill>
                  <a:srgbClr val="FF0000"/>
                </a:solidFill>
              </a:rPr>
              <a:t>ó</a:t>
            </a:r>
            <a:r>
              <a:rPr lang="en-IE" dirty="0" err="1">
                <a:solidFill>
                  <a:srgbClr val="FF0000"/>
                </a:solidFill>
              </a:rPr>
              <a:t>ib</a:t>
            </a:r>
            <a:r>
              <a:rPr lang="ga-IE" dirty="0">
                <a:solidFill>
                  <a:srgbClr val="FF0000"/>
                </a:solidFill>
              </a:rPr>
              <a:t>i</a:t>
            </a:r>
            <a:r>
              <a:rPr lang="en-IE" dirty="0">
                <a:solidFill>
                  <a:srgbClr val="FF0000"/>
                </a:solidFill>
              </a:rPr>
              <a:t>n</a:t>
            </a:r>
            <a:r>
              <a:rPr lang="en-IE" dirty="0"/>
              <a:t> a </a:t>
            </a:r>
            <a:r>
              <a:rPr lang="en-IE" dirty="0" err="1"/>
              <a:t>dhéanamh</a:t>
            </a:r>
            <a:endParaRPr lang="en-IE" dirty="0"/>
          </a:p>
          <a:p>
            <a:pPr marL="0" indent="0">
              <a:buNone/>
            </a:pPr>
            <a:r>
              <a:rPr lang="en-IE" b="1" dirty="0">
                <a:solidFill>
                  <a:srgbClr val="FF0066"/>
                </a:solidFill>
              </a:rPr>
              <a:t>(ii) </a:t>
            </a:r>
            <a:r>
              <a:rPr lang="en-IE" b="1" dirty="0" err="1">
                <a:solidFill>
                  <a:srgbClr val="FF0066"/>
                </a:solidFill>
              </a:rPr>
              <a:t>Planda</a:t>
            </a:r>
            <a:r>
              <a:rPr lang="en-IE" b="1" dirty="0">
                <a:solidFill>
                  <a:srgbClr val="FF0066"/>
                </a:solidFill>
              </a:rPr>
              <a:t>: </a:t>
            </a:r>
          </a:p>
          <a:p>
            <a:pPr marL="0" lvl="0" indent="0">
              <a:buNone/>
            </a:pPr>
            <a:r>
              <a:rPr lang="en-IE" b="1" i="1" dirty="0">
                <a:solidFill>
                  <a:srgbClr val="0070C0"/>
                </a:solidFill>
              </a:rPr>
              <a:t>Cailciam</a:t>
            </a:r>
            <a:r>
              <a:rPr lang="en-IE" b="1" dirty="0">
                <a:solidFill>
                  <a:srgbClr val="0070C0"/>
                </a:solidFill>
              </a:rPr>
              <a:t>: </a:t>
            </a:r>
            <a:r>
              <a:rPr lang="en-IE" dirty="0" err="1">
                <a:solidFill>
                  <a:srgbClr val="FF0000"/>
                </a:solidFill>
              </a:rPr>
              <a:t>lannóg</a:t>
            </a:r>
            <a:r>
              <a:rPr lang="en-IE" dirty="0">
                <a:solidFill>
                  <a:srgbClr val="FF0000"/>
                </a:solidFill>
              </a:rPr>
              <a:t> láir </a:t>
            </a:r>
            <a:r>
              <a:rPr lang="en-IE" dirty="0"/>
              <a:t>chun cealla a choimeád le chéile.</a:t>
            </a:r>
          </a:p>
          <a:p>
            <a:pPr marL="0" indent="0">
              <a:buNone/>
            </a:pPr>
            <a:r>
              <a:rPr lang="en-IE" b="1" i="1" dirty="0">
                <a:solidFill>
                  <a:srgbClr val="0070C0"/>
                </a:solidFill>
              </a:rPr>
              <a:t>Ma</a:t>
            </a:r>
            <a:r>
              <a:rPr lang="ga-IE" b="1" i="1" dirty="0">
                <a:solidFill>
                  <a:srgbClr val="0070C0"/>
                </a:solidFill>
              </a:rPr>
              <a:t>i</a:t>
            </a:r>
            <a:r>
              <a:rPr lang="en-IE" b="1" i="1" dirty="0" err="1">
                <a:solidFill>
                  <a:srgbClr val="0070C0"/>
                </a:solidFill>
              </a:rPr>
              <a:t>gn</a:t>
            </a:r>
            <a:r>
              <a:rPr lang="ga-IE" b="1" i="1" dirty="0" err="1">
                <a:solidFill>
                  <a:srgbClr val="0070C0"/>
                </a:solidFill>
              </a:rPr>
              <a:t>éi</a:t>
            </a:r>
            <a:r>
              <a:rPr lang="en-IE" b="1" i="1" dirty="0" err="1">
                <a:solidFill>
                  <a:srgbClr val="0070C0"/>
                </a:solidFill>
              </a:rPr>
              <a:t>siam</a:t>
            </a:r>
            <a:r>
              <a:rPr lang="en-IE" i="1" dirty="0">
                <a:solidFill>
                  <a:srgbClr val="0070C0"/>
                </a:solidFill>
              </a:rPr>
              <a:t>: </a:t>
            </a:r>
            <a:r>
              <a:rPr lang="en-IE" dirty="0" err="1">
                <a:solidFill>
                  <a:srgbClr val="FF0000"/>
                </a:solidFill>
              </a:rPr>
              <a:t>clóraplastaí</a:t>
            </a:r>
            <a:r>
              <a:rPr lang="en-IE" dirty="0"/>
              <a:t> a </a:t>
            </a:r>
            <a:r>
              <a:rPr lang="en-IE" dirty="0" err="1"/>
              <a:t>thógáil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chill </a:t>
            </a:r>
            <a:r>
              <a:rPr lang="en-IE" dirty="0" err="1"/>
              <a:t>planda</a:t>
            </a:r>
            <a:r>
              <a:rPr lang="en-IE" dirty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32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257339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21076"/>
            <a:ext cx="8229600" cy="908720"/>
          </a:xfrm>
        </p:spPr>
        <p:txBody>
          <a:bodyPr>
            <a:normAutofit/>
          </a:bodyPr>
          <a:lstStyle/>
          <a:p>
            <a:pPr algn="l"/>
            <a:r>
              <a:rPr lang="en-IE" b="1" u="sng" dirty="0" err="1">
                <a:solidFill>
                  <a:srgbClr val="FF0000"/>
                </a:solidFill>
              </a:rPr>
              <a:t>Uisce</a:t>
            </a:r>
            <a:r>
              <a:rPr lang="en-IE" b="1" u="sng" dirty="0">
                <a:solidFill>
                  <a:srgbClr val="FF0000"/>
                </a:solidFill>
              </a:rPr>
              <a:t> H₂O: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5472608" cy="4752528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IE" dirty="0"/>
              <a:t>1. </a:t>
            </a:r>
            <a:r>
              <a:rPr lang="en-IE" b="1" dirty="0">
                <a:solidFill>
                  <a:srgbClr val="0070C0"/>
                </a:solidFill>
              </a:rPr>
              <a:t>Tuaslagóir </a:t>
            </a:r>
            <a:r>
              <a:rPr lang="en-IE" dirty="0"/>
              <a:t>d’imoibrithe ceimiceacha.</a:t>
            </a:r>
          </a:p>
          <a:p>
            <a:pPr marL="0" lvl="0" indent="0">
              <a:buNone/>
            </a:pPr>
            <a:r>
              <a:rPr lang="en-IE" dirty="0"/>
              <a:t>2. </a:t>
            </a:r>
            <a:r>
              <a:rPr lang="en-IE" b="1" dirty="0">
                <a:solidFill>
                  <a:srgbClr val="0070C0"/>
                </a:solidFill>
              </a:rPr>
              <a:t>Teocht an </a:t>
            </a:r>
            <a:r>
              <a:rPr lang="en-IE" b="1" dirty="0" err="1">
                <a:solidFill>
                  <a:srgbClr val="0070C0"/>
                </a:solidFill>
              </a:rPr>
              <a:t>cho</a:t>
            </a:r>
            <a:r>
              <a:rPr lang="ga-IE" b="1" dirty="0">
                <a:solidFill>
                  <a:srgbClr val="0070C0"/>
                </a:solidFill>
              </a:rPr>
              <a:t>i</a:t>
            </a:r>
            <a:r>
              <a:rPr lang="en-IE" b="1" dirty="0" err="1">
                <a:solidFill>
                  <a:srgbClr val="0070C0"/>
                </a:solidFill>
              </a:rPr>
              <a:t>rp</a:t>
            </a:r>
            <a:r>
              <a:rPr lang="en-IE" b="1" dirty="0">
                <a:solidFill>
                  <a:srgbClr val="0070C0"/>
                </a:solidFill>
              </a:rPr>
              <a:t> a rialú (</a:t>
            </a:r>
            <a:r>
              <a:rPr lang="en-IE" b="1" dirty="0" err="1">
                <a:solidFill>
                  <a:srgbClr val="0070C0"/>
                </a:solidFill>
              </a:rPr>
              <a:t>allas</a:t>
            </a:r>
            <a:r>
              <a:rPr lang="ga-IE" b="1" dirty="0">
                <a:solidFill>
                  <a:srgbClr val="0070C0"/>
                </a:solidFill>
              </a:rPr>
              <a:t>...</a:t>
            </a:r>
            <a:r>
              <a:rPr lang="en-IE" b="1" dirty="0">
                <a:solidFill>
                  <a:srgbClr val="0070C0"/>
                </a:solidFill>
              </a:rPr>
              <a:t>)</a:t>
            </a:r>
            <a:r>
              <a:rPr lang="en-IE" dirty="0"/>
              <a:t> </a:t>
            </a:r>
          </a:p>
          <a:p>
            <a:pPr marL="0" lvl="0" indent="0">
              <a:buNone/>
            </a:pPr>
            <a:r>
              <a:rPr lang="en-IE" dirty="0"/>
              <a:t>3. Mar chuid d’imoibrithe ceimiceacha m.sh</a:t>
            </a:r>
            <a:r>
              <a:rPr lang="en-IE" b="1" dirty="0"/>
              <a:t>. </a:t>
            </a:r>
            <a:r>
              <a:rPr lang="en-IE" b="1" dirty="0" err="1">
                <a:solidFill>
                  <a:srgbClr val="0070C0"/>
                </a:solidFill>
              </a:rPr>
              <a:t>fótaisintéis</a:t>
            </a:r>
            <a:r>
              <a:rPr lang="en-IE" b="1" dirty="0">
                <a:solidFill>
                  <a:srgbClr val="0070C0"/>
                </a:solidFill>
              </a:rPr>
              <a:t>, </a:t>
            </a:r>
            <a:r>
              <a:rPr lang="en-IE" b="1" dirty="0" err="1">
                <a:solidFill>
                  <a:srgbClr val="0070C0"/>
                </a:solidFill>
              </a:rPr>
              <a:t>riospráid</a:t>
            </a:r>
            <a:r>
              <a:rPr lang="en-IE" b="1" dirty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en-IE" dirty="0"/>
              <a:t>4. </a:t>
            </a:r>
            <a:r>
              <a:rPr lang="en-IE" dirty="0" err="1"/>
              <a:t>Déantús</a:t>
            </a:r>
            <a:r>
              <a:rPr lang="en-IE" dirty="0"/>
              <a:t> p</a:t>
            </a:r>
            <a:r>
              <a:rPr lang="ga-IE" dirty="0"/>
              <a:t>h</a:t>
            </a:r>
            <a:r>
              <a:rPr lang="en-IE" dirty="0" err="1"/>
              <a:t>lasma</a:t>
            </a:r>
            <a:r>
              <a:rPr lang="en-IE" dirty="0"/>
              <a:t> na fola &amp; an </a:t>
            </a:r>
            <a:r>
              <a:rPr lang="ga-IE" dirty="0" err="1"/>
              <a:t>cí</a:t>
            </a:r>
            <a:r>
              <a:rPr lang="en-IE" dirty="0" err="1"/>
              <a:t>teaplasma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5. </a:t>
            </a:r>
            <a:r>
              <a:rPr lang="en-IE" b="1" dirty="0">
                <a:solidFill>
                  <a:srgbClr val="0070C0"/>
                </a:solidFill>
              </a:rPr>
              <a:t>Eisfhearadh</a:t>
            </a:r>
            <a:r>
              <a:rPr lang="en-IE" dirty="0"/>
              <a:t> (fual, allas)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33</a:t>
            </a:fld>
            <a:endParaRPr lang="en-IE"/>
          </a:p>
        </p:txBody>
      </p:sp>
      <p:pic>
        <p:nvPicPr>
          <p:cNvPr id="24578" name="Picture 2" descr="water formu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390" y="404664"/>
            <a:ext cx="324206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Businessman tired wiping sweat with a handkerchief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792" y="3501008"/>
            <a:ext cx="2690664" cy="269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229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1560" y="836712"/>
            <a:ext cx="8640960" cy="1584176"/>
          </a:xfrm>
        </p:spPr>
        <p:txBody>
          <a:bodyPr>
            <a:normAutofit fontScale="90000"/>
          </a:bodyPr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Bithmhóilíní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sz="1600" b="1" dirty="0">
                <a:solidFill>
                  <a:srgbClr val="FF0000"/>
                </a:solidFill>
              </a:rPr>
              <a:t>(biomolecules)</a:t>
            </a:r>
            <a:r>
              <a:rPr lang="en-IE" b="1" dirty="0">
                <a:solidFill>
                  <a:srgbClr val="FF0000"/>
                </a:solidFill>
              </a:rPr>
              <a:t>: </a:t>
            </a:r>
            <a:r>
              <a:rPr lang="en-IE" dirty="0"/>
              <a:t>Aon </a:t>
            </a:r>
            <a:r>
              <a:rPr lang="en-IE" dirty="0" err="1"/>
              <a:t>mhóilín</a:t>
            </a:r>
            <a:r>
              <a:rPr lang="en-IE" dirty="0"/>
              <a:t> a </a:t>
            </a:r>
            <a:r>
              <a:rPr lang="en-IE" dirty="0" err="1"/>
              <a:t>dhéantar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gcill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, m.sh. </a:t>
            </a:r>
            <a:r>
              <a:rPr lang="en-IE" b="1" dirty="0" err="1">
                <a:solidFill>
                  <a:srgbClr val="FF0066"/>
                </a:solidFill>
              </a:rPr>
              <a:t>Próitéiní</a:t>
            </a:r>
            <a:r>
              <a:rPr lang="en-IE" b="1" dirty="0">
                <a:solidFill>
                  <a:srgbClr val="FF0066"/>
                </a:solidFill>
              </a:rPr>
              <a:t>, </a:t>
            </a:r>
            <a:r>
              <a:rPr lang="en-IE" b="1" dirty="0" err="1">
                <a:solidFill>
                  <a:srgbClr val="FF0066"/>
                </a:solidFill>
              </a:rPr>
              <a:t>Carbaihiodráití</a:t>
            </a:r>
            <a:r>
              <a:rPr lang="en-IE" b="1" dirty="0">
                <a:solidFill>
                  <a:srgbClr val="FF0066"/>
                </a:solidFill>
              </a:rPr>
              <a:t>, </a:t>
            </a:r>
            <a:r>
              <a:rPr lang="en-IE" b="1" dirty="0" err="1">
                <a:solidFill>
                  <a:srgbClr val="FF0066"/>
                </a:solidFill>
              </a:rPr>
              <a:t>Lipidí</a:t>
            </a:r>
            <a:r>
              <a:rPr lang="en-IE" b="1" dirty="0">
                <a:solidFill>
                  <a:srgbClr val="FF0066"/>
                </a:solidFill>
              </a:rPr>
              <a:t> &amp; </a:t>
            </a:r>
            <a:r>
              <a:rPr lang="en-IE" b="1" dirty="0" err="1">
                <a:solidFill>
                  <a:srgbClr val="FF0066"/>
                </a:solidFill>
              </a:rPr>
              <a:t>Vitimíní</a:t>
            </a:r>
            <a:r>
              <a:rPr lang="en-IE" b="1" dirty="0">
                <a:solidFill>
                  <a:srgbClr val="FF0066"/>
                </a:solidFill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4</a:t>
            </a:fld>
            <a:endParaRPr lang="en-IE"/>
          </a:p>
        </p:txBody>
      </p:sp>
      <p:pic>
        <p:nvPicPr>
          <p:cNvPr id="4098" name="Picture 2" descr="DNA molecu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867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b="1" dirty="0" err="1"/>
              <a:t>Tá</a:t>
            </a:r>
            <a:r>
              <a:rPr lang="en-IE" b="1" dirty="0"/>
              <a:t> 4 </a:t>
            </a:r>
            <a:r>
              <a:rPr lang="en-IE" b="1" dirty="0" err="1" smtClean="0"/>
              <a:t>phríomh</a:t>
            </a:r>
            <a:r>
              <a:rPr lang="ga-IE" b="1" dirty="0" smtClean="0"/>
              <a:t>-</a:t>
            </a:r>
            <a:r>
              <a:rPr lang="en-IE" b="1" dirty="0" err="1" smtClean="0"/>
              <a:t>bhithmhóilín</a:t>
            </a:r>
            <a:r>
              <a:rPr lang="en-IE" b="1" dirty="0" smtClean="0"/>
              <a:t> </a:t>
            </a:r>
            <a:r>
              <a:rPr lang="ga-IE" b="1" dirty="0"/>
              <a:t>i</a:t>
            </a:r>
            <a:r>
              <a:rPr lang="en-IE" b="1" dirty="0"/>
              <a:t> </a:t>
            </a:r>
            <a:r>
              <a:rPr lang="en-IE" b="1" dirty="0" err="1"/>
              <a:t>mBIA</a:t>
            </a:r>
            <a:r>
              <a:rPr lang="en-IE" b="1" dirty="0"/>
              <a:t> </a:t>
            </a:r>
            <a:r>
              <a:rPr lang="en-IE" dirty="0"/>
              <a:t>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772816"/>
            <a:ext cx="9144000" cy="428133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IE" sz="3600" b="1" dirty="0" err="1" smtClean="0">
                <a:solidFill>
                  <a:srgbClr val="FF0000"/>
                </a:solidFill>
              </a:rPr>
              <a:t>Carbaihiodráit</a:t>
            </a:r>
            <a:r>
              <a:rPr lang="ga-IE" sz="3600" b="1" dirty="0" smtClean="0">
                <a:solidFill>
                  <a:srgbClr val="FF0000"/>
                </a:solidFill>
              </a:rPr>
              <a:t>í</a:t>
            </a:r>
            <a:r>
              <a:rPr lang="en-IE" sz="3600" b="1" dirty="0" smtClean="0">
                <a:solidFill>
                  <a:srgbClr val="FF0000"/>
                </a:solidFill>
              </a:rPr>
              <a:t> </a:t>
            </a:r>
            <a:endParaRPr lang="en-IE" sz="3600" b="1" dirty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IE" sz="3600" b="1" dirty="0" err="1">
                <a:solidFill>
                  <a:srgbClr val="FF0000"/>
                </a:solidFill>
              </a:rPr>
              <a:t>Lipídí</a:t>
            </a:r>
            <a:r>
              <a:rPr lang="en-IE" sz="3600" b="1" dirty="0">
                <a:solidFill>
                  <a:srgbClr val="FF0000"/>
                </a:solidFill>
              </a:rPr>
              <a:t> (</a:t>
            </a:r>
            <a:r>
              <a:rPr lang="en-IE" sz="3600" b="1" dirty="0" err="1">
                <a:solidFill>
                  <a:srgbClr val="FF0000"/>
                </a:solidFill>
              </a:rPr>
              <a:t>Saill</a:t>
            </a:r>
            <a:r>
              <a:rPr lang="en-IE" sz="3600" b="1" dirty="0">
                <a:solidFill>
                  <a:srgbClr val="FF0000"/>
                </a:solidFill>
              </a:rPr>
              <a:t>/</a:t>
            </a:r>
            <a:r>
              <a:rPr lang="en-IE" sz="3600" b="1" dirty="0" err="1">
                <a:solidFill>
                  <a:srgbClr val="FF0000"/>
                </a:solidFill>
              </a:rPr>
              <a:t>ola</a:t>
            </a:r>
            <a:r>
              <a:rPr lang="en-IE" sz="3600" b="1" dirty="0">
                <a:solidFill>
                  <a:srgbClr val="FF0000"/>
                </a:solidFill>
              </a:rPr>
              <a:t>) </a:t>
            </a:r>
          </a:p>
          <a:p>
            <a:pPr marL="0" indent="0">
              <a:buNone/>
            </a:pPr>
            <a:r>
              <a:rPr lang="en-IE" sz="3600" b="1" dirty="0">
                <a:solidFill>
                  <a:srgbClr val="FF0000"/>
                </a:solidFill>
              </a:rPr>
              <a:t>3. </a:t>
            </a:r>
            <a:r>
              <a:rPr lang="en-IE" sz="3600" b="1" dirty="0" err="1">
                <a:solidFill>
                  <a:srgbClr val="FF0000"/>
                </a:solidFill>
              </a:rPr>
              <a:t>Próitéin</a:t>
            </a:r>
            <a:r>
              <a:rPr lang="ga-IE" sz="3600" b="1" dirty="0">
                <a:solidFill>
                  <a:srgbClr val="FF0000"/>
                </a:solidFill>
              </a:rPr>
              <a:t>í</a:t>
            </a:r>
            <a:r>
              <a:rPr lang="en-IE" sz="3600" b="1" dirty="0">
                <a:solidFill>
                  <a:srgbClr val="FF0000"/>
                </a:solidFill>
              </a:rPr>
              <a:t> &amp; </a:t>
            </a:r>
          </a:p>
          <a:p>
            <a:pPr marL="0" indent="0">
              <a:buNone/>
            </a:pPr>
            <a:r>
              <a:rPr lang="en-IE" sz="3600" b="1" dirty="0">
                <a:solidFill>
                  <a:srgbClr val="FF0000"/>
                </a:solidFill>
              </a:rPr>
              <a:t>4. </a:t>
            </a:r>
            <a:r>
              <a:rPr lang="en-IE" sz="3600" b="1" dirty="0" err="1">
                <a:solidFill>
                  <a:srgbClr val="FF0000"/>
                </a:solidFill>
              </a:rPr>
              <a:t>Vitimíní</a:t>
            </a:r>
            <a:r>
              <a:rPr lang="en-IE" sz="3600" b="1" dirty="0">
                <a:solidFill>
                  <a:srgbClr val="FF0000"/>
                </a:solidFill>
              </a:rPr>
              <a:t> </a:t>
            </a:r>
            <a:endParaRPr lang="en-I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5</a:t>
            </a:fld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251520" y="472514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https://www.youtube.com/watch?v=d0zION8xjbM</a:t>
            </a:r>
            <a:endParaRPr lang="en-IE" dirty="0"/>
          </a:p>
          <a:p>
            <a:endParaRPr lang="en-IE" dirty="0"/>
          </a:p>
          <a:p>
            <a:r>
              <a:rPr lang="en-IE" dirty="0" err="1"/>
              <a:t>Amhrán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ga-IE" dirty="0"/>
              <a:t>n</a:t>
            </a:r>
            <a:r>
              <a:rPr lang="en-IE" dirty="0" err="1"/>
              <a:t>Dúl</a:t>
            </a:r>
            <a:r>
              <a:rPr lang="en-IE" dirty="0"/>
              <a:t>!!!</a:t>
            </a:r>
          </a:p>
        </p:txBody>
      </p:sp>
      <p:pic>
        <p:nvPicPr>
          <p:cNvPr id="5122" name="Picture 2" descr="Food pyram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16832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54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9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9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9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9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332656"/>
            <a:ext cx="8229600" cy="1143000"/>
          </a:xfrm>
        </p:spPr>
        <p:txBody>
          <a:bodyPr>
            <a:normAutofit/>
          </a:bodyPr>
          <a:lstStyle/>
          <a:p>
            <a:r>
              <a:rPr lang="en-IE" b="1" u="sng" dirty="0">
                <a:solidFill>
                  <a:srgbClr val="0070C0"/>
                </a:solidFill>
              </a:rPr>
              <a:t>1. </a:t>
            </a:r>
            <a:r>
              <a:rPr lang="en-IE" b="1" u="sng" dirty="0" err="1">
                <a:solidFill>
                  <a:srgbClr val="0070C0"/>
                </a:solidFill>
              </a:rPr>
              <a:t>Carbaihiodráit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340768"/>
            <a:ext cx="4680520" cy="4104456"/>
          </a:xfrm>
        </p:spPr>
        <p:txBody>
          <a:bodyPr>
            <a:normAutofit lnSpcReduction="10000"/>
          </a:bodyPr>
          <a:lstStyle/>
          <a:p>
            <a:r>
              <a:rPr lang="en-IE" u="sng" dirty="0"/>
              <a:t>Na </a:t>
            </a:r>
            <a:r>
              <a:rPr lang="en-IE" u="sng" dirty="0" err="1"/>
              <a:t>dúile</a:t>
            </a:r>
            <a:r>
              <a:rPr lang="en-IE" u="sng" dirty="0"/>
              <a:t>/</a:t>
            </a:r>
            <a:r>
              <a:rPr lang="ga-IE" u="sng" dirty="0"/>
              <a:t>d</a:t>
            </a:r>
            <a:r>
              <a:rPr lang="en-IE" u="sng" dirty="0" err="1"/>
              <a:t>éanta</a:t>
            </a:r>
            <a:r>
              <a:rPr lang="en-IE" u="sng" dirty="0"/>
              <a:t> as: </a:t>
            </a:r>
            <a:r>
              <a:rPr lang="en-IE" b="1" dirty="0" err="1">
                <a:solidFill>
                  <a:srgbClr val="FF0000"/>
                </a:solidFill>
              </a:rPr>
              <a:t>Carbón</a:t>
            </a:r>
            <a:r>
              <a:rPr lang="en-IE" b="1" dirty="0">
                <a:solidFill>
                  <a:srgbClr val="FF0000"/>
                </a:solidFill>
              </a:rPr>
              <a:t>, </a:t>
            </a:r>
            <a:r>
              <a:rPr lang="en-IE" b="1" dirty="0" err="1">
                <a:solidFill>
                  <a:srgbClr val="FF0000"/>
                </a:solidFill>
              </a:rPr>
              <a:t>Hidrigin</a:t>
            </a:r>
            <a:r>
              <a:rPr lang="en-IE" b="1" dirty="0">
                <a:solidFill>
                  <a:srgbClr val="FF0000"/>
                </a:solidFill>
              </a:rPr>
              <a:t> &amp; </a:t>
            </a:r>
            <a:r>
              <a:rPr lang="en-IE" b="1" dirty="0" err="1">
                <a:solidFill>
                  <a:srgbClr val="FF0000"/>
                </a:solidFill>
              </a:rPr>
              <a:t>Ocsaigin</a:t>
            </a:r>
            <a:r>
              <a:rPr lang="en-IE" dirty="0"/>
              <a:t>. </a:t>
            </a:r>
          </a:p>
          <a:p>
            <a:r>
              <a:rPr lang="en-IE" u="sng" dirty="0" err="1"/>
              <a:t>Tógáil</a:t>
            </a:r>
            <a:r>
              <a:rPr lang="en-IE" u="sng" dirty="0"/>
              <a:t>:   </a:t>
            </a:r>
            <a:r>
              <a:rPr lang="en-IE" b="1" dirty="0">
                <a:solidFill>
                  <a:srgbClr val="FF0066"/>
                </a:solidFill>
              </a:rPr>
              <a:t>H &amp; O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gcóimheas</a:t>
            </a:r>
            <a:r>
              <a:rPr lang="en-IE" dirty="0"/>
              <a:t> </a:t>
            </a:r>
            <a:r>
              <a:rPr lang="en-IE" b="1" dirty="0" smtClean="0">
                <a:solidFill>
                  <a:srgbClr val="FF0066"/>
                </a:solidFill>
              </a:rPr>
              <a:t>2:1</a:t>
            </a:r>
            <a:r>
              <a:rPr lang="en-IE" dirty="0" smtClean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gcónaí</a:t>
            </a:r>
            <a:r>
              <a:rPr lang="en-IE" dirty="0"/>
              <a:t>.  </a:t>
            </a:r>
          </a:p>
          <a:p>
            <a:pPr marL="0" indent="0">
              <a:buNone/>
            </a:pPr>
            <a:r>
              <a:rPr lang="en-IE" dirty="0"/>
              <a:t>An </a:t>
            </a:r>
            <a:r>
              <a:rPr lang="en-IE" dirty="0" err="1"/>
              <a:t>fhoirmle</a:t>
            </a:r>
            <a:r>
              <a:rPr lang="en-IE" dirty="0"/>
              <a:t> g</a:t>
            </a:r>
            <a:r>
              <a:rPr lang="ga-IE" dirty="0"/>
              <a:t>h</a:t>
            </a:r>
            <a:r>
              <a:rPr lang="en-IE" dirty="0" err="1"/>
              <a:t>inearálta</a:t>
            </a:r>
            <a:r>
              <a:rPr lang="en-IE" dirty="0"/>
              <a:t> </a:t>
            </a:r>
            <a:r>
              <a:rPr lang="en-IE" dirty="0" err="1"/>
              <a:t>ná</a:t>
            </a:r>
            <a:r>
              <a:rPr lang="en-IE" dirty="0"/>
              <a:t>      	</a:t>
            </a:r>
            <a:r>
              <a:rPr lang="en-IE" b="1" dirty="0" err="1">
                <a:solidFill>
                  <a:srgbClr val="0070C0"/>
                </a:solidFill>
              </a:rPr>
              <a:t>Cx</a:t>
            </a:r>
            <a:r>
              <a:rPr lang="en-IE" b="1" dirty="0">
                <a:solidFill>
                  <a:srgbClr val="0070C0"/>
                </a:solidFill>
              </a:rPr>
              <a:t>(H</a:t>
            </a:r>
            <a:r>
              <a:rPr lang="en-IE" b="1" baseline="-25000" dirty="0">
                <a:solidFill>
                  <a:srgbClr val="0070C0"/>
                </a:solidFill>
              </a:rPr>
              <a:t>2</a:t>
            </a:r>
            <a:r>
              <a:rPr lang="en-IE" b="1" dirty="0">
                <a:solidFill>
                  <a:srgbClr val="0070C0"/>
                </a:solidFill>
              </a:rPr>
              <a:t>O)y 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m.sh.  (</a:t>
            </a:r>
            <a:r>
              <a:rPr lang="en-IE" dirty="0" err="1"/>
              <a:t>glúcós</a:t>
            </a:r>
            <a:r>
              <a:rPr lang="ga-IE" dirty="0"/>
              <a:t>:</a:t>
            </a:r>
            <a:r>
              <a:rPr lang="en-IE" dirty="0"/>
              <a:t> </a:t>
            </a:r>
            <a:r>
              <a:rPr lang="en-IE" b="1" dirty="0">
                <a:solidFill>
                  <a:srgbClr val="FF0066"/>
                </a:solidFill>
              </a:rPr>
              <a:t>C</a:t>
            </a:r>
            <a:r>
              <a:rPr lang="en-IE" b="1" baseline="-25000" dirty="0">
                <a:solidFill>
                  <a:srgbClr val="FF0066"/>
                </a:solidFill>
              </a:rPr>
              <a:t>6</a:t>
            </a:r>
            <a:r>
              <a:rPr lang="en-IE" b="1" dirty="0">
                <a:solidFill>
                  <a:srgbClr val="FF0066"/>
                </a:solidFill>
              </a:rPr>
              <a:t>H</a:t>
            </a:r>
            <a:r>
              <a:rPr lang="en-IE" b="1" baseline="-25000" dirty="0">
                <a:solidFill>
                  <a:srgbClr val="FF0066"/>
                </a:solidFill>
              </a:rPr>
              <a:t>12</a:t>
            </a:r>
            <a:r>
              <a:rPr lang="en-IE" b="1" dirty="0">
                <a:solidFill>
                  <a:srgbClr val="FF0066"/>
                </a:solidFill>
              </a:rPr>
              <a:t>O</a:t>
            </a:r>
            <a:r>
              <a:rPr lang="en-IE" b="1" baseline="-25000" dirty="0">
                <a:solidFill>
                  <a:srgbClr val="FF0066"/>
                </a:solidFill>
              </a:rPr>
              <a:t>6.</a:t>
            </a:r>
            <a:r>
              <a:rPr lang="en-IE" baseline="-25000" dirty="0"/>
              <a:t> ) </a:t>
            </a:r>
          </a:p>
          <a:p>
            <a:pPr marL="0" indent="0">
              <a:buNone/>
            </a:pPr>
            <a:endParaRPr lang="en-IE" baseline="-25000" dirty="0"/>
          </a:p>
          <a:p>
            <a:endParaRPr lang="en-I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6</a:t>
            </a:fld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5004048" y="1484784"/>
            <a:ext cx="3384376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u="sng" dirty="0">
                <a:solidFill>
                  <a:srgbClr val="00B050"/>
                </a:solidFill>
              </a:rPr>
              <a:t>Aonaid siúcra/ móilíní siúcra a bhíonn </a:t>
            </a:r>
            <a:r>
              <a:rPr lang="ga-IE" sz="2400" b="1" u="sng" dirty="0">
                <a:solidFill>
                  <a:srgbClr val="00B050"/>
                </a:solidFill>
              </a:rPr>
              <a:t>i</a:t>
            </a:r>
            <a:r>
              <a:rPr lang="en-IE" sz="2400" b="1" u="sng" dirty="0" err="1">
                <a:solidFill>
                  <a:srgbClr val="00B050"/>
                </a:solidFill>
              </a:rPr>
              <a:t>ontu</a:t>
            </a:r>
            <a:r>
              <a:rPr lang="en-IE" u="sng" dirty="0">
                <a:solidFill>
                  <a:srgbClr val="00B050"/>
                </a:solidFill>
              </a:rPr>
              <a:t>. </a:t>
            </a:r>
            <a:endParaRPr lang="en-IE" dirty="0"/>
          </a:p>
        </p:txBody>
      </p:sp>
      <p:pic>
        <p:nvPicPr>
          <p:cNvPr id="1026" name="Picture 2" descr="Hand mit Stift zeichnet chemische Strukturformel von Stärk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31" b="-436"/>
          <a:stretch/>
        </p:blipFill>
        <p:spPr bwMode="auto">
          <a:xfrm>
            <a:off x="4788024" y="2924944"/>
            <a:ext cx="4223518" cy="316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628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880" y="404664"/>
            <a:ext cx="8229600" cy="969462"/>
          </a:xfrm>
        </p:spPr>
        <p:txBody>
          <a:bodyPr/>
          <a:lstStyle/>
          <a:p>
            <a:r>
              <a:rPr lang="en-IE" b="1" dirty="0" err="1"/>
              <a:t>Tá</a:t>
            </a:r>
            <a:r>
              <a:rPr lang="en-IE" b="1" dirty="0"/>
              <a:t> </a:t>
            </a:r>
            <a:r>
              <a:rPr lang="en-IE" b="1" dirty="0" err="1"/>
              <a:t>trí</a:t>
            </a:r>
            <a:r>
              <a:rPr lang="en-IE" b="1" dirty="0"/>
              <a:t> </a:t>
            </a:r>
            <a:r>
              <a:rPr lang="en-IE" b="1" dirty="0" err="1"/>
              <a:t>chineál</a:t>
            </a:r>
            <a:r>
              <a:rPr lang="en-IE" b="1" dirty="0"/>
              <a:t> </a:t>
            </a:r>
            <a:r>
              <a:rPr lang="en-IE" b="1" dirty="0" err="1"/>
              <a:t>Carbaihiodráit</a:t>
            </a:r>
            <a:r>
              <a:rPr lang="ga-IE" b="1" dirty="0"/>
              <a:t>e ann</a:t>
            </a:r>
            <a:r>
              <a:rPr lang="en-IE" b="1" dirty="0"/>
              <a:t>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69" y="1250274"/>
            <a:ext cx="8856984" cy="4857403"/>
          </a:xfrm>
        </p:spPr>
        <p:txBody>
          <a:bodyPr/>
          <a:lstStyle/>
          <a:p>
            <a:pPr marL="0" indent="0">
              <a:buNone/>
            </a:pPr>
            <a:r>
              <a:rPr lang="en-IE" dirty="0"/>
              <a:t>     </a:t>
            </a:r>
            <a:r>
              <a:rPr lang="en-IE" dirty="0" err="1"/>
              <a:t>Grúpaí</a:t>
            </a:r>
            <a:r>
              <a:rPr lang="ga-IE" dirty="0"/>
              <a:t> </a:t>
            </a:r>
            <a:r>
              <a:rPr lang="en-IE" dirty="0"/>
              <a:t>-</a:t>
            </a:r>
            <a:r>
              <a:rPr lang="ga-IE" dirty="0"/>
              <a:t> </a:t>
            </a:r>
            <a:r>
              <a:rPr lang="en-IE" dirty="0"/>
              <a:t>de </a:t>
            </a:r>
            <a:r>
              <a:rPr lang="en-IE" dirty="0" err="1"/>
              <a:t>réir</a:t>
            </a:r>
            <a:r>
              <a:rPr lang="en-IE" dirty="0"/>
              <a:t> </a:t>
            </a:r>
            <a:r>
              <a:rPr lang="en-IE" dirty="0" err="1"/>
              <a:t>líon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móilíní</a:t>
            </a:r>
            <a:r>
              <a:rPr lang="en-IE" dirty="0"/>
              <a:t> </a:t>
            </a:r>
            <a:r>
              <a:rPr lang="en-IE" dirty="0" err="1"/>
              <a:t>siúcra</a:t>
            </a:r>
            <a:r>
              <a:rPr lang="en-IE" dirty="0"/>
              <a:t> a </a:t>
            </a:r>
            <a:r>
              <a:rPr lang="en-IE" dirty="0" err="1"/>
              <a:t>bhí</a:t>
            </a:r>
            <a:r>
              <a:rPr lang="ga-IE" dirty="0" err="1"/>
              <a:t>onn</a:t>
            </a:r>
            <a:r>
              <a:rPr lang="en-IE" dirty="0"/>
              <a:t> </a:t>
            </a:r>
            <a:r>
              <a:rPr lang="en-IE" dirty="0" err="1"/>
              <a:t>iontu</a:t>
            </a:r>
            <a:r>
              <a:rPr lang="en-IE" dirty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84554" y="1916832"/>
            <a:ext cx="3099614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600" b="1" dirty="0" err="1"/>
              <a:t>Carbaihiodráit</a:t>
            </a:r>
            <a:r>
              <a:rPr lang="en-IE" sz="3600" b="1" dirty="0"/>
              <a:t>:</a:t>
            </a:r>
          </a:p>
          <a:p>
            <a:r>
              <a:rPr lang="en-IE" sz="2400" dirty="0"/>
              <a:t>          C </a:t>
            </a:r>
            <a:r>
              <a:rPr lang="en-IE" sz="1600" dirty="0"/>
              <a:t>X </a:t>
            </a:r>
            <a:r>
              <a:rPr lang="en-IE" sz="2400" dirty="0"/>
              <a:t>(H₂O)</a:t>
            </a:r>
            <a:r>
              <a:rPr lang="en-IE" sz="1600" dirty="0"/>
              <a:t>Y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463313" y="2670705"/>
            <a:ext cx="610433" cy="2083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2"/>
          </p:cNvCxnSpPr>
          <p:nvPr/>
        </p:nvCxnSpPr>
        <p:spPr>
          <a:xfrm>
            <a:off x="4534361" y="2932495"/>
            <a:ext cx="0" cy="416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790843" y="2788710"/>
            <a:ext cx="432048" cy="2083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1674" y="3017257"/>
            <a:ext cx="2980393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600" b="1" dirty="0" err="1">
                <a:solidFill>
                  <a:srgbClr val="FF0000"/>
                </a:solidFill>
              </a:rPr>
              <a:t>Monaisiúicrídí</a:t>
            </a:r>
            <a:r>
              <a:rPr lang="en-IE" sz="2000" dirty="0">
                <a:solidFill>
                  <a:srgbClr val="FF0000"/>
                </a:solidFill>
              </a:rPr>
              <a:t>                      - </a:t>
            </a:r>
            <a:r>
              <a:rPr lang="en-IE" sz="2000" dirty="0" err="1">
                <a:solidFill>
                  <a:srgbClr val="FF0000"/>
                </a:solidFill>
              </a:rPr>
              <a:t>Glúcós</a:t>
            </a:r>
            <a:endParaRPr lang="en-IE" sz="2000" dirty="0">
              <a:solidFill>
                <a:srgbClr val="FF0000"/>
              </a:solidFill>
            </a:endParaRPr>
          </a:p>
          <a:p>
            <a:r>
              <a:rPr lang="en-IE" sz="2000" dirty="0">
                <a:solidFill>
                  <a:srgbClr val="FF0000"/>
                </a:solidFill>
              </a:rPr>
              <a:t>- </a:t>
            </a:r>
            <a:r>
              <a:rPr lang="en-IE" sz="2000" dirty="0" err="1">
                <a:solidFill>
                  <a:srgbClr val="FF0000"/>
                </a:solidFill>
              </a:rPr>
              <a:t>Fruc</a:t>
            </a:r>
            <a:r>
              <a:rPr lang="ga-IE" sz="2000" dirty="0">
                <a:solidFill>
                  <a:srgbClr val="FF0000"/>
                </a:solidFill>
              </a:rPr>
              <a:t>h</a:t>
            </a:r>
            <a:r>
              <a:rPr lang="en-IE" sz="2000" dirty="0" err="1">
                <a:solidFill>
                  <a:srgbClr val="FF0000"/>
                </a:solidFill>
              </a:rPr>
              <a:t>tós</a:t>
            </a:r>
            <a:r>
              <a:rPr lang="en-IE" sz="2400" dirty="0"/>
              <a:t>          </a:t>
            </a:r>
            <a:endParaRPr lang="en-IE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227114" y="2670705"/>
            <a:ext cx="2808312" cy="1631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600" b="1" dirty="0" err="1">
                <a:solidFill>
                  <a:srgbClr val="FF0000"/>
                </a:solidFill>
              </a:rPr>
              <a:t>Polaisiúicrídí</a:t>
            </a:r>
            <a:r>
              <a:rPr lang="en-IE" sz="3600" dirty="0">
                <a:solidFill>
                  <a:srgbClr val="FF0000"/>
                </a:solidFill>
              </a:rPr>
              <a:t>:</a:t>
            </a:r>
          </a:p>
          <a:p>
            <a:r>
              <a:rPr lang="en-IE" sz="2000" dirty="0">
                <a:solidFill>
                  <a:srgbClr val="FF0000"/>
                </a:solidFill>
              </a:rPr>
              <a:t>         -</a:t>
            </a:r>
            <a:r>
              <a:rPr lang="en-IE" sz="2000" dirty="0" err="1">
                <a:solidFill>
                  <a:srgbClr val="FF0000"/>
                </a:solidFill>
              </a:rPr>
              <a:t>Ceallalós</a:t>
            </a:r>
            <a:endParaRPr lang="en-IE" sz="2000" dirty="0">
              <a:solidFill>
                <a:srgbClr val="FF0000"/>
              </a:solidFill>
            </a:endParaRPr>
          </a:p>
          <a:p>
            <a:r>
              <a:rPr lang="en-IE" sz="2000" dirty="0">
                <a:solidFill>
                  <a:srgbClr val="FF0000"/>
                </a:solidFill>
              </a:rPr>
              <a:t>         - </a:t>
            </a:r>
            <a:r>
              <a:rPr lang="en-IE" sz="2000" dirty="0" err="1">
                <a:solidFill>
                  <a:srgbClr val="FF0000"/>
                </a:solidFill>
              </a:rPr>
              <a:t>Stáirse</a:t>
            </a:r>
            <a:endParaRPr lang="en-IE" sz="2000" dirty="0">
              <a:solidFill>
                <a:srgbClr val="FF0000"/>
              </a:solidFill>
            </a:endParaRPr>
          </a:p>
          <a:p>
            <a:r>
              <a:rPr lang="en-IE" sz="2000" dirty="0">
                <a:solidFill>
                  <a:srgbClr val="FF0000"/>
                </a:solidFill>
              </a:rPr>
              <a:t>         -</a:t>
            </a:r>
            <a:r>
              <a:rPr lang="en-IE" sz="2400" dirty="0"/>
              <a:t> </a:t>
            </a:r>
            <a:r>
              <a:rPr lang="en-IE" sz="2000" dirty="0" err="1">
                <a:solidFill>
                  <a:srgbClr val="FF0000"/>
                </a:solidFill>
              </a:rPr>
              <a:t>Citin</a:t>
            </a:r>
            <a:r>
              <a:rPr lang="en-IE" sz="2400" dirty="0"/>
              <a:t>         </a:t>
            </a:r>
            <a:endParaRPr lang="en-IE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389784" y="3412858"/>
            <a:ext cx="2664296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600" b="1" dirty="0" err="1">
                <a:solidFill>
                  <a:srgbClr val="FF0000"/>
                </a:solidFill>
              </a:rPr>
              <a:t>Déshiúicrídí</a:t>
            </a:r>
            <a:r>
              <a:rPr lang="en-IE" sz="3600" dirty="0">
                <a:solidFill>
                  <a:srgbClr val="FF0000"/>
                </a:solidFill>
              </a:rPr>
              <a:t>:</a:t>
            </a:r>
          </a:p>
          <a:p>
            <a:pPr marL="342900" indent="-342900">
              <a:buFontTx/>
              <a:buChar char="-"/>
            </a:pPr>
            <a:r>
              <a:rPr lang="en-IE" sz="2000" dirty="0" err="1">
                <a:solidFill>
                  <a:srgbClr val="FF0000"/>
                </a:solidFill>
              </a:rPr>
              <a:t>Siúcrós</a:t>
            </a:r>
            <a:endParaRPr lang="en-IE" sz="2000" dirty="0">
              <a:solidFill>
                <a:srgbClr val="FF0000"/>
              </a:solidFill>
            </a:endParaRPr>
          </a:p>
          <a:p>
            <a:r>
              <a:rPr lang="en-IE" sz="2000" dirty="0">
                <a:solidFill>
                  <a:srgbClr val="FF0000"/>
                </a:solidFill>
              </a:rPr>
              <a:t>-     </a:t>
            </a:r>
            <a:r>
              <a:rPr lang="en-IE" sz="2000" dirty="0" err="1">
                <a:solidFill>
                  <a:srgbClr val="FF0000"/>
                </a:solidFill>
              </a:rPr>
              <a:t>Maltós</a:t>
            </a:r>
            <a:r>
              <a:rPr lang="en-IE" sz="2400" dirty="0"/>
              <a:t>          </a:t>
            </a:r>
            <a:endParaRPr lang="en-IE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9396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(a) Mona</a:t>
            </a:r>
            <a:r>
              <a:rPr lang="ga-IE" b="1" u="sng" dirty="0">
                <a:solidFill>
                  <a:srgbClr val="FF0000"/>
                </a:solidFill>
              </a:rPr>
              <a:t>i</a:t>
            </a:r>
            <a:r>
              <a:rPr lang="en-IE" b="1" u="sng" dirty="0" err="1">
                <a:solidFill>
                  <a:srgbClr val="FF0000"/>
                </a:solidFill>
              </a:rPr>
              <a:t>siúicrídí</a:t>
            </a:r>
            <a:endParaRPr lang="en-IE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668" y="1556792"/>
            <a:ext cx="6115278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Struc</a:t>
            </a:r>
            <a:r>
              <a:rPr lang="ga-IE" b="1" u="sng" dirty="0">
                <a:solidFill>
                  <a:srgbClr val="FF0000"/>
                </a:solidFill>
              </a:rPr>
              <a:t>h</a:t>
            </a:r>
            <a:r>
              <a:rPr lang="en-IE" b="1" u="sng" dirty="0" err="1">
                <a:solidFill>
                  <a:srgbClr val="FF0000"/>
                </a:solidFill>
              </a:rPr>
              <a:t>túr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  <a:r>
              <a:rPr lang="en-IE" dirty="0" err="1"/>
              <a:t>Aonad</a:t>
            </a:r>
            <a:r>
              <a:rPr lang="en-IE" dirty="0"/>
              <a:t> </a:t>
            </a:r>
            <a:r>
              <a:rPr lang="en-IE" dirty="0" err="1"/>
              <a:t>singil</a:t>
            </a:r>
            <a:r>
              <a:rPr lang="en-IE" dirty="0"/>
              <a:t> </a:t>
            </a:r>
            <a:r>
              <a:rPr lang="en-IE" dirty="0" err="1"/>
              <a:t>siúcra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m.sh. </a:t>
            </a:r>
            <a:r>
              <a:rPr lang="en-IE" b="1" dirty="0" err="1">
                <a:solidFill>
                  <a:srgbClr val="00B050"/>
                </a:solidFill>
              </a:rPr>
              <a:t>glúcós</a:t>
            </a:r>
            <a:r>
              <a:rPr lang="en-IE" dirty="0"/>
              <a:t>, </a:t>
            </a:r>
            <a:r>
              <a:rPr lang="en-IE" dirty="0" err="1"/>
              <a:t>fruchtós</a:t>
            </a:r>
            <a:r>
              <a:rPr lang="en-IE" dirty="0"/>
              <a:t>. </a:t>
            </a:r>
          </a:p>
          <a:p>
            <a:pPr marL="0" indent="0">
              <a:buNone/>
            </a:pPr>
            <a:r>
              <a:rPr lang="en-IE" b="1" u="sng" dirty="0">
                <a:solidFill>
                  <a:srgbClr val="FF0000"/>
                </a:solidFill>
              </a:rPr>
              <a:t>S</a:t>
            </a:r>
            <a:r>
              <a:rPr lang="ga-IE" b="1" u="sng" dirty="0">
                <a:solidFill>
                  <a:srgbClr val="FF0000"/>
                </a:solidFill>
              </a:rPr>
              <a:t>a</a:t>
            </a:r>
            <a:r>
              <a:rPr lang="en-IE" b="1" u="sng" dirty="0" err="1">
                <a:solidFill>
                  <a:srgbClr val="FF0000"/>
                </a:solidFill>
              </a:rPr>
              <a:t>mplaí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  <a:r>
              <a:rPr lang="en-IE" b="1" dirty="0" err="1">
                <a:solidFill>
                  <a:srgbClr val="00B050"/>
                </a:solidFill>
              </a:rPr>
              <a:t>Glúcós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dirty="0"/>
              <a:t>- an</a:t>
            </a:r>
            <a:r>
              <a:rPr lang="ga-IE" dirty="0"/>
              <a:t>-ch</a:t>
            </a:r>
            <a:r>
              <a:rPr lang="en-IE" dirty="0" err="1"/>
              <a:t>oitianta</a:t>
            </a:r>
            <a:r>
              <a:rPr lang="en-IE" dirty="0"/>
              <a:t>. </a:t>
            </a:r>
          </a:p>
          <a:p>
            <a:pPr marL="0" indent="0">
              <a:buNone/>
            </a:pPr>
            <a:r>
              <a:rPr lang="en-IE" dirty="0"/>
              <a:t>* </a:t>
            </a:r>
            <a:r>
              <a:rPr lang="en-IE" dirty="0" err="1"/>
              <a:t>Príomhf</a:t>
            </a:r>
            <a:r>
              <a:rPr lang="ga-IE" dirty="0"/>
              <a:t>h</a:t>
            </a:r>
            <a:r>
              <a:rPr lang="en-IE" dirty="0" err="1"/>
              <a:t>oinse</a:t>
            </a:r>
            <a:r>
              <a:rPr lang="en-IE" dirty="0"/>
              <a:t> </a:t>
            </a:r>
            <a:r>
              <a:rPr lang="en-IE" dirty="0" err="1"/>
              <a:t>fuinn</a:t>
            </a:r>
            <a:r>
              <a:rPr lang="ga-IE" dirty="0"/>
              <a:t>i</a:t>
            </a:r>
            <a:r>
              <a:rPr lang="en-IE" dirty="0" err="1"/>
              <a:t>mh</a:t>
            </a:r>
            <a:r>
              <a:rPr lang="en-IE" dirty="0"/>
              <a:t> in </a:t>
            </a:r>
            <a:r>
              <a:rPr lang="en-IE" dirty="0" err="1"/>
              <a:t>orgánaigh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* </a:t>
            </a:r>
            <a:r>
              <a:rPr lang="en-IE" dirty="0" err="1"/>
              <a:t>Déanann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 é le </a:t>
            </a:r>
            <a:r>
              <a:rPr lang="en-IE" dirty="0" err="1"/>
              <a:t>linn</a:t>
            </a:r>
            <a:r>
              <a:rPr lang="en-IE" dirty="0"/>
              <a:t> </a:t>
            </a:r>
            <a:r>
              <a:rPr lang="en-IE" dirty="0" err="1">
                <a:solidFill>
                  <a:srgbClr val="00B050"/>
                </a:solidFill>
              </a:rPr>
              <a:t>fótaisintéis</a:t>
            </a:r>
            <a:r>
              <a:rPr lang="ga-IE" dirty="0">
                <a:solidFill>
                  <a:srgbClr val="00B050"/>
                </a:solidFill>
              </a:rPr>
              <a:t>e</a:t>
            </a:r>
            <a:r>
              <a:rPr lang="en-IE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4437112"/>
            <a:ext cx="6264696" cy="13849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b="1" u="sng" dirty="0" err="1">
                <a:solidFill>
                  <a:srgbClr val="0070C0"/>
                </a:solidFill>
              </a:rPr>
              <a:t>Siúcra</a:t>
            </a:r>
            <a:r>
              <a:rPr lang="en-IE" sz="2800" b="1" u="sng" dirty="0">
                <a:solidFill>
                  <a:srgbClr val="0070C0"/>
                </a:solidFill>
              </a:rPr>
              <a:t> </a:t>
            </a:r>
            <a:r>
              <a:rPr lang="ga-IE" sz="2800" b="1" u="sng" dirty="0">
                <a:solidFill>
                  <a:srgbClr val="0070C0"/>
                </a:solidFill>
              </a:rPr>
              <a:t>d</a:t>
            </a:r>
            <a:r>
              <a:rPr lang="en-IE" sz="2800" b="1" u="sng" dirty="0">
                <a:solidFill>
                  <a:srgbClr val="0070C0"/>
                </a:solidFill>
              </a:rPr>
              <a:t>í-</a:t>
            </a:r>
            <a:r>
              <a:rPr lang="en-IE" sz="2800" b="1" u="sng" dirty="0" err="1">
                <a:solidFill>
                  <a:srgbClr val="0070C0"/>
                </a:solidFill>
              </a:rPr>
              <a:t>ocsaídiúcháin</a:t>
            </a:r>
            <a:r>
              <a:rPr lang="en-IE" sz="2800" b="1" u="sng" dirty="0">
                <a:solidFill>
                  <a:srgbClr val="0070C0"/>
                </a:solidFill>
              </a:rPr>
              <a:t>: </a:t>
            </a:r>
            <a:r>
              <a:rPr lang="en-IE" sz="2800" dirty="0" err="1">
                <a:solidFill>
                  <a:srgbClr val="0070C0"/>
                </a:solidFill>
              </a:rPr>
              <a:t>siúcra</a:t>
            </a:r>
            <a:r>
              <a:rPr lang="en-IE" sz="2800" dirty="0">
                <a:solidFill>
                  <a:srgbClr val="0070C0"/>
                </a:solidFill>
              </a:rPr>
              <a:t> a </a:t>
            </a:r>
            <a:r>
              <a:rPr lang="ga-IE" sz="2800" dirty="0" err="1">
                <a:solidFill>
                  <a:srgbClr val="0070C0"/>
                </a:solidFill>
              </a:rPr>
              <a:t>iompaío</a:t>
            </a:r>
            <a:r>
              <a:rPr lang="en-IE" sz="2800" dirty="0" err="1">
                <a:solidFill>
                  <a:srgbClr val="0070C0"/>
                </a:solidFill>
              </a:rPr>
              <a:t>nn</a:t>
            </a:r>
            <a:r>
              <a:rPr lang="en-IE" sz="2800" dirty="0">
                <a:solidFill>
                  <a:srgbClr val="0070C0"/>
                </a:solidFill>
              </a:rPr>
              <a:t> </a:t>
            </a:r>
            <a:r>
              <a:rPr lang="en-IE" sz="2800" dirty="0">
                <a:solidFill>
                  <a:srgbClr val="FF0000"/>
                </a:solidFill>
              </a:rPr>
              <a:t>DEARG</a:t>
            </a:r>
            <a:r>
              <a:rPr lang="en-IE" sz="2800" dirty="0">
                <a:solidFill>
                  <a:srgbClr val="0070C0"/>
                </a:solidFill>
              </a:rPr>
              <a:t> </a:t>
            </a:r>
            <a:r>
              <a:rPr lang="en-IE" sz="2800" dirty="0" err="1">
                <a:solidFill>
                  <a:srgbClr val="0070C0"/>
                </a:solidFill>
              </a:rPr>
              <a:t>nuair</a:t>
            </a:r>
            <a:r>
              <a:rPr lang="en-IE" sz="2800" dirty="0">
                <a:solidFill>
                  <a:srgbClr val="0070C0"/>
                </a:solidFill>
              </a:rPr>
              <a:t> a </a:t>
            </a:r>
            <a:r>
              <a:rPr lang="en-IE" sz="2800" dirty="0" err="1">
                <a:solidFill>
                  <a:srgbClr val="0070C0"/>
                </a:solidFill>
              </a:rPr>
              <a:t>théitear</a:t>
            </a:r>
            <a:r>
              <a:rPr lang="en-IE" sz="2800" dirty="0">
                <a:solidFill>
                  <a:srgbClr val="0070C0"/>
                </a:solidFill>
              </a:rPr>
              <a:t> é </a:t>
            </a:r>
            <a:r>
              <a:rPr lang="en-IE" sz="2800" dirty="0" err="1">
                <a:solidFill>
                  <a:srgbClr val="0070C0"/>
                </a:solidFill>
              </a:rPr>
              <a:t>i</a:t>
            </a:r>
            <a:r>
              <a:rPr lang="en-IE" sz="2800" dirty="0">
                <a:solidFill>
                  <a:srgbClr val="0070C0"/>
                </a:solidFill>
              </a:rPr>
              <a:t> </a:t>
            </a:r>
            <a:r>
              <a:rPr lang="en-IE" sz="2800" dirty="0" err="1">
                <a:solidFill>
                  <a:srgbClr val="0070C0"/>
                </a:solidFill>
              </a:rPr>
              <a:t>d</a:t>
            </a:r>
            <a:r>
              <a:rPr lang="en-IE" sz="2800" b="1" dirty="0" err="1">
                <a:solidFill>
                  <a:srgbClr val="FF0066"/>
                </a:solidFill>
              </a:rPr>
              <a:t>tuaslagán</a:t>
            </a:r>
            <a:r>
              <a:rPr lang="en-IE" sz="2800" b="1" dirty="0">
                <a:solidFill>
                  <a:srgbClr val="FF0066"/>
                </a:solidFill>
              </a:rPr>
              <a:t> Benedict.</a:t>
            </a:r>
            <a:endParaRPr lang="en-IE" b="1" dirty="0">
              <a:solidFill>
                <a:srgbClr val="FF00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8</a:t>
            </a:fld>
            <a:endParaRPr lang="en-IE"/>
          </a:p>
        </p:txBody>
      </p:sp>
      <p:pic>
        <p:nvPicPr>
          <p:cNvPr id="6146" name="Picture 2" descr="sweet delicious temptation donut with toppings sugar addi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64704"/>
            <a:ext cx="3347863" cy="222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430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(b) </a:t>
            </a:r>
            <a:r>
              <a:rPr lang="en-IE" b="1" u="sng" dirty="0" err="1">
                <a:solidFill>
                  <a:srgbClr val="FF0000"/>
                </a:solidFill>
              </a:rPr>
              <a:t>Déshiúicrídí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9512" y="1124744"/>
            <a:ext cx="5544616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ga-IE" b="1" u="sng" dirty="0"/>
              <a:t>S</a:t>
            </a:r>
            <a:r>
              <a:rPr lang="en-IE" b="1" u="sng" dirty="0" err="1"/>
              <a:t>truchtúr</a:t>
            </a:r>
            <a:r>
              <a:rPr lang="en-IE" b="1" u="sng" dirty="0"/>
              <a:t>: </a:t>
            </a:r>
            <a:r>
              <a:rPr lang="en-IE" b="1" dirty="0">
                <a:solidFill>
                  <a:srgbClr val="FF0000"/>
                </a:solidFill>
              </a:rPr>
              <a:t>2</a:t>
            </a:r>
            <a:r>
              <a:rPr lang="en-IE" dirty="0"/>
              <a:t> m</a:t>
            </a:r>
            <a:r>
              <a:rPr lang="ga-IE" dirty="0"/>
              <a:t>h</a:t>
            </a:r>
            <a:r>
              <a:rPr lang="en-IE" dirty="0" err="1"/>
              <a:t>ona</a:t>
            </a:r>
            <a:r>
              <a:rPr lang="ga-IE" dirty="0"/>
              <a:t>i</a:t>
            </a:r>
            <a:r>
              <a:rPr lang="en-IE" dirty="0" err="1"/>
              <a:t>siúicríd</a:t>
            </a:r>
            <a:r>
              <a:rPr lang="en-IE" dirty="0"/>
              <a:t> le </a:t>
            </a:r>
            <a:r>
              <a:rPr lang="en-IE" dirty="0" err="1"/>
              <a:t>chéile</a:t>
            </a:r>
            <a:endParaRPr lang="en-IE" dirty="0"/>
          </a:p>
          <a:p>
            <a:pPr marL="0" indent="0">
              <a:buNone/>
            </a:pPr>
            <a:r>
              <a:rPr lang="en-IE" b="1" u="sng" dirty="0" err="1"/>
              <a:t>Samplaí</a:t>
            </a:r>
            <a:r>
              <a:rPr lang="en-IE" b="1" u="sng" dirty="0"/>
              <a:t>: </a:t>
            </a:r>
            <a:r>
              <a:rPr lang="ga-IE" dirty="0"/>
              <a:t>s</a:t>
            </a:r>
            <a:r>
              <a:rPr lang="en-IE" dirty="0" err="1"/>
              <a:t>iúcrós</a:t>
            </a:r>
            <a:r>
              <a:rPr lang="ga-IE" dirty="0"/>
              <a:t> </a:t>
            </a:r>
            <a:r>
              <a:rPr lang="en-IE" dirty="0"/>
              <a:t>(</a:t>
            </a:r>
            <a:r>
              <a:rPr lang="en-IE" dirty="0" err="1"/>
              <a:t>gnáths</a:t>
            </a:r>
            <a:r>
              <a:rPr lang="ga-IE" dirty="0"/>
              <a:t>h</a:t>
            </a:r>
            <a:r>
              <a:rPr lang="en-IE" dirty="0" err="1"/>
              <a:t>iúcra</a:t>
            </a:r>
            <a:r>
              <a:rPr lang="en-IE" dirty="0"/>
              <a:t>), </a:t>
            </a:r>
            <a:r>
              <a:rPr lang="en-IE" dirty="0" err="1"/>
              <a:t>lachtós</a:t>
            </a:r>
            <a:r>
              <a:rPr lang="en-IE" dirty="0"/>
              <a:t> (</a:t>
            </a:r>
            <a:r>
              <a:rPr lang="en-IE" dirty="0" err="1"/>
              <a:t>siúcra</a:t>
            </a:r>
            <a:r>
              <a:rPr lang="en-IE" dirty="0"/>
              <a:t> </a:t>
            </a:r>
            <a:r>
              <a:rPr lang="en-IE" dirty="0" err="1"/>
              <a:t>bainne</a:t>
            </a:r>
            <a:r>
              <a:rPr lang="en-IE" dirty="0"/>
              <a:t>) &amp;</a:t>
            </a:r>
            <a:r>
              <a:rPr lang="ga-IE" dirty="0"/>
              <a:t>m</a:t>
            </a:r>
            <a:r>
              <a:rPr lang="en-IE" dirty="0" err="1"/>
              <a:t>altós</a:t>
            </a:r>
            <a:r>
              <a:rPr lang="en-IE" dirty="0"/>
              <a:t>.</a:t>
            </a:r>
          </a:p>
          <a:p>
            <a:r>
              <a:rPr lang="en-IE" sz="2400" b="1" dirty="0" err="1">
                <a:solidFill>
                  <a:srgbClr val="00B050"/>
                </a:solidFill>
              </a:rPr>
              <a:t>Glúcós</a:t>
            </a:r>
            <a:r>
              <a:rPr lang="en-IE" sz="2400" b="1" dirty="0">
                <a:solidFill>
                  <a:srgbClr val="00B050"/>
                </a:solidFill>
              </a:rPr>
              <a:t> + </a:t>
            </a:r>
            <a:r>
              <a:rPr lang="en-IE" sz="2400" b="1" dirty="0" err="1">
                <a:solidFill>
                  <a:srgbClr val="00B050"/>
                </a:solidFill>
              </a:rPr>
              <a:t>Fruchtós</a:t>
            </a:r>
            <a:r>
              <a:rPr lang="en-IE" sz="2400" b="1" dirty="0">
                <a:solidFill>
                  <a:srgbClr val="00B050"/>
                </a:solidFill>
              </a:rPr>
              <a:t>  = </a:t>
            </a:r>
            <a:r>
              <a:rPr lang="en-IE" sz="2400" b="1" dirty="0" err="1">
                <a:solidFill>
                  <a:srgbClr val="00B050"/>
                </a:solidFill>
              </a:rPr>
              <a:t>Siúcrós</a:t>
            </a:r>
            <a:endParaRPr lang="en-IE" sz="2400" b="1" dirty="0">
              <a:solidFill>
                <a:srgbClr val="00B050"/>
              </a:solidFill>
            </a:endParaRPr>
          </a:p>
          <a:p>
            <a:r>
              <a:rPr lang="en-IE" sz="2400" b="1" dirty="0" err="1">
                <a:solidFill>
                  <a:srgbClr val="00B050"/>
                </a:solidFill>
              </a:rPr>
              <a:t>Glúcós</a:t>
            </a:r>
            <a:r>
              <a:rPr lang="en-IE" sz="2400" b="1" dirty="0">
                <a:solidFill>
                  <a:srgbClr val="00B050"/>
                </a:solidFill>
              </a:rPr>
              <a:t> + </a:t>
            </a:r>
            <a:r>
              <a:rPr lang="en-IE" sz="2400" b="1" dirty="0" err="1">
                <a:solidFill>
                  <a:srgbClr val="00B050"/>
                </a:solidFill>
              </a:rPr>
              <a:t>Glúcós</a:t>
            </a:r>
            <a:r>
              <a:rPr lang="en-IE" sz="2400" b="1" dirty="0">
                <a:solidFill>
                  <a:srgbClr val="00B050"/>
                </a:solidFill>
              </a:rPr>
              <a:t>  = </a:t>
            </a:r>
            <a:r>
              <a:rPr lang="en-IE" sz="2400" b="1" dirty="0" err="1">
                <a:solidFill>
                  <a:srgbClr val="00B050"/>
                </a:solidFill>
              </a:rPr>
              <a:t>Maltós</a:t>
            </a:r>
            <a:endParaRPr lang="en-IE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IE" b="1" u="sng" dirty="0"/>
              <a:t>Blas: </a:t>
            </a:r>
            <a:r>
              <a:rPr lang="en-IE" dirty="0" err="1"/>
              <a:t>Milis</a:t>
            </a:r>
            <a:r>
              <a:rPr lang="en-IE" dirty="0"/>
              <a:t>.</a:t>
            </a:r>
          </a:p>
          <a:p>
            <a:endParaRPr lang="en-IE" dirty="0"/>
          </a:p>
          <a:p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085184"/>
            <a:ext cx="9071992" cy="16312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ga-IE" sz="2000" b="1" dirty="0" err="1"/>
              <a:t>Éadulaingt</a:t>
            </a:r>
            <a:r>
              <a:rPr lang="ga-IE" sz="2000" b="1" dirty="0"/>
              <a:t> ar lachtós: </a:t>
            </a:r>
            <a:r>
              <a:rPr lang="ga-IE" sz="2000" dirty="0"/>
              <a:t>tá an einsím ‘lachtáis’ ag </a:t>
            </a:r>
            <a:r>
              <a:rPr lang="ga-IE" sz="2000" dirty="0" err="1"/>
              <a:t>báibíní</a:t>
            </a:r>
            <a:r>
              <a:rPr lang="ga-IE" sz="2000" dirty="0"/>
              <a:t> agus ag páistí óga sa chaoi gur féidir leo bainne a máthar a dhíleá.</a:t>
            </a:r>
            <a:r>
              <a:rPr lang="en-IE" sz="2000" dirty="0"/>
              <a:t> </a:t>
            </a:r>
            <a:r>
              <a:rPr lang="ga-IE" sz="2000" dirty="0"/>
              <a:t>Ach i rith óige páistí áirithe</a:t>
            </a:r>
            <a:r>
              <a:rPr lang="en-IE" sz="2000" dirty="0"/>
              <a:t>, </a:t>
            </a:r>
            <a:r>
              <a:rPr lang="ga-IE" sz="2000" dirty="0"/>
              <a:t>téann an lachtáis in éag de réir a chéile. Faoi ógántacht an duine, bíonn sí imithe i </a:t>
            </a:r>
            <a:r>
              <a:rPr lang="en-IE" sz="2000" dirty="0"/>
              <a:t>75% </a:t>
            </a:r>
            <a:r>
              <a:rPr lang="ga-IE" sz="2000" dirty="0"/>
              <a:t>(nó mar sin) de Mheiriceánaigh </a:t>
            </a:r>
            <a:r>
              <a:rPr lang="ga-IE" sz="2000" dirty="0" err="1"/>
              <a:t>Afracacha</a:t>
            </a:r>
            <a:r>
              <a:rPr lang="ga-IE" sz="2000" dirty="0"/>
              <a:t>, de Ghiúdaigh</a:t>
            </a:r>
            <a:r>
              <a:rPr lang="en-IE" sz="2000" dirty="0"/>
              <a:t>, </a:t>
            </a:r>
            <a:r>
              <a:rPr lang="ga-IE" sz="2000" dirty="0"/>
              <a:t>de Mheiriceánaigh Dhúchasacha, d’</a:t>
            </a:r>
            <a:r>
              <a:rPr lang="ga-IE" sz="2000" dirty="0" err="1"/>
              <a:t>Easpáinnigh</a:t>
            </a:r>
            <a:r>
              <a:rPr lang="ga-IE" sz="2000" dirty="0"/>
              <a:t> agus i </a:t>
            </a:r>
            <a:r>
              <a:rPr lang="en-IE" sz="2000" dirty="0"/>
              <a:t>90% </a:t>
            </a:r>
            <a:r>
              <a:rPr lang="ga-IE" sz="2000" dirty="0"/>
              <a:t>d’</a:t>
            </a:r>
            <a:r>
              <a:rPr lang="ga-IE" sz="2000" dirty="0" err="1"/>
              <a:t>Áisigh</a:t>
            </a:r>
            <a:r>
              <a:rPr lang="en-IE" sz="2000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86E4E-56A7-4D32-983D-1B13DA4DAD2F}" type="slidenum">
              <a:rPr lang="en-IE" smtClean="0"/>
              <a:t>9</a:t>
            </a:fld>
            <a:endParaRPr lang="en-IE"/>
          </a:p>
        </p:txBody>
      </p:sp>
      <p:pic>
        <p:nvPicPr>
          <p:cNvPr id="7170" name="Picture 2" descr="Woman with stomach pain holding a glass of milk. Dairy Intolerant person. Lactose intolerance, health care concept. Selective focus on glass of mi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4664"/>
            <a:ext cx="3384376" cy="226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87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20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3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1873</TotalTime>
  <Words>1705</Words>
  <Application>Microsoft Office PowerPoint</Application>
  <PresentationFormat>On-screen Show (4:3)</PresentationFormat>
  <Paragraphs>252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Calibri</vt:lpstr>
      <vt:lpstr>Office Theme</vt:lpstr>
      <vt:lpstr>Cothú (BIA)  Caib.3</vt:lpstr>
      <vt:lpstr>Príomhfheidhmeanna Bia:</vt:lpstr>
      <vt:lpstr>Tá 3 dhúil eile atá tábhachtach d’orgánaigh - na Riandúile (trace elements)</vt:lpstr>
      <vt:lpstr>Bithmhóilíní (biomolecules): Aon mhóilín a dhéantar i gcill orgánaigh, m.sh. Próitéiní, Carbaihiodráití, Lipidí &amp; Vitimíní.</vt:lpstr>
      <vt:lpstr>Tá 4 phríomh-bhithmhóilín i mBIA :</vt:lpstr>
      <vt:lpstr>1. Carbaihiodráit</vt:lpstr>
      <vt:lpstr>Tá trí chineál Carbaihiodráite ann:</vt:lpstr>
      <vt:lpstr>(a) Monaisiúicrídí</vt:lpstr>
      <vt:lpstr>(b) Déshiúicrídí</vt:lpstr>
      <vt:lpstr>(c) Polaisiúicrídí </vt:lpstr>
      <vt:lpstr>Stóráil Polaisiúicrídí in ainmhí: Glicigin</vt:lpstr>
      <vt:lpstr>3. Polaisiúicrídí struchtúracha </vt:lpstr>
      <vt:lpstr>Feidhmeanna na gcarbaihiodráití:</vt:lpstr>
      <vt:lpstr>Foinsí Carbaihiodráite sa chothú:</vt:lpstr>
      <vt:lpstr>Saill &amp; Olaí – na Lipidí</vt:lpstr>
      <vt:lpstr>2. Lipidí: </vt:lpstr>
      <vt:lpstr>Fosfailipid: </vt:lpstr>
      <vt:lpstr>Feidhmeanna na Lipidí:</vt:lpstr>
      <vt:lpstr>Feidhmeanna na lipidí - Meitibileach</vt:lpstr>
      <vt:lpstr>3. Próitéiní</vt:lpstr>
      <vt:lpstr>PowerPoint Presentation</vt:lpstr>
      <vt:lpstr>Struchtúr na bpróitéiní: slabhra fada aimínaigéad (nasc peiptídeach)</vt:lpstr>
      <vt:lpstr>*Difriúil le carb. &amp; lipidí mar NÍ FÉIDIR le do chorp próitéiní a stóráil!!</vt:lpstr>
      <vt:lpstr>Caithfear roinnt aimínaigéad a choiméad do gach cill:</vt:lpstr>
      <vt:lpstr>Cruth na slabhraí polaipeiptíde:</vt:lpstr>
      <vt:lpstr>Feidhmeanna na bpróitéiní: </vt:lpstr>
      <vt:lpstr>(b) Meitibileacha:</vt:lpstr>
      <vt:lpstr>4. Vitimíní</vt:lpstr>
      <vt:lpstr>4. Vitimíní : Intuaslagtha  i Saill nó in Uisce.</vt:lpstr>
      <vt:lpstr>Vitimín C – Aigéad Ascorbach</vt:lpstr>
      <vt:lpstr>Vitimín D – An cailciféaról:</vt:lpstr>
      <vt:lpstr>5. Mianraí: </vt:lpstr>
      <vt:lpstr>Uisce H₂O: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</dc:title>
  <dc:creator>Muire</dc:creator>
  <cp:lastModifiedBy>user1</cp:lastModifiedBy>
  <cp:revision>431</cp:revision>
  <cp:lastPrinted>2013-04-26T12:50:10Z</cp:lastPrinted>
  <dcterms:created xsi:type="dcterms:W3CDTF">2011-10-09T14:21:02Z</dcterms:created>
  <dcterms:modified xsi:type="dcterms:W3CDTF">2016-08-24T07:43:41Z</dcterms:modified>
</cp:coreProperties>
</file>