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82" r:id="rId2"/>
    <p:sldId id="334" r:id="rId3"/>
    <p:sldId id="332" r:id="rId4"/>
    <p:sldId id="339" r:id="rId5"/>
    <p:sldId id="347" r:id="rId6"/>
    <p:sldId id="328" r:id="rId7"/>
    <p:sldId id="330" r:id="rId8"/>
    <p:sldId id="327" r:id="rId9"/>
    <p:sldId id="340" r:id="rId10"/>
    <p:sldId id="341" r:id="rId11"/>
    <p:sldId id="342" r:id="rId12"/>
    <p:sldId id="343" r:id="rId13"/>
    <p:sldId id="346" r:id="rId14"/>
    <p:sldId id="344" r:id="rId15"/>
    <p:sldId id="315" r:id="rId16"/>
    <p:sldId id="329" r:id="rId17"/>
    <p:sldId id="335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2205" autoAdjust="0"/>
    <p:restoredTop sz="91600" autoAdjust="0"/>
  </p:normalViewPr>
  <p:slideViewPr>
    <p:cSldViewPr>
      <p:cViewPr>
        <p:scale>
          <a:sx n="54" d="100"/>
          <a:sy n="54" d="100"/>
        </p:scale>
        <p:origin x="-29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-1004" y="3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nótaí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sleamhnán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 smtClean="0"/>
              <a:t>sleamhnán</a:t>
            </a:r>
            <a:endParaRPr lang="ga-IE" dirty="0" smtClean="0"/>
          </a:p>
          <a:p>
            <a:endParaRPr lang="ga-IE" sz="2400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23440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6483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809522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80700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330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dirty="0"/>
          </a:p>
          <a:p>
            <a:r>
              <a:rPr lang="en-IE" b="1" dirty="0" err="1"/>
              <a:t>Ceisteanna</a:t>
            </a:r>
            <a:r>
              <a:rPr lang="en-IE" b="1" dirty="0"/>
              <a:t>/</a:t>
            </a:r>
            <a:r>
              <a:rPr lang="en-IE" b="1" dirty="0" err="1"/>
              <a:t>Plé</a:t>
            </a:r>
            <a:r>
              <a:rPr lang="en-IE" b="1" dirty="0"/>
              <a:t>: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smtClean="0"/>
              <a:t>Cad </a:t>
            </a:r>
            <a:r>
              <a:rPr lang="en-IE" i="1" dirty="0" err="1" smtClean="0"/>
              <a:t>atá</a:t>
            </a:r>
            <a:r>
              <a:rPr lang="en-IE" i="1" dirty="0" smtClean="0"/>
              <a:t> le </a:t>
            </a:r>
            <a:r>
              <a:rPr lang="en-IE" i="1" dirty="0" err="1" smtClean="0"/>
              <a:t>feiceáil</a:t>
            </a:r>
            <a:r>
              <a:rPr lang="en-IE" i="1" dirty="0" smtClean="0"/>
              <a:t> </a:t>
            </a:r>
            <a:r>
              <a:rPr lang="en-IE" i="1" dirty="0" err="1" smtClean="0"/>
              <a:t>anseo</a:t>
            </a:r>
            <a:r>
              <a:rPr lang="en-IE" i="1" dirty="0" smtClean="0"/>
              <a:t>?</a:t>
            </a:r>
            <a:endParaRPr lang="en-IE" i="1" dirty="0"/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/>
              <a:t>Cé</a:t>
            </a:r>
            <a:r>
              <a:rPr lang="en-IE" i="1" dirty="0"/>
              <a:t> </a:t>
            </a:r>
            <a:r>
              <a:rPr lang="en-IE" i="1" dirty="0" err="1"/>
              <a:t>na</a:t>
            </a:r>
            <a:r>
              <a:rPr lang="en-IE" i="1" dirty="0"/>
              <a:t> </a:t>
            </a:r>
            <a:r>
              <a:rPr lang="en-IE" i="1" dirty="0" err="1"/>
              <a:t>difríochtaí</a:t>
            </a:r>
            <a:r>
              <a:rPr lang="en-IE" i="1" dirty="0"/>
              <a:t> </a:t>
            </a:r>
            <a:r>
              <a:rPr lang="en-IE" i="1" dirty="0" err="1"/>
              <a:t>idir</a:t>
            </a:r>
            <a:r>
              <a:rPr lang="en-IE" i="1" dirty="0"/>
              <a:t> </a:t>
            </a:r>
            <a:r>
              <a:rPr lang="en-IE" i="1" dirty="0" smtClean="0"/>
              <a:t>an </a:t>
            </a:r>
            <a:r>
              <a:rPr lang="en-IE" i="1" dirty="0" err="1" smtClean="0"/>
              <a:t>pictiúr</a:t>
            </a:r>
            <a:r>
              <a:rPr lang="en-IE" i="1" dirty="0" smtClean="0"/>
              <a:t> </a:t>
            </a:r>
            <a:r>
              <a:rPr lang="en-IE" i="1" dirty="0" err="1" smtClean="0"/>
              <a:t>seo</a:t>
            </a:r>
            <a:r>
              <a:rPr lang="en-IE" i="1" dirty="0" smtClean="0"/>
              <a:t> </a:t>
            </a:r>
            <a:r>
              <a:rPr lang="en-IE" i="1" dirty="0" err="1" smtClean="0"/>
              <a:t>agus</a:t>
            </a:r>
            <a:r>
              <a:rPr lang="en-IE" i="1" dirty="0" smtClean="0"/>
              <a:t> an </a:t>
            </a:r>
            <a:r>
              <a:rPr lang="en-IE" i="1" dirty="0" err="1" smtClean="0"/>
              <a:t>scéal</a:t>
            </a:r>
            <a:r>
              <a:rPr lang="en-IE" i="1" dirty="0" smtClean="0"/>
              <a:t> mar a </a:t>
            </a:r>
            <a:r>
              <a:rPr lang="en-IE" i="1" dirty="0" err="1" smtClean="0"/>
              <a:t>bhí</a:t>
            </a:r>
            <a:r>
              <a:rPr lang="en-IE" i="1" dirty="0" smtClean="0"/>
              <a:t> i 1916?</a:t>
            </a:r>
            <a:endParaRPr lang="en-IE" i="1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4757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b="1" dirty="0"/>
          </a:p>
          <a:p>
            <a:r>
              <a:rPr lang="en-IE" b="1" dirty="0" err="1" smtClean="0"/>
              <a:t>Ceisteanna</a:t>
            </a:r>
            <a:r>
              <a:rPr lang="en-IE" b="1" dirty="0" smtClean="0"/>
              <a:t>/</a:t>
            </a:r>
            <a:r>
              <a:rPr lang="en-IE" b="1" dirty="0" err="1" smtClean="0"/>
              <a:t>Plé</a:t>
            </a:r>
            <a:r>
              <a:rPr lang="en-IE" b="1" dirty="0" smtClean="0"/>
              <a:t>: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 smtClean="0"/>
              <a:t>Breathnaigh</a:t>
            </a:r>
            <a:r>
              <a:rPr lang="en-IE" i="1" dirty="0" smtClean="0"/>
              <a:t> </a:t>
            </a:r>
            <a:r>
              <a:rPr lang="en-IE" i="1" dirty="0" err="1" smtClean="0"/>
              <a:t>ar</a:t>
            </a:r>
            <a:r>
              <a:rPr lang="en-IE" i="1" dirty="0" smtClean="0"/>
              <a:t> </a:t>
            </a:r>
            <a:r>
              <a:rPr lang="en-IE" i="1" dirty="0" err="1" smtClean="0"/>
              <a:t>na</a:t>
            </a:r>
            <a:r>
              <a:rPr lang="en-IE" i="1" dirty="0" smtClean="0"/>
              <a:t> </a:t>
            </a:r>
            <a:r>
              <a:rPr lang="en-IE" i="1" dirty="0" err="1" smtClean="0"/>
              <a:t>ráitis</a:t>
            </a:r>
            <a:endParaRPr lang="en-IE" i="1" dirty="0" smtClean="0"/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 smtClean="0"/>
              <a:t>Déan</a:t>
            </a:r>
            <a:r>
              <a:rPr lang="en-IE" i="1" dirty="0" smtClean="0"/>
              <a:t> </a:t>
            </a:r>
            <a:r>
              <a:rPr lang="en-IE" i="1" dirty="0" err="1" smtClean="0"/>
              <a:t>iarracht</a:t>
            </a:r>
            <a:r>
              <a:rPr lang="en-IE" i="1" dirty="0" smtClean="0"/>
              <a:t> </a:t>
            </a:r>
            <a:r>
              <a:rPr lang="en-IE" i="1" dirty="0" err="1" smtClean="0"/>
              <a:t>iad</a:t>
            </a:r>
            <a:r>
              <a:rPr lang="en-IE" i="1" dirty="0" smtClean="0"/>
              <a:t> a </a:t>
            </a:r>
            <a:r>
              <a:rPr lang="en-IE" i="1" dirty="0" err="1" smtClean="0"/>
              <a:t>chur</a:t>
            </a:r>
            <a:r>
              <a:rPr lang="en-IE" i="1" dirty="0" smtClean="0"/>
              <a:t> in </a:t>
            </a:r>
            <a:r>
              <a:rPr lang="en-IE" i="1" dirty="0" err="1" smtClean="0"/>
              <a:t>ord</a:t>
            </a:r>
            <a:r>
              <a:rPr lang="en-IE" i="1" dirty="0" smtClean="0"/>
              <a:t> </a:t>
            </a:r>
            <a:r>
              <a:rPr lang="en-IE" i="1" dirty="0" err="1" smtClean="0"/>
              <a:t>fiúntais</a:t>
            </a:r>
            <a:r>
              <a:rPr lang="en-IE" i="1" dirty="0" smtClean="0"/>
              <a:t> 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smtClean="0"/>
              <a:t>An </a:t>
            </a:r>
            <a:r>
              <a:rPr lang="en-IE" i="1" dirty="0" err="1" smtClean="0"/>
              <a:t>bhfuil</a:t>
            </a:r>
            <a:r>
              <a:rPr lang="en-IE" i="1" dirty="0" smtClean="0"/>
              <a:t> </a:t>
            </a:r>
            <a:r>
              <a:rPr lang="en-IE" i="1" dirty="0" err="1" smtClean="0"/>
              <a:t>ráiteas</a:t>
            </a:r>
            <a:r>
              <a:rPr lang="en-IE" i="1" dirty="0" smtClean="0"/>
              <a:t> </a:t>
            </a:r>
            <a:r>
              <a:rPr lang="en-IE" i="1" dirty="0" err="1" smtClean="0"/>
              <a:t>thuas</a:t>
            </a:r>
            <a:r>
              <a:rPr lang="en-IE" i="1" dirty="0" smtClean="0"/>
              <a:t> </a:t>
            </a:r>
            <a:r>
              <a:rPr lang="en-IE" i="1" dirty="0" err="1" smtClean="0"/>
              <a:t>nach</a:t>
            </a:r>
            <a:r>
              <a:rPr lang="en-IE" i="1" dirty="0" smtClean="0"/>
              <a:t> </a:t>
            </a:r>
            <a:r>
              <a:rPr lang="en-IE" i="1" dirty="0" err="1" smtClean="0"/>
              <a:t>cóir</a:t>
            </a:r>
            <a:r>
              <a:rPr lang="en-IE" i="1" dirty="0" smtClean="0"/>
              <a:t>, </a:t>
            </a:r>
            <a:r>
              <a:rPr lang="en-IE" i="1" dirty="0" err="1" smtClean="0"/>
              <a:t>nó</a:t>
            </a:r>
            <a:r>
              <a:rPr lang="en-IE" i="1" dirty="0" smtClean="0"/>
              <a:t> </a:t>
            </a:r>
            <a:r>
              <a:rPr lang="en-IE" i="1" dirty="0" err="1" smtClean="0"/>
              <a:t>nach</a:t>
            </a:r>
            <a:r>
              <a:rPr lang="en-IE" i="1" dirty="0" smtClean="0"/>
              <a:t> </a:t>
            </a:r>
            <a:r>
              <a:rPr lang="en-IE" i="1" dirty="0" err="1" smtClean="0"/>
              <a:t>fiú</a:t>
            </a:r>
            <a:r>
              <a:rPr lang="en-IE" i="1" dirty="0" smtClean="0"/>
              <a:t>, a </a:t>
            </a:r>
            <a:r>
              <a:rPr lang="en-IE" i="1" dirty="0" err="1" smtClean="0"/>
              <a:t>bheith</a:t>
            </a:r>
            <a:r>
              <a:rPr lang="en-IE" i="1" dirty="0" smtClean="0"/>
              <a:t> </a:t>
            </a:r>
            <a:r>
              <a:rPr lang="en-IE" i="1" dirty="0" err="1" smtClean="0"/>
              <a:t>ann</a:t>
            </a:r>
            <a:r>
              <a:rPr lang="en-IE" i="1" dirty="0" smtClean="0"/>
              <a:t>?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88535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PLÉ - 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smtClean="0"/>
          </a:p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63307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</a:t>
            </a:r>
            <a:r>
              <a:rPr lang="en-IE" baseline="0" dirty="0" smtClean="0"/>
              <a:t> </a:t>
            </a:r>
            <a:r>
              <a:rPr lang="en-IE" baseline="0" dirty="0" err="1" smtClean="0"/>
              <a:t>atá</a:t>
            </a:r>
            <a:r>
              <a:rPr lang="en-IE" baseline="0" dirty="0" smtClean="0"/>
              <a:t> </a:t>
            </a:r>
            <a:r>
              <a:rPr lang="en-IE" baseline="0" dirty="0" err="1" smtClean="0"/>
              <a:t>ar</a:t>
            </a:r>
            <a:r>
              <a:rPr lang="en-IE" baseline="0" dirty="0" smtClean="0"/>
              <a:t> an </a:t>
            </a:r>
            <a:r>
              <a:rPr lang="en-IE" baseline="0" dirty="0" err="1" smtClean="0"/>
              <a:t>sleamhnán</a:t>
            </a:r>
            <a:endParaRPr lang="en-IE" baseline="0" dirty="0" smtClean="0"/>
          </a:p>
          <a:p>
            <a:endParaRPr lang="en-IE" dirty="0"/>
          </a:p>
          <a:p>
            <a:r>
              <a:rPr lang="en-IE" b="1" dirty="0" err="1" smtClean="0"/>
              <a:t>Ceisteanna</a:t>
            </a:r>
            <a:r>
              <a:rPr lang="en-IE" b="1" dirty="0" smtClean="0"/>
              <a:t>/</a:t>
            </a:r>
            <a:r>
              <a:rPr lang="en-IE" b="1" dirty="0" err="1" smtClean="0"/>
              <a:t>Plé</a:t>
            </a:r>
            <a:r>
              <a:rPr lang="en-IE" b="1" dirty="0" smtClean="0"/>
              <a:t>:</a:t>
            </a:r>
            <a:endParaRPr lang="en-IE" b="1" dirty="0"/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smtClean="0"/>
              <a:t>Cad </a:t>
            </a:r>
            <a:r>
              <a:rPr lang="en-IE" i="1" dirty="0" err="1" smtClean="0"/>
              <a:t>atá</a:t>
            </a:r>
            <a:r>
              <a:rPr lang="en-IE" i="1" dirty="0" smtClean="0"/>
              <a:t> le </a:t>
            </a:r>
            <a:r>
              <a:rPr lang="en-IE" i="1" dirty="0" err="1" smtClean="0"/>
              <a:t>feiceáil</a:t>
            </a:r>
            <a:r>
              <a:rPr lang="en-IE" i="1" dirty="0" smtClean="0"/>
              <a:t> </a:t>
            </a:r>
            <a:r>
              <a:rPr lang="en-IE" i="1" dirty="0" err="1" smtClean="0"/>
              <a:t>sa</a:t>
            </a:r>
            <a:r>
              <a:rPr lang="en-IE" i="1" dirty="0" smtClean="0"/>
              <a:t> </a:t>
            </a:r>
            <a:r>
              <a:rPr lang="en-IE" i="1" dirty="0" err="1" smtClean="0"/>
              <a:t>phictiúr</a:t>
            </a:r>
            <a:r>
              <a:rPr lang="en-IE" i="1" dirty="0" smtClean="0"/>
              <a:t> </a:t>
            </a:r>
            <a:r>
              <a:rPr lang="en-IE" i="1" dirty="0" err="1" smtClean="0"/>
              <a:t>seo</a:t>
            </a:r>
            <a:r>
              <a:rPr lang="en-IE" i="1" dirty="0" smtClean="0"/>
              <a:t>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 smtClean="0"/>
              <a:t>Cé</a:t>
            </a:r>
            <a:r>
              <a:rPr lang="en-IE" i="1" dirty="0" smtClean="0"/>
              <a:t> </a:t>
            </a:r>
            <a:r>
              <a:rPr lang="en-IE" i="1" dirty="0" err="1" smtClean="0"/>
              <a:t>na</a:t>
            </a:r>
            <a:r>
              <a:rPr lang="en-IE" i="1" dirty="0" smtClean="0"/>
              <a:t> </a:t>
            </a:r>
            <a:r>
              <a:rPr lang="en-IE" i="1" dirty="0" err="1" smtClean="0"/>
              <a:t>difríochtaí</a:t>
            </a:r>
            <a:r>
              <a:rPr lang="en-IE" i="1" dirty="0" smtClean="0"/>
              <a:t> </a:t>
            </a:r>
            <a:r>
              <a:rPr lang="en-IE" i="1" dirty="0" err="1" smtClean="0"/>
              <a:t>idir</a:t>
            </a:r>
            <a:r>
              <a:rPr lang="en-IE" i="1" dirty="0" smtClean="0"/>
              <a:t> </a:t>
            </a:r>
            <a:r>
              <a:rPr lang="en-IE" i="1" dirty="0" err="1" smtClean="0"/>
              <a:t>Sráid</a:t>
            </a:r>
            <a:r>
              <a:rPr lang="en-IE" i="1" dirty="0" smtClean="0"/>
              <a:t> Sackville </a:t>
            </a:r>
            <a:r>
              <a:rPr lang="en-IE" i="1" dirty="0" err="1" smtClean="0"/>
              <a:t>anseo</a:t>
            </a:r>
            <a:r>
              <a:rPr lang="en-IE" i="1" dirty="0" smtClean="0"/>
              <a:t> </a:t>
            </a:r>
            <a:r>
              <a:rPr lang="en-IE" i="1" dirty="0" err="1" smtClean="0"/>
              <a:t>agus</a:t>
            </a:r>
            <a:r>
              <a:rPr lang="en-IE" i="1" dirty="0" smtClean="0"/>
              <a:t> </a:t>
            </a:r>
            <a:r>
              <a:rPr lang="en-IE" i="1" dirty="0" err="1" smtClean="0"/>
              <a:t>Sráid</a:t>
            </a:r>
            <a:r>
              <a:rPr lang="en-IE" i="1" dirty="0" smtClean="0"/>
              <a:t> </a:t>
            </a:r>
            <a:r>
              <a:rPr lang="en-IE" i="1" dirty="0" err="1" smtClean="0"/>
              <a:t>Uí</a:t>
            </a:r>
            <a:r>
              <a:rPr lang="en-IE" i="1" dirty="0" smtClean="0"/>
              <a:t> </a:t>
            </a:r>
            <a:r>
              <a:rPr lang="en-IE" i="1" dirty="0" err="1"/>
              <a:t>C</a:t>
            </a:r>
            <a:r>
              <a:rPr lang="en-IE" i="1" dirty="0" err="1" smtClean="0"/>
              <a:t>honaill</a:t>
            </a:r>
            <a:r>
              <a:rPr lang="en-IE" i="1" dirty="0" smtClean="0"/>
              <a:t> mar </a:t>
            </a:r>
            <a:r>
              <a:rPr lang="en-IE" i="1" dirty="0" err="1" smtClean="0"/>
              <a:t>atá</a:t>
            </a:r>
            <a:r>
              <a:rPr lang="en-IE" i="1" dirty="0" smtClean="0"/>
              <a:t> </a:t>
            </a:r>
            <a:r>
              <a:rPr lang="en-IE" i="1" dirty="0" err="1" smtClean="0"/>
              <a:t>inniu</a:t>
            </a:r>
            <a:r>
              <a:rPr lang="en-IE" i="1" dirty="0" smtClean="0"/>
              <a:t>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5643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92486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8933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0913" y="714375"/>
            <a:ext cx="4962525" cy="3722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ga-I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ga-IE" b="1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98920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76437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7" y="4715153"/>
            <a:ext cx="5671397" cy="4466987"/>
          </a:xfrm>
        </p:spPr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dirty="0"/>
          </a:p>
          <a:p>
            <a:r>
              <a:rPr lang="en-IE" b="1" dirty="0" err="1"/>
              <a:t>Ceisteanna</a:t>
            </a:r>
            <a:r>
              <a:rPr lang="en-IE" b="1" dirty="0"/>
              <a:t>/</a:t>
            </a:r>
            <a:r>
              <a:rPr lang="en-IE" b="1" dirty="0" err="1"/>
              <a:t>Plé</a:t>
            </a:r>
            <a:r>
              <a:rPr lang="en-IE" b="1" dirty="0"/>
              <a:t>: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 smtClean="0"/>
              <a:t>Cé</a:t>
            </a:r>
            <a:r>
              <a:rPr lang="en-IE" i="1" dirty="0" smtClean="0"/>
              <a:t> </a:t>
            </a:r>
            <a:r>
              <a:rPr lang="en-IE" i="1" dirty="0" err="1" smtClean="0"/>
              <a:t>na</a:t>
            </a:r>
            <a:r>
              <a:rPr lang="en-IE" i="1" dirty="0" smtClean="0"/>
              <a:t> </a:t>
            </a:r>
            <a:r>
              <a:rPr lang="en-IE" i="1" dirty="0" err="1" smtClean="0"/>
              <a:t>difríochtaí</a:t>
            </a:r>
            <a:r>
              <a:rPr lang="en-IE" i="1" dirty="0" smtClean="0"/>
              <a:t> </a:t>
            </a:r>
            <a:r>
              <a:rPr lang="en-IE" i="1" dirty="0" err="1" smtClean="0"/>
              <a:t>idir</a:t>
            </a:r>
            <a:r>
              <a:rPr lang="en-IE" i="1" dirty="0"/>
              <a:t> </a:t>
            </a:r>
            <a:r>
              <a:rPr lang="en-IE" i="1" dirty="0" err="1" smtClean="0"/>
              <a:t>Halla</a:t>
            </a:r>
            <a:r>
              <a:rPr lang="en-IE" i="1" dirty="0" smtClean="0"/>
              <a:t> </a:t>
            </a:r>
            <a:r>
              <a:rPr lang="en-IE" i="1" dirty="0" err="1" smtClean="0"/>
              <a:t>na</a:t>
            </a:r>
            <a:r>
              <a:rPr lang="en-IE" i="1" dirty="0" smtClean="0"/>
              <a:t> </a:t>
            </a:r>
            <a:r>
              <a:rPr lang="en-IE" i="1" dirty="0" err="1" smtClean="0"/>
              <a:t>Saoirse</a:t>
            </a:r>
            <a:r>
              <a:rPr lang="en-IE" i="1" dirty="0" smtClean="0"/>
              <a:t> </a:t>
            </a:r>
            <a:r>
              <a:rPr lang="en-IE" i="1" dirty="0" err="1" smtClean="0"/>
              <a:t>roimh</a:t>
            </a:r>
            <a:r>
              <a:rPr lang="en-IE" i="1" dirty="0" smtClean="0"/>
              <a:t>, </a:t>
            </a:r>
            <a:r>
              <a:rPr lang="en-IE" i="1" dirty="0" err="1" smtClean="0"/>
              <a:t>agus</a:t>
            </a:r>
            <a:r>
              <a:rPr lang="en-IE" i="1" dirty="0" smtClean="0"/>
              <a:t> i </a:t>
            </a:r>
            <a:r>
              <a:rPr lang="en-IE" i="1" dirty="0" err="1" smtClean="0"/>
              <a:t>ndiaidh</a:t>
            </a:r>
            <a:r>
              <a:rPr lang="en-IE" i="1" dirty="0" smtClean="0"/>
              <a:t>, </a:t>
            </a:r>
            <a:r>
              <a:rPr lang="en-IE" i="1" dirty="0" err="1" smtClean="0"/>
              <a:t>Éirí</a:t>
            </a:r>
            <a:r>
              <a:rPr lang="en-IE" i="1" dirty="0" smtClean="0"/>
              <a:t> </a:t>
            </a:r>
            <a:r>
              <a:rPr lang="en-IE" i="1" dirty="0" err="1" smtClean="0"/>
              <a:t>Amach</a:t>
            </a:r>
            <a:r>
              <a:rPr lang="en-IE" i="1" dirty="0" smtClean="0"/>
              <a:t> </a:t>
            </a:r>
            <a:r>
              <a:rPr lang="en-IE" i="1" dirty="0" err="1" smtClean="0"/>
              <a:t>na</a:t>
            </a:r>
            <a:r>
              <a:rPr lang="en-IE" i="1" dirty="0" smtClean="0"/>
              <a:t> </a:t>
            </a:r>
            <a:r>
              <a:rPr lang="en-IE" i="1" dirty="0" err="1" smtClean="0"/>
              <a:t>Cásca</a:t>
            </a:r>
            <a:r>
              <a:rPr lang="en-IE" i="1" dirty="0" smtClean="0"/>
              <a:t>?</a:t>
            </a:r>
            <a:endParaRPr lang="en-IE" i="1" dirty="0"/>
          </a:p>
          <a:p>
            <a:pPr marL="171450" indent="-171450">
              <a:buFont typeface="Wingdings" pitchFamily="2" charset="2"/>
              <a:buChar char="Ø"/>
            </a:pPr>
            <a:r>
              <a:rPr lang="en-IE" i="1" dirty="0" err="1"/>
              <a:t>Cé</a:t>
            </a:r>
            <a:r>
              <a:rPr lang="en-IE" i="1" dirty="0"/>
              <a:t> </a:t>
            </a:r>
            <a:r>
              <a:rPr lang="en-IE" i="1" dirty="0" err="1"/>
              <a:t>na</a:t>
            </a:r>
            <a:r>
              <a:rPr lang="en-IE" i="1" dirty="0"/>
              <a:t> </a:t>
            </a:r>
            <a:r>
              <a:rPr lang="en-IE" i="1" dirty="0" err="1"/>
              <a:t>difríochtaí</a:t>
            </a:r>
            <a:r>
              <a:rPr lang="en-IE" i="1" dirty="0"/>
              <a:t> </a:t>
            </a:r>
            <a:r>
              <a:rPr lang="en-IE" i="1" dirty="0" err="1"/>
              <a:t>idir</a:t>
            </a:r>
            <a:r>
              <a:rPr lang="en-IE" i="1" dirty="0"/>
              <a:t> </a:t>
            </a:r>
            <a:r>
              <a:rPr lang="en-IE" i="1" dirty="0" err="1" smtClean="0"/>
              <a:t>Ard-Oifig</a:t>
            </a:r>
            <a:r>
              <a:rPr lang="en-IE" i="1" dirty="0" smtClean="0"/>
              <a:t> an </a:t>
            </a:r>
            <a:r>
              <a:rPr lang="en-IE" i="1" dirty="0" err="1" smtClean="0"/>
              <a:t>Phoist</a:t>
            </a:r>
            <a:r>
              <a:rPr lang="en-IE" i="1" dirty="0" smtClean="0"/>
              <a:t> </a:t>
            </a:r>
            <a:r>
              <a:rPr lang="en-IE" i="1" dirty="0" err="1" smtClean="0"/>
              <a:t>roimh</a:t>
            </a:r>
            <a:r>
              <a:rPr lang="en-IE" i="1" dirty="0"/>
              <a:t>, </a:t>
            </a:r>
            <a:r>
              <a:rPr lang="en-IE" i="1" dirty="0" err="1"/>
              <a:t>agus</a:t>
            </a:r>
            <a:r>
              <a:rPr lang="en-IE" i="1" dirty="0"/>
              <a:t> i </a:t>
            </a:r>
            <a:r>
              <a:rPr lang="en-IE" i="1" dirty="0" err="1"/>
              <a:t>ndiaidh</a:t>
            </a:r>
            <a:r>
              <a:rPr lang="en-IE" i="1" dirty="0"/>
              <a:t>, </a:t>
            </a:r>
            <a:r>
              <a:rPr lang="en-IE" i="1" dirty="0" err="1"/>
              <a:t>Éirí</a:t>
            </a:r>
            <a:r>
              <a:rPr lang="en-IE" i="1" dirty="0"/>
              <a:t> </a:t>
            </a:r>
            <a:r>
              <a:rPr lang="en-IE" i="1" dirty="0" err="1"/>
              <a:t>Amach</a:t>
            </a:r>
            <a:r>
              <a:rPr lang="en-IE" i="1" dirty="0"/>
              <a:t> </a:t>
            </a:r>
            <a:r>
              <a:rPr lang="en-IE" i="1" dirty="0" err="1"/>
              <a:t>na</a:t>
            </a:r>
            <a:r>
              <a:rPr lang="en-IE" i="1" dirty="0"/>
              <a:t> </a:t>
            </a:r>
            <a:r>
              <a:rPr lang="en-IE" i="1" dirty="0" err="1"/>
              <a:t>Cásca</a:t>
            </a:r>
            <a:r>
              <a:rPr lang="en-IE" i="1" dirty="0"/>
              <a:t>?</a:t>
            </a:r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76506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22166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Mar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sleamhnán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955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t>09/12/2015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microsoft.com/office/2007/relationships/hdphoto" Target="../media/hdphoto1.wdp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3.wdp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microsoft.com/office/2007/relationships/hdphoto" Target="../media/hdphoto5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758606" y="476672"/>
            <a:ext cx="5184576" cy="1620182"/>
          </a:xfrm>
        </p:spPr>
        <p:txBody>
          <a:bodyPr/>
          <a:lstStyle/>
          <a:p>
            <a:pPr marL="182880" indent="0" algn="ctr"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Forógra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69725" y="957155"/>
            <a:ext cx="3837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3</a:t>
            </a:r>
            <a:endParaRPr lang="en-IE" sz="54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1916societies.com/wp-content/uploads/2014/10/what-the-pro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17935"/>
            <a:ext cx="6980654" cy="421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21505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Bhí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reibiliúnaigh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ag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ullmhú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60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43508" y="3068960"/>
            <a:ext cx="8928992" cy="360455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50000"/>
              </a:lnSpc>
              <a:buNone/>
            </a:pPr>
            <a:r>
              <a:rPr lang="en-IE" sz="2800" b="1" dirty="0" smtClean="0">
                <a:solidFill>
                  <a:schemeClr val="tx1"/>
                </a:solidFill>
              </a:rPr>
              <a:t>In </a:t>
            </a:r>
            <a:r>
              <a:rPr lang="en-IE" sz="2800" b="1" dirty="0" err="1" smtClean="0">
                <a:solidFill>
                  <a:schemeClr val="tx1"/>
                </a:solidFill>
              </a:rPr>
              <a:t>Éirinn</a:t>
            </a:r>
            <a:r>
              <a:rPr lang="en-IE" sz="2800" b="1" dirty="0" smtClean="0">
                <a:solidFill>
                  <a:schemeClr val="tx1"/>
                </a:solidFill>
              </a:rPr>
              <a:t> i 1916 </a:t>
            </a:r>
            <a:r>
              <a:rPr lang="en-IE" sz="2800" b="1" dirty="0" err="1" smtClean="0">
                <a:solidFill>
                  <a:schemeClr val="tx1"/>
                </a:solidFill>
              </a:rPr>
              <a:t>bhí</a:t>
            </a:r>
            <a:endParaRPr lang="en-IE" sz="28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IE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grúpaí</a:t>
            </a:r>
            <a:r>
              <a:rPr lang="en-IE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reibiliúnacha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rúnda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en-IE" sz="2600" b="1" u="sng" dirty="0" err="1" smtClean="0">
                <a:solidFill>
                  <a:srgbClr val="7030A0"/>
                </a:solidFill>
              </a:rPr>
              <a:t>Bráithreachas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Phoblacht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dirty="0" smtClean="0">
                <a:solidFill>
                  <a:srgbClr val="7030A0"/>
                </a:solidFill>
              </a:rPr>
              <a:t>(IRB)    </a:t>
            </a:r>
          </a:p>
          <a:p>
            <a:pPr lvl="1">
              <a:buFont typeface="Wingdings" pitchFamily="2" charset="2"/>
              <a:buChar char="Ø"/>
            </a:pPr>
            <a:r>
              <a:rPr lang="en-IE" sz="2600" b="1" u="sng" dirty="0" err="1" smtClean="0">
                <a:solidFill>
                  <a:srgbClr val="7030A0"/>
                </a:solidFill>
              </a:rPr>
              <a:t>Óglaigh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600" b="1" dirty="0" smtClean="0">
                <a:solidFill>
                  <a:srgbClr val="7030A0"/>
                </a:solidFill>
              </a:rPr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en-IE" sz="2600" b="1" u="sng" dirty="0" smtClean="0">
                <a:solidFill>
                  <a:srgbClr val="7030A0"/>
                </a:solidFill>
              </a:rPr>
              <a:t>Arm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Cathartha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600" b="1" u="sng" dirty="0" smtClean="0">
                <a:solidFill>
                  <a:srgbClr val="7030A0"/>
                </a:solidFill>
              </a:rPr>
              <a:t> </a:t>
            </a:r>
            <a:r>
              <a:rPr lang="en-IE" sz="26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600" b="1" dirty="0" smtClean="0">
                <a:solidFill>
                  <a:srgbClr val="7030A0"/>
                </a:solidFill>
              </a:rPr>
              <a:t>  </a:t>
            </a:r>
            <a:r>
              <a:rPr lang="en-IE" sz="2600" b="1" u="sng" dirty="0" smtClean="0">
                <a:solidFill>
                  <a:srgbClr val="7030A0"/>
                </a:solidFill>
              </a:rPr>
              <a:t>(IRB)</a:t>
            </a:r>
          </a:p>
          <a:p>
            <a:pPr lvl="1">
              <a:buFont typeface="Wingdings" pitchFamily="2" charset="2"/>
              <a:buChar char="Ø"/>
            </a:pPr>
            <a:r>
              <a:rPr lang="en-IE" sz="2600" b="1" u="sng" dirty="0" err="1" smtClean="0">
                <a:solidFill>
                  <a:schemeClr val="accent1">
                    <a:lumMod val="75000"/>
                  </a:schemeClr>
                </a:solidFill>
              </a:rPr>
              <a:t>Cumann</a:t>
            </a:r>
            <a:r>
              <a:rPr lang="en-IE" sz="2600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E" sz="2600" b="1" u="sng" dirty="0" err="1" smtClean="0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lang="en-IE" sz="2600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IE" sz="2600" b="1" u="sng" dirty="0" err="1" smtClean="0">
                <a:solidFill>
                  <a:schemeClr val="accent1">
                    <a:lumMod val="75000"/>
                  </a:schemeClr>
                </a:solidFill>
              </a:rPr>
              <a:t>mBan</a:t>
            </a:r>
            <a:endParaRPr lang="en-IE" sz="26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daoine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ag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ullmhú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ag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feitheamh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don am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ceart</a:t>
            </a:r>
            <a:endParaRPr lang="en-IE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IE" sz="2800" b="1" dirty="0" err="1" smtClean="0">
                <a:solidFill>
                  <a:schemeClr val="tx1"/>
                </a:solidFill>
              </a:rPr>
              <a:t>Tá</a:t>
            </a:r>
            <a:r>
              <a:rPr lang="en-IE" sz="2800" b="1" dirty="0" smtClean="0">
                <a:solidFill>
                  <a:schemeClr val="tx1"/>
                </a:solidFill>
              </a:rPr>
              <a:t> an t-am sin </a:t>
            </a:r>
            <a:r>
              <a:rPr lang="en-IE" sz="2800" b="1" dirty="0" err="1" smtClean="0">
                <a:solidFill>
                  <a:schemeClr val="tx1"/>
                </a:solidFill>
              </a:rPr>
              <a:t>tagtha</a:t>
            </a:r>
            <a:r>
              <a:rPr lang="en-IE" sz="2800" b="1" dirty="0" smtClean="0">
                <a:solidFill>
                  <a:schemeClr val="tx1"/>
                </a:solidFill>
              </a:rPr>
              <a:t> </a:t>
            </a:r>
            <a:r>
              <a:rPr lang="en-IE" sz="2800" b="1" dirty="0" err="1" smtClean="0">
                <a:solidFill>
                  <a:schemeClr val="tx1"/>
                </a:solidFill>
              </a:rPr>
              <a:t>anois</a:t>
            </a:r>
            <a:endParaRPr lang="en-IE" sz="2800" b="1" dirty="0" smtClean="0">
              <a:solidFill>
                <a:schemeClr val="tx1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IE" sz="2800" b="1" dirty="0" err="1" smtClean="0">
                <a:solidFill>
                  <a:schemeClr val="tx1"/>
                </a:solidFill>
              </a:rPr>
              <a:t>Tá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tx1"/>
                </a:solidFill>
              </a:rPr>
              <a:t>clann</a:t>
            </a:r>
            <a:r>
              <a:rPr lang="en-IE" sz="2800" b="1" dirty="0" smtClean="0">
                <a:solidFill>
                  <a:schemeClr val="tx1"/>
                </a:solidFill>
              </a:rPr>
              <a:t> </a:t>
            </a:r>
            <a:r>
              <a:rPr lang="en-IE" sz="2800" b="1" dirty="0" err="1" smtClean="0">
                <a:solidFill>
                  <a:schemeClr val="tx1"/>
                </a:solidFill>
              </a:rPr>
              <a:t>na</a:t>
            </a:r>
            <a:r>
              <a:rPr lang="en-IE" sz="2800" b="1" dirty="0" smtClean="0">
                <a:solidFill>
                  <a:schemeClr val="tx1"/>
                </a:solidFill>
              </a:rPr>
              <a:t> </a:t>
            </a:r>
            <a:r>
              <a:rPr lang="en-IE" sz="2800" b="1" dirty="0" err="1" smtClean="0">
                <a:solidFill>
                  <a:schemeClr val="tx1"/>
                </a:solidFill>
              </a:rPr>
              <a:t>hÉireann</a:t>
            </a:r>
            <a:r>
              <a:rPr lang="en-IE" sz="2800" b="1" dirty="0" smtClean="0">
                <a:solidFill>
                  <a:schemeClr val="tx1"/>
                </a:solidFill>
              </a:rPr>
              <a:t> i Meir</a:t>
            </a:r>
            <a:r>
              <a:rPr lang="ga-IE" sz="2800" b="1" dirty="0" smtClean="0">
                <a:solidFill>
                  <a:schemeClr val="tx1"/>
                </a:solidFill>
              </a:rPr>
              <a:t>i</a:t>
            </a:r>
            <a:r>
              <a:rPr lang="en-IE" sz="2800" b="1" dirty="0" err="1" smtClean="0">
                <a:solidFill>
                  <a:schemeClr val="tx1"/>
                </a:solidFill>
              </a:rPr>
              <a:t>ceá</a:t>
            </a:r>
            <a:r>
              <a:rPr lang="en-IE" sz="2800" b="1" dirty="0" smtClean="0">
                <a:solidFill>
                  <a:schemeClr val="tx1"/>
                </a:solidFill>
              </a:rPr>
              <a:t> </a:t>
            </a:r>
            <a:r>
              <a:rPr lang="en-IE" sz="2800" b="1" dirty="0" err="1" smtClean="0">
                <a:solidFill>
                  <a:schemeClr val="tx1"/>
                </a:solidFill>
              </a:rPr>
              <a:t>agus</a:t>
            </a:r>
            <a:r>
              <a:rPr lang="en-IE" sz="2800" b="1" dirty="0" smtClean="0">
                <a:solidFill>
                  <a:schemeClr val="tx1"/>
                </a:solidFill>
              </a:rPr>
              <a:t> san Eora</a:t>
            </a:r>
            <a:r>
              <a:rPr lang="ga-IE" sz="2800" b="1" dirty="0" smtClean="0">
                <a:solidFill>
                  <a:schemeClr val="tx1"/>
                </a:solidFill>
              </a:rPr>
              <a:t>i</a:t>
            </a:r>
            <a:r>
              <a:rPr lang="en-IE" sz="2800" b="1" dirty="0" smtClean="0">
                <a:solidFill>
                  <a:schemeClr val="tx1"/>
                </a:solidFill>
              </a:rPr>
              <a:t>p </a:t>
            </a:r>
            <a:r>
              <a:rPr lang="en-IE" sz="2800" b="1" dirty="0" err="1" smtClean="0">
                <a:solidFill>
                  <a:schemeClr val="tx1"/>
                </a:solidFill>
              </a:rPr>
              <a:t>ullamh</a:t>
            </a:r>
            <a:r>
              <a:rPr lang="en-IE" sz="2800" b="1" dirty="0" smtClean="0">
                <a:solidFill>
                  <a:schemeClr val="tx1"/>
                </a:solidFill>
              </a:rPr>
              <a:t> le </a:t>
            </a:r>
            <a:r>
              <a:rPr lang="en-IE" sz="2800" b="1" dirty="0" err="1" smtClean="0">
                <a:solidFill>
                  <a:schemeClr val="tx1"/>
                </a:solidFill>
              </a:rPr>
              <a:t>cabhrú</a:t>
            </a:r>
            <a:endParaRPr lang="en-IE" sz="32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274" b="57424"/>
          <a:stretch/>
        </p:blipFill>
        <p:spPr bwMode="auto">
          <a:xfrm>
            <a:off x="611560" y="925466"/>
            <a:ext cx="7861183" cy="2045488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712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504" y="215058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Cearta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mhuintir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hÉireann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...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IE" sz="60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ga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IE" sz="60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07504" y="4005064"/>
            <a:ext cx="8424936" cy="266429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úinéireacht</a:t>
            </a:r>
            <a:r>
              <a:rPr lang="en-IE" sz="3000" b="1" dirty="0" smtClean="0">
                <a:solidFill>
                  <a:srgbClr val="7030A0"/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bheith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acu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ar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ga-IE" sz="3000" b="1" dirty="0" smtClean="0">
                <a:solidFill>
                  <a:schemeClr val="accent6">
                    <a:lumMod val="75000"/>
                  </a:schemeClr>
                </a:solidFill>
              </a:rPr>
              <a:t>Éirinn</a:t>
            </a:r>
            <a:endParaRPr lang="en-IE" sz="3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saoirse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ceannasaíocht</a:t>
            </a:r>
            <a:r>
              <a:rPr lang="en-IE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náisiúnta</a:t>
            </a:r>
            <a:endParaRPr lang="en-IE" sz="3000" b="1" u="sng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Poblacht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Stát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Neamhspleách</a:t>
            </a:r>
            <a:endParaRPr lang="en-IE" sz="3000" b="1" u="sng" dirty="0">
              <a:solidFill>
                <a:srgbClr val="7030A0"/>
              </a:solidFill>
            </a:endParaRPr>
          </a:p>
          <a:p>
            <a:pPr marL="45720" indent="0">
              <a:buFont typeface="Georgia" pitchFamily="18" charset="0"/>
              <a:buNone/>
            </a:pPr>
            <a:endParaRPr lang="en-IE" sz="3200" dirty="0"/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159" b="41237"/>
          <a:stretch/>
        </p:blipFill>
        <p:spPr bwMode="auto">
          <a:xfrm>
            <a:off x="539552" y="1340768"/>
            <a:ext cx="7704856" cy="266429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4806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504" y="215058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ealltanais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na</a:t>
            </a:r>
            <a:r>
              <a:rPr lang="ga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 Poblacht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a</a:t>
            </a:r>
            <a:r>
              <a:rPr lang="ga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60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84684" y="3501008"/>
            <a:ext cx="8064896" cy="316835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géillsine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0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IE" sz="2000" b="1" dirty="0" err="1" smtClean="0">
                <a:solidFill>
                  <a:schemeClr val="accent6">
                    <a:lumMod val="75000"/>
                  </a:schemeClr>
                </a:solidFill>
              </a:rPr>
              <a:t>dílseacht</a:t>
            </a:r>
            <a:r>
              <a:rPr lang="en-IE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75000"/>
                  </a:schemeClr>
                </a:solidFill>
              </a:rPr>
              <a:t>dúthracht</a:t>
            </a:r>
            <a:r>
              <a:rPr lang="en-IE" sz="2000" b="1" dirty="0" smtClean="0">
                <a:solidFill>
                  <a:schemeClr val="accent6">
                    <a:lumMod val="75000"/>
                  </a:schemeClr>
                </a:solidFill>
              </a:rPr>
              <a:t>)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saoirse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creidimh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saoirse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shibhialta</a:t>
            </a:r>
            <a:endParaRPr lang="en-IE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comhchearta</a:t>
            </a:r>
            <a:endParaRPr lang="en-IE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comhdheiseanna</a:t>
            </a:r>
            <a:endParaRPr lang="en-IE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Font typeface="Georgia" pitchFamily="18" charset="0"/>
              <a:buNone/>
            </a:pPr>
            <a:endParaRPr lang="en-IE" sz="3200" dirty="0"/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828" b="29194"/>
          <a:stretch/>
        </p:blipFill>
        <p:spPr bwMode="auto">
          <a:xfrm>
            <a:off x="755576" y="1124744"/>
            <a:ext cx="7920880" cy="252028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65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504" y="270494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Rialtas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Sealadach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60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07504" y="2420888"/>
            <a:ext cx="8928992" cy="42484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Cad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le </a:t>
            </a:r>
            <a:r>
              <a:rPr lang="en-IE" sz="3000" b="1" dirty="0" smtClean="0">
                <a:solidFill>
                  <a:srgbClr val="7030A0"/>
                </a:solidFill>
              </a:rPr>
              <a:t>‘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rialtas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sealadach</a:t>
            </a:r>
            <a:r>
              <a:rPr lang="en-IE" sz="3000" b="1" u="sng" dirty="0" smtClean="0">
                <a:solidFill>
                  <a:srgbClr val="7030A0"/>
                </a:solidFill>
              </a:rPr>
              <a:t>’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Cérbh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hiad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ga-IE" sz="3000" b="1" u="sng" dirty="0" smtClean="0">
                <a:solidFill>
                  <a:srgbClr val="7030A0"/>
                </a:solidFill>
              </a:rPr>
              <a:t>ceannairí an Rialtais Shealadaigh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Cad a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gheall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siad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ag an GPO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ar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ga-IE" sz="3000" b="1" dirty="0" smtClean="0">
                <a:solidFill>
                  <a:schemeClr val="accent6">
                    <a:lumMod val="75000"/>
                  </a:schemeClr>
                </a:solidFill>
              </a:rPr>
              <a:t>an</a:t>
            </a:r>
            <a:r>
              <a:rPr lang="ga-IE" sz="3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24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Aibreán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An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raibh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siad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i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gceannas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ar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an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Rialtas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>
                <a:solidFill>
                  <a:schemeClr val="accent6">
                    <a:lumMod val="75000"/>
                  </a:schemeClr>
                </a:solidFill>
              </a:rPr>
              <a:t>S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ealadach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Cad a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tharla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do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ceannairí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Font typeface="Georgia" pitchFamily="18" charset="0"/>
              <a:buNone/>
            </a:pPr>
            <a:endParaRPr lang="en-IE" sz="3200" dirty="0"/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195" b="22395"/>
          <a:stretch/>
        </p:blipFill>
        <p:spPr bwMode="auto">
          <a:xfrm>
            <a:off x="899592" y="997743"/>
            <a:ext cx="7416824" cy="1368152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10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504" y="215058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Cúnamh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agus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beannacht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ó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Dhia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60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07504" y="2870176"/>
            <a:ext cx="9036496" cy="398782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50000"/>
              </a:lnSpc>
              <a:buNone/>
            </a:pPr>
            <a:r>
              <a:rPr lang="en-IE" sz="3000" b="1" dirty="0" smtClean="0">
                <a:solidFill>
                  <a:schemeClr val="tx1"/>
                </a:solidFill>
              </a:rPr>
              <a:t>100 </a:t>
            </a:r>
            <a:r>
              <a:rPr lang="en-IE" sz="3000" b="1" dirty="0" err="1" smtClean="0">
                <a:solidFill>
                  <a:schemeClr val="tx1"/>
                </a:solidFill>
              </a:rPr>
              <a:t>bliain</a:t>
            </a:r>
            <a:r>
              <a:rPr lang="en-IE" sz="3000" b="1" dirty="0" smtClean="0">
                <a:solidFill>
                  <a:schemeClr val="tx1"/>
                </a:solidFill>
              </a:rPr>
              <a:t> ó shin in </a:t>
            </a:r>
            <a:r>
              <a:rPr lang="en-IE" sz="3000" b="1" dirty="0" err="1" smtClean="0">
                <a:solidFill>
                  <a:schemeClr val="tx1"/>
                </a:solidFill>
              </a:rPr>
              <a:t>Éirinn</a:t>
            </a:r>
            <a:r>
              <a:rPr lang="en-IE" sz="3000" b="1" dirty="0" smtClean="0">
                <a:solidFill>
                  <a:schemeClr val="tx1"/>
                </a:solidFill>
              </a:rPr>
              <a:t>…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D’fhreastail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formhór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ndaoine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ar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eaglais</a:t>
            </a:r>
            <a:endParaRPr lang="en-IE" sz="3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Caitlicigh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Protastúnaigh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mó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bhí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in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Éirinn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Throid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Caitlicigh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Protastúnaigh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i 1916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err="1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hí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Dia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agus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reiligiún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an-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tábhachtach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IE" sz="3200" dirty="0"/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57" b="11972"/>
          <a:stretch/>
        </p:blipFill>
        <p:spPr bwMode="auto">
          <a:xfrm>
            <a:off x="668324" y="1085089"/>
            <a:ext cx="7776864" cy="1785976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483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79512" y="332656"/>
            <a:ext cx="8784976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Ó 1916 go 2016...</a:t>
            </a:r>
            <a:r>
              <a:rPr lang="en-IE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IE" sz="7200" dirty="0">
              <a:solidFill>
                <a:schemeClr val="bg2">
                  <a:lumMod val="75000"/>
                </a:schemeClr>
              </a:solidFill>
            </a:endParaRPr>
          </a:p>
          <a:p>
            <a:pPr marL="182880" indent="0" algn="ctr">
              <a:buFont typeface="Georgia" pitchFamily="18" charset="0"/>
              <a:buNone/>
            </a:pP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independent.ie/opinion/comment/article30731272.ece/ALTERNATES/h342/2014-11-10_opi_4539750_I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9"/>
            <a:ext cx="6809671" cy="486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27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55576" y="476239"/>
            <a:ext cx="74494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teachtaireacht</a:t>
            </a: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ó 1916</a:t>
            </a:r>
            <a:endParaRPr lang="en-IE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8640960" cy="49685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Tá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sé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cheart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ag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muintir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na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latin typeface="Arial" pitchFamily="34" charset="0"/>
                <a:cs typeface="Arial" pitchFamily="34" charset="0"/>
              </a:rPr>
              <a:t>hÉireann</a:t>
            </a:r>
            <a:r>
              <a:rPr lang="en-IE" sz="2800" b="1" dirty="0" smtClean="0">
                <a:latin typeface="Arial" pitchFamily="34" charset="0"/>
                <a:cs typeface="Arial" pitchFamily="34" charset="0"/>
              </a:rPr>
              <a:t> …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Éire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saor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ag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muintir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féin</a:t>
            </a:r>
            <a:endParaRPr lang="en-IE" sz="28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Éire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ina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Poblacht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lena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rialtas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féin</a:t>
            </a:r>
            <a:endParaRPr lang="en-IE" sz="28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Éire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faoina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brat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féin</a:t>
            </a:r>
            <a:endParaRPr lang="en-IE" sz="28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Éire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cothrom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cóir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cultúr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teanga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féin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bheith</a:t>
            </a:r>
            <a:r>
              <a:rPr lang="en-IE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ag </a:t>
            </a:r>
            <a:r>
              <a:rPr lang="en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Éir</a:t>
            </a:r>
            <a:r>
              <a:rPr lang="ga-IE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inn</a:t>
            </a:r>
            <a:endParaRPr lang="en-IE" sz="28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1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144774" y="1340768"/>
            <a:ext cx="3024336" cy="936104"/>
          </a:xfrm>
          <a:prstGeom prst="wedgeEllipseCallout">
            <a:avLst>
              <a:gd name="adj1" fmla="val 67095"/>
              <a:gd name="adj2" fmla="val 8539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err="1" smtClean="0">
                <a:solidFill>
                  <a:schemeClr val="tx1"/>
                </a:solidFill>
              </a:rPr>
              <a:t>Cé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lena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bhfuil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tú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ag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caint</a:t>
            </a:r>
            <a:r>
              <a:rPr lang="en-IE" dirty="0" smtClean="0">
                <a:solidFill>
                  <a:schemeClr val="tx1"/>
                </a:solidFill>
              </a:rPr>
              <a:t> 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299024" y="1205136"/>
            <a:ext cx="4622800" cy="936104"/>
          </a:xfrm>
          <a:prstGeom prst="wedgeEllipseCallout">
            <a:avLst>
              <a:gd name="adj1" fmla="val -38191"/>
              <a:gd name="adj2" fmla="val 11795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err="1" smtClean="0">
                <a:solidFill>
                  <a:schemeClr val="tx1"/>
                </a:solidFill>
              </a:rPr>
              <a:t>Cé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na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hathruithe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ba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mhaith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leat</a:t>
            </a:r>
            <a:r>
              <a:rPr lang="en-IE" dirty="0" smtClean="0">
                <a:solidFill>
                  <a:schemeClr val="tx1"/>
                </a:solidFill>
              </a:rPr>
              <a:t> a </a:t>
            </a:r>
            <a:r>
              <a:rPr lang="en-IE" dirty="0" err="1" smtClean="0">
                <a:solidFill>
                  <a:schemeClr val="tx1"/>
                </a:solidFill>
              </a:rPr>
              <a:t>fhógairt</a:t>
            </a:r>
            <a:r>
              <a:rPr lang="en-IE" dirty="0" smtClean="0">
                <a:solidFill>
                  <a:schemeClr val="tx1"/>
                </a:solidFill>
              </a:rPr>
              <a:t> do 2016?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6044828" y="2633423"/>
            <a:ext cx="3099172" cy="1512168"/>
          </a:xfrm>
          <a:prstGeom prst="wedgeEllipseCallout">
            <a:avLst>
              <a:gd name="adj1" fmla="val -72296"/>
              <a:gd name="adj2" fmla="val 3352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err="1" smtClean="0">
                <a:solidFill>
                  <a:schemeClr val="tx1"/>
                </a:solidFill>
              </a:rPr>
              <a:t>Conas</a:t>
            </a:r>
            <a:r>
              <a:rPr lang="en-IE" dirty="0" smtClean="0">
                <a:solidFill>
                  <a:schemeClr val="tx1"/>
                </a:solidFill>
              </a:rPr>
              <a:t> mar a </a:t>
            </a:r>
            <a:r>
              <a:rPr lang="en-IE" dirty="0" err="1" smtClean="0">
                <a:solidFill>
                  <a:schemeClr val="tx1"/>
                </a:solidFill>
              </a:rPr>
              <a:t>chuirfidh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tú</a:t>
            </a:r>
            <a:r>
              <a:rPr lang="en-IE" dirty="0" smtClean="0">
                <a:solidFill>
                  <a:schemeClr val="tx1"/>
                </a:solidFill>
              </a:rPr>
              <a:t> do </a:t>
            </a:r>
            <a:r>
              <a:rPr lang="en-IE" dirty="0" err="1" smtClean="0">
                <a:solidFill>
                  <a:schemeClr val="tx1"/>
                </a:solidFill>
              </a:rPr>
              <a:t>theachtaireacht</a:t>
            </a:r>
            <a:r>
              <a:rPr lang="en-IE" dirty="0" smtClean="0">
                <a:solidFill>
                  <a:schemeClr val="tx1"/>
                </a:solidFill>
              </a:rPr>
              <a:t> in </a:t>
            </a:r>
            <a:r>
              <a:rPr lang="en-IE" dirty="0" err="1" smtClean="0">
                <a:solidFill>
                  <a:schemeClr val="tx1"/>
                </a:solidFill>
              </a:rPr>
              <a:t>iúl</a:t>
            </a:r>
            <a:r>
              <a:rPr lang="en-IE" dirty="0" smtClean="0">
                <a:solidFill>
                  <a:schemeClr val="tx1"/>
                </a:solidFill>
              </a:rPr>
              <a:t> do </a:t>
            </a:r>
            <a:r>
              <a:rPr lang="en-IE" dirty="0" err="1" smtClean="0">
                <a:solidFill>
                  <a:schemeClr val="tx1"/>
                </a:solidFill>
              </a:rPr>
              <a:t>dhaoine</a:t>
            </a:r>
            <a:r>
              <a:rPr lang="en-IE" dirty="0" smtClean="0">
                <a:solidFill>
                  <a:schemeClr val="tx1"/>
                </a:solidFill>
              </a:rPr>
              <a:t>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5822652" y="4869160"/>
            <a:ext cx="3099172" cy="1512168"/>
          </a:xfrm>
          <a:prstGeom prst="wedgeEllipseCallout">
            <a:avLst>
              <a:gd name="adj1" fmla="val -74754"/>
              <a:gd name="adj2" fmla="val -6474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err="1" smtClean="0">
                <a:solidFill>
                  <a:schemeClr val="tx1"/>
                </a:solidFill>
              </a:rPr>
              <a:t>Cén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ráiteas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speisialta</a:t>
            </a:r>
            <a:r>
              <a:rPr lang="en-IE" dirty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agus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suntasach</a:t>
            </a:r>
            <a:r>
              <a:rPr lang="en-IE" dirty="0" smtClean="0">
                <a:solidFill>
                  <a:schemeClr val="tx1"/>
                </a:solidFill>
              </a:rPr>
              <a:t> a </a:t>
            </a:r>
            <a:r>
              <a:rPr lang="en-IE" dirty="0" err="1" smtClean="0">
                <a:solidFill>
                  <a:schemeClr val="tx1"/>
                </a:solidFill>
              </a:rPr>
              <a:t>bheidh</a:t>
            </a:r>
            <a:r>
              <a:rPr lang="en-IE" dirty="0" smtClean="0">
                <a:solidFill>
                  <a:schemeClr val="tx1"/>
                </a:solidFill>
              </a:rPr>
              <a:t>  </a:t>
            </a:r>
            <a:r>
              <a:rPr lang="en-IE" dirty="0" err="1" smtClean="0">
                <a:solidFill>
                  <a:schemeClr val="tx1"/>
                </a:solidFill>
              </a:rPr>
              <a:t>agat</a:t>
            </a:r>
            <a:r>
              <a:rPr lang="en-IE" dirty="0" smtClean="0">
                <a:solidFill>
                  <a:schemeClr val="tx1"/>
                </a:solidFill>
              </a:rPr>
              <a:t>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1452277" y="5090864"/>
            <a:ext cx="3099172" cy="1512168"/>
          </a:xfrm>
          <a:prstGeom prst="wedgeEllipseCallout">
            <a:avLst>
              <a:gd name="adj1" fmla="val 23594"/>
              <a:gd name="adj2" fmla="val -8993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>
                <a:solidFill>
                  <a:schemeClr val="tx1"/>
                </a:solidFill>
              </a:rPr>
              <a:t>Cad </a:t>
            </a:r>
            <a:r>
              <a:rPr lang="ga-IE" dirty="0" smtClean="0">
                <a:solidFill>
                  <a:schemeClr val="tx1"/>
                </a:solidFill>
              </a:rPr>
              <a:t>ba mhian leat</a:t>
            </a:r>
            <a:r>
              <a:rPr lang="en-IE" dirty="0" smtClean="0">
                <a:solidFill>
                  <a:schemeClr val="tx1"/>
                </a:solidFill>
              </a:rPr>
              <a:t> do </a:t>
            </a:r>
            <a:r>
              <a:rPr lang="en-IE" dirty="0" err="1" smtClean="0">
                <a:solidFill>
                  <a:schemeClr val="tx1"/>
                </a:solidFill>
              </a:rPr>
              <a:t>mhuintir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na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hÉireann</a:t>
            </a:r>
            <a:r>
              <a:rPr lang="en-IE" dirty="0" smtClean="0">
                <a:solidFill>
                  <a:schemeClr val="tx1"/>
                </a:solidFill>
              </a:rPr>
              <a:t>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2546" y="2933890"/>
            <a:ext cx="3285318" cy="1647238"/>
          </a:xfrm>
          <a:prstGeom prst="wedgeEllipseCallout">
            <a:avLst>
              <a:gd name="adj1" fmla="val 66212"/>
              <a:gd name="adj2" fmla="val 1672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 smtClean="0">
                <a:solidFill>
                  <a:schemeClr val="tx1"/>
                </a:solidFill>
              </a:rPr>
              <a:t>Cad </a:t>
            </a:r>
            <a:r>
              <a:rPr lang="en-IE" dirty="0" err="1" smtClean="0">
                <a:solidFill>
                  <a:schemeClr val="tx1"/>
                </a:solidFill>
              </a:rPr>
              <a:t>iad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na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ceisteanna</a:t>
            </a:r>
            <a:r>
              <a:rPr lang="en-IE" dirty="0" smtClean="0">
                <a:solidFill>
                  <a:schemeClr val="tx1"/>
                </a:solidFill>
              </a:rPr>
              <a:t> is </a:t>
            </a:r>
            <a:r>
              <a:rPr lang="en-IE" dirty="0" err="1" smtClean="0">
                <a:solidFill>
                  <a:schemeClr val="tx1"/>
                </a:solidFill>
              </a:rPr>
              <a:t>tábhachtaí</a:t>
            </a:r>
            <a:r>
              <a:rPr lang="en-IE" dirty="0" smtClean="0">
                <a:solidFill>
                  <a:schemeClr val="tx1"/>
                </a:solidFill>
              </a:rPr>
              <a:t> do </a:t>
            </a:r>
            <a:r>
              <a:rPr lang="en-IE" dirty="0" err="1" smtClean="0">
                <a:solidFill>
                  <a:schemeClr val="tx1"/>
                </a:solidFill>
              </a:rPr>
              <a:t>mhuintir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na</a:t>
            </a:r>
            <a:r>
              <a:rPr lang="en-IE" dirty="0" smtClean="0">
                <a:solidFill>
                  <a:schemeClr val="tx1"/>
                </a:solidFill>
              </a:rPr>
              <a:t> </a:t>
            </a:r>
            <a:r>
              <a:rPr lang="en-IE" dirty="0" err="1" smtClean="0">
                <a:solidFill>
                  <a:schemeClr val="tx1"/>
                </a:solidFill>
              </a:rPr>
              <a:t>hÉireann</a:t>
            </a:r>
            <a:r>
              <a:rPr lang="en-IE" dirty="0" smtClean="0">
                <a:solidFill>
                  <a:schemeClr val="tx1"/>
                </a:solidFill>
              </a:rPr>
              <a:t> i 2016?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12132" y="92478"/>
            <a:ext cx="62488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Forógra</a:t>
            </a: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nua</a:t>
            </a:r>
            <a:r>
              <a:rPr lang="en-IE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do 2016</a:t>
            </a:r>
            <a:endParaRPr lang="en-IE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Picture 2" descr="http://www.cliparthut.com/clip-arts/717/question-person-clip-art-71796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975" y="2633423"/>
            <a:ext cx="2119139" cy="211310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3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17913" y="301204"/>
            <a:ext cx="54841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 GPO i 1916</a:t>
            </a:r>
            <a:endParaRPr lang="en-IE" sz="6000" b="1" dirty="0"/>
          </a:p>
        </p:txBody>
      </p:sp>
      <p:pic>
        <p:nvPicPr>
          <p:cNvPr id="3" name="Picture 1" descr="Description: C:\Users\Caoimhe\Desktop\$_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" r="887" b="1309"/>
          <a:stretch>
            <a:fillRect/>
          </a:stretch>
        </p:blipFill>
        <p:spPr bwMode="auto">
          <a:xfrm>
            <a:off x="683568" y="1320676"/>
            <a:ext cx="795288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87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/>
          <p:cNvSpPr txBox="1">
            <a:spLocks/>
          </p:cNvSpPr>
          <p:nvPr/>
        </p:nvSpPr>
        <p:spPr>
          <a:xfrm>
            <a:off x="1642381" y="252353"/>
            <a:ext cx="2350812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tábhachtach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4" name="Title 4"/>
          <p:cNvSpPr txBox="1">
            <a:spLocks/>
          </p:cNvSpPr>
          <p:nvPr/>
        </p:nvSpPr>
        <p:spPr>
          <a:xfrm>
            <a:off x="358526" y="5847008"/>
            <a:ext cx="2550770" cy="5155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Poblacht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nua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7" name="Title 4"/>
          <p:cNvSpPr txBox="1">
            <a:spLocks/>
          </p:cNvSpPr>
          <p:nvPr/>
        </p:nvSpPr>
        <p:spPr>
          <a:xfrm>
            <a:off x="129589" y="2984112"/>
            <a:ext cx="1680530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poiblí</a:t>
            </a:r>
            <a:endParaRPr lang="en-IE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8" name="Up Arrow 17"/>
          <p:cNvSpPr/>
          <p:nvPr/>
        </p:nvSpPr>
        <p:spPr>
          <a:xfrm rot="16200000">
            <a:off x="2343910" y="2810505"/>
            <a:ext cx="198515" cy="1194274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itle 4"/>
          <p:cNvSpPr txBox="1">
            <a:spLocks/>
          </p:cNvSpPr>
          <p:nvPr/>
        </p:nvSpPr>
        <p:spPr>
          <a:xfrm>
            <a:off x="7249206" y="3003240"/>
            <a:ext cx="1680530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soiléir</a:t>
            </a:r>
            <a:endParaRPr lang="en-IE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1" name="Up Arrow 20"/>
          <p:cNvSpPr/>
          <p:nvPr/>
        </p:nvSpPr>
        <p:spPr>
          <a:xfrm rot="5400000">
            <a:off x="6486338" y="2861187"/>
            <a:ext cx="198516" cy="119427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Title 4"/>
          <p:cNvSpPr txBox="1">
            <a:spLocks/>
          </p:cNvSpPr>
          <p:nvPr/>
        </p:nvSpPr>
        <p:spPr>
          <a:xfrm>
            <a:off x="6508074" y="5831004"/>
            <a:ext cx="2350812" cy="502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Éire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nua</a:t>
            </a: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4" name="Title 4"/>
          <p:cNvSpPr txBox="1">
            <a:spLocks/>
          </p:cNvSpPr>
          <p:nvPr/>
        </p:nvSpPr>
        <p:spPr>
          <a:xfrm>
            <a:off x="3383108" y="5831004"/>
            <a:ext cx="2666136" cy="4888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Rialtas</a:t>
            </a:r>
            <a:r>
              <a:rPr lang="en-IE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nua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5" name="Title 4"/>
          <p:cNvSpPr txBox="1">
            <a:spLocks/>
          </p:cNvSpPr>
          <p:nvPr/>
        </p:nvSpPr>
        <p:spPr>
          <a:xfrm>
            <a:off x="4813053" y="292202"/>
            <a:ext cx="2350812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suntasach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6" name="Up Arrow 25"/>
          <p:cNvSpPr/>
          <p:nvPr/>
        </p:nvSpPr>
        <p:spPr>
          <a:xfrm rot="1986561">
            <a:off x="5229646" y="1086012"/>
            <a:ext cx="220000" cy="1914987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7" name="Up Arrow 26"/>
          <p:cNvSpPr/>
          <p:nvPr/>
        </p:nvSpPr>
        <p:spPr>
          <a:xfrm rot="19611139">
            <a:off x="2713689" y="2095224"/>
            <a:ext cx="190478" cy="1046161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8" name="Up Arrow 27"/>
          <p:cNvSpPr/>
          <p:nvPr/>
        </p:nvSpPr>
        <p:spPr>
          <a:xfrm rot="2536026">
            <a:off x="6170183" y="2032821"/>
            <a:ext cx="194523" cy="111016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Rounded Rectangular Callout 1"/>
          <p:cNvSpPr/>
          <p:nvPr/>
        </p:nvSpPr>
        <p:spPr>
          <a:xfrm>
            <a:off x="1614439" y="4891227"/>
            <a:ext cx="6517289" cy="612648"/>
          </a:xfrm>
          <a:prstGeom prst="wedgeRoundRectCallout">
            <a:avLst>
              <a:gd name="adj1" fmla="val -20833"/>
              <a:gd name="adj2" fmla="val 25187"/>
              <a:gd name="adj3" fmla="val 16667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200" b="1" dirty="0" err="1" smtClean="0">
                <a:solidFill>
                  <a:schemeClr val="tx1"/>
                </a:solidFill>
              </a:rPr>
              <a:t>Forógra</a:t>
            </a:r>
            <a:r>
              <a:rPr lang="en-IE" sz="3200" b="1" dirty="0" smtClean="0">
                <a:solidFill>
                  <a:schemeClr val="tx1"/>
                </a:solidFill>
              </a:rPr>
              <a:t> 1916 – </a:t>
            </a:r>
            <a:r>
              <a:rPr lang="en-IE" sz="2400" b="1" dirty="0" smtClean="0">
                <a:solidFill>
                  <a:schemeClr val="tx1"/>
                </a:solidFill>
              </a:rPr>
              <a:t> </a:t>
            </a:r>
            <a:r>
              <a:rPr lang="ga-IE" sz="2400" b="1" dirty="0" smtClean="0">
                <a:solidFill>
                  <a:schemeClr val="tx1"/>
                </a:solidFill>
              </a:rPr>
              <a:t>ag </a:t>
            </a:r>
            <a:r>
              <a:rPr lang="en-IE" sz="2400" b="1" dirty="0" err="1" smtClean="0">
                <a:solidFill>
                  <a:schemeClr val="tx1"/>
                </a:solidFill>
              </a:rPr>
              <a:t>fógairt</a:t>
            </a:r>
            <a:r>
              <a:rPr lang="ga-IE" sz="2400" b="1" dirty="0" smtClean="0">
                <a:solidFill>
                  <a:schemeClr val="tx1"/>
                </a:solidFill>
              </a:rPr>
              <a:t> </a:t>
            </a:r>
            <a:r>
              <a:rPr lang="en-IE" sz="2400" b="1" dirty="0" smtClean="0">
                <a:solidFill>
                  <a:schemeClr val="tx1"/>
                </a:solidFill>
              </a:rPr>
              <a:t>…</a:t>
            </a:r>
            <a:endParaRPr lang="en-IE" sz="2400" b="1" dirty="0">
              <a:solidFill>
                <a:schemeClr val="tx1"/>
              </a:solidFill>
            </a:endParaRPr>
          </a:p>
        </p:txBody>
      </p:sp>
      <p:sp>
        <p:nvSpPr>
          <p:cNvPr id="32" name="Up Arrow 31"/>
          <p:cNvSpPr/>
          <p:nvPr/>
        </p:nvSpPr>
        <p:spPr>
          <a:xfrm rot="19611139">
            <a:off x="3558280" y="1082764"/>
            <a:ext cx="214539" cy="1933005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3" name="Title 4"/>
          <p:cNvSpPr txBox="1">
            <a:spLocks/>
          </p:cNvSpPr>
          <p:nvPr/>
        </p:nvSpPr>
        <p:spPr>
          <a:xfrm>
            <a:off x="146819" y="1299317"/>
            <a:ext cx="2350812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oifigiúil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87600" y="2745922"/>
            <a:ext cx="3092513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Cad is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brí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 le</a:t>
            </a:r>
          </a:p>
          <a:p>
            <a:pPr algn="ctr"/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forógra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?</a:t>
            </a:r>
            <a:endParaRPr lang="en-IE" sz="4000" b="1" dirty="0"/>
          </a:p>
        </p:txBody>
      </p:sp>
      <p:sp>
        <p:nvSpPr>
          <p:cNvPr id="35" name="Title 4"/>
          <p:cNvSpPr txBox="1">
            <a:spLocks/>
          </p:cNvSpPr>
          <p:nvPr/>
        </p:nvSpPr>
        <p:spPr>
          <a:xfrm>
            <a:off x="6649774" y="1299317"/>
            <a:ext cx="2279962" cy="847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ráiteas</a:t>
            </a:r>
            <a:endParaRPr lang="en-IE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None/>
            </a:pPr>
            <a:r>
              <a:rPr lang="en-IE" sz="2400" dirty="0" err="1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foirmeálta</a:t>
            </a:r>
            <a:endParaRPr lang="en-IE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77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116632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doiciméad</a:t>
            </a:r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..</a:t>
            </a:r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</a:t>
            </a:r>
            <a:endParaRPr lang="en-IE" sz="4400" b="1" dirty="0"/>
          </a:p>
        </p:txBody>
      </p:sp>
      <p:sp>
        <p:nvSpPr>
          <p:cNvPr id="7" name="Rectangle 6"/>
          <p:cNvSpPr/>
          <p:nvPr/>
        </p:nvSpPr>
        <p:spPr>
          <a:xfrm>
            <a:off x="115144" y="1222871"/>
            <a:ext cx="482453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1,000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cóip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clóbhuailte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Halla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Saoirse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sínithe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ag 7 </a:t>
            </a:r>
            <a:r>
              <a:rPr lang="ga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gceannaire 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Éirí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Amach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léite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ag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Pádraig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Mac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Piarais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ag an GPO Luan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Cásca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dáilte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agus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crochta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thart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timpeall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Bhaile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Átha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Cliath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tionchar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go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deo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bhForógra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tír</a:t>
            </a:r>
            <a:endParaRPr lang="en-IE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IE" sz="1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742" y="571421"/>
            <a:ext cx="4004878" cy="576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84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centenarymayo.ie/wp-content/uploads/2014/06/1916-Proclam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475" y="184436"/>
            <a:ext cx="4538855" cy="650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37"/>
            <a:ext cx="4333962" cy="623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97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Caoimhe\Documents\1916\James%20Connolly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" t="1952" r="27451" b="35358"/>
          <a:stretch/>
        </p:blipFill>
        <p:spPr bwMode="auto">
          <a:xfrm>
            <a:off x="3817915" y="2059347"/>
            <a:ext cx="1778000" cy="1835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 descr="http://media-2.web.britannica.com/eb-media/27/38827-004-D294C4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0780"/>
            <a:ext cx="1822201" cy="197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483768" y="112856"/>
            <a:ext cx="44451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Na </a:t>
            </a:r>
            <a:r>
              <a:rPr lang="en-IE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ceannairí</a:t>
            </a:r>
            <a:r>
              <a:rPr lang="en-I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5400" b="1" dirty="0"/>
          </a:p>
        </p:txBody>
      </p:sp>
      <p:pic>
        <p:nvPicPr>
          <p:cNvPr id="3076" name="Picture 4" descr="http://todayinirishhistory.files.wordpress.com/2012/05/clarke.jpg?w=176&amp;h=18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00" y="223028"/>
            <a:ext cx="1795512" cy="183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easter1916.ie/wp-content/uploads/2011/08/people_eamonceannt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45" b="33671"/>
          <a:stretch/>
        </p:blipFill>
        <p:spPr bwMode="auto">
          <a:xfrm>
            <a:off x="4901456" y="4460814"/>
            <a:ext cx="1750517" cy="182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tinteanmagazine.files.wordpress.com/2014/04/joseph-mary-plunkett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5" t="4182" r="18784" b="52491"/>
          <a:stretch/>
        </p:blipFill>
        <p:spPr bwMode="auto">
          <a:xfrm>
            <a:off x="179512" y="2841132"/>
            <a:ext cx="1828801" cy="18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macdonaghheritage.ie/wp-content/uploads/2012/11/MacDonagh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0" r="11030" b="43000"/>
          <a:stretch/>
        </p:blipFill>
        <p:spPr bwMode="auto">
          <a:xfrm>
            <a:off x="7157840" y="2768611"/>
            <a:ext cx="1701971" cy="183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easter1916.ie/wp-content/uploads/2011/08/people_plunkett.png"/>
          <p:cNvPicPr>
            <a:picLocks noChangeAspect="1" noChangeArrowheads="1"/>
          </p:cNvPicPr>
          <p:nvPr/>
        </p:nvPicPr>
        <p:blipFill rotWithShape="1"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12" r="24611" b="59285"/>
          <a:stretch/>
        </p:blipFill>
        <p:spPr bwMode="auto">
          <a:xfrm>
            <a:off x="2483768" y="4387918"/>
            <a:ext cx="1872208" cy="189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4"/>
          <p:cNvSpPr txBox="1">
            <a:spLocks/>
          </p:cNvSpPr>
          <p:nvPr/>
        </p:nvSpPr>
        <p:spPr>
          <a:xfrm>
            <a:off x="132956" y="2295055"/>
            <a:ext cx="2926876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Pádraig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Mac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Piarais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7" name="Title 4"/>
          <p:cNvSpPr txBox="1">
            <a:spLocks/>
          </p:cNvSpPr>
          <p:nvPr/>
        </p:nvSpPr>
        <p:spPr>
          <a:xfrm>
            <a:off x="3195416" y="3894497"/>
            <a:ext cx="3292720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Séamas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Ó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Conghaile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8" name="Title 4"/>
          <p:cNvSpPr txBox="1">
            <a:spLocks/>
          </p:cNvSpPr>
          <p:nvPr/>
        </p:nvSpPr>
        <p:spPr>
          <a:xfrm>
            <a:off x="6372200" y="2166880"/>
            <a:ext cx="2630585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Tomás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Ó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Cléirigh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9" name="Title 4"/>
          <p:cNvSpPr txBox="1">
            <a:spLocks/>
          </p:cNvSpPr>
          <p:nvPr/>
        </p:nvSpPr>
        <p:spPr>
          <a:xfrm>
            <a:off x="10964" y="4844767"/>
            <a:ext cx="2350812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Seán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Mac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Diarmada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0" name="Title 4"/>
          <p:cNvSpPr txBox="1">
            <a:spLocks/>
          </p:cNvSpPr>
          <p:nvPr/>
        </p:nvSpPr>
        <p:spPr>
          <a:xfrm>
            <a:off x="6786650" y="4694095"/>
            <a:ext cx="2350812" cy="8877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Tomás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Mac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Donnchadha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1" name="Title 4"/>
          <p:cNvSpPr txBox="1">
            <a:spLocks/>
          </p:cNvSpPr>
          <p:nvPr/>
        </p:nvSpPr>
        <p:spPr>
          <a:xfrm>
            <a:off x="4862512" y="6260868"/>
            <a:ext cx="2517800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Éamonn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Ceannt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2" name="Title 4"/>
          <p:cNvSpPr txBox="1">
            <a:spLocks/>
          </p:cNvSpPr>
          <p:nvPr/>
        </p:nvSpPr>
        <p:spPr>
          <a:xfrm>
            <a:off x="1619672" y="6260931"/>
            <a:ext cx="3151487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Seosamh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Pluincéid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3" name="Picture 22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89" t="88585" r="8211"/>
          <a:stretch/>
        </p:blipFill>
        <p:spPr bwMode="auto">
          <a:xfrm>
            <a:off x="2699792" y="882297"/>
            <a:ext cx="3788344" cy="1034535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11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27784" y="402591"/>
            <a:ext cx="57422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Na </a:t>
            </a:r>
            <a:r>
              <a:rPr lang="en-IE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háiteanna</a:t>
            </a:r>
            <a:r>
              <a:rPr lang="en-IE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en-IE" sz="6000" b="1" dirty="0"/>
          </a:p>
        </p:txBody>
      </p:sp>
      <p:pic>
        <p:nvPicPr>
          <p:cNvPr id="4098" name="Picture 2" descr="http://www.historyireland.com/wp-content/uploads/2013/02/The-Irish-Citizen-Army-1913-16-White-Larkin-and-Connolly-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8" r="8282"/>
          <a:stretch/>
        </p:blipFill>
        <p:spPr bwMode="auto">
          <a:xfrm>
            <a:off x="183580" y="4378578"/>
            <a:ext cx="3966716" cy="230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omeheretome.files.wordpress.com/2012/06/lh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1" r="8436" b="9555"/>
          <a:stretch/>
        </p:blipFill>
        <p:spPr bwMode="auto">
          <a:xfrm>
            <a:off x="107504" y="1474229"/>
            <a:ext cx="4032448" cy="2467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grannymar.com/wp-content/uploads/2008/12/sackville-gpo-nelsons-pill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41" y="1365829"/>
            <a:ext cx="4029240" cy="258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467544" y="3902429"/>
            <a:ext cx="3096344" cy="38873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Halla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na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Saoirse</a:t>
            </a:r>
            <a:endParaRPr lang="en-IE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4860031" y="3941958"/>
            <a:ext cx="4050257" cy="4723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ga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Ard-Oifig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 an </a:t>
            </a:r>
            <a:r>
              <a:rPr lang="en-IE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Phoist</a:t>
            </a:r>
            <a:r>
              <a:rPr lang="en-IE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  <a:latin typeface="Calibri" pitchFamily="34" charset="0"/>
                <a:cs typeface="Arial" pitchFamily="34" charset="0"/>
              </a:rPr>
              <a:t> (an GPO)</a:t>
            </a: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107504" y="3590032"/>
            <a:ext cx="2520280" cy="308397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oimh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an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Éirí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Amach</a:t>
            </a:r>
            <a:endParaRPr lang="en-IE" sz="20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104" name="Picture 8" descr="http://www.irishtimes.com/polopoly_fs/1.1954654.1412677637!/image/image.jpg_gen/derivatives/box_620_330/imag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40" y="4415714"/>
            <a:ext cx="4202449" cy="223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ular Callout 12"/>
          <p:cNvSpPr/>
          <p:nvPr/>
        </p:nvSpPr>
        <p:spPr>
          <a:xfrm>
            <a:off x="183580" y="6344104"/>
            <a:ext cx="2660228" cy="308397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ndiaidh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an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Éirí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Amach</a:t>
            </a:r>
            <a:endParaRPr lang="en-IE" sz="20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6228261" y="3613162"/>
            <a:ext cx="2520280" cy="308397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roimh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an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Éirí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Amach</a:t>
            </a:r>
            <a:endParaRPr lang="en-IE" sz="20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Rectangular Callout 18"/>
          <p:cNvSpPr/>
          <p:nvPr/>
        </p:nvSpPr>
        <p:spPr>
          <a:xfrm>
            <a:off x="6228261" y="6344104"/>
            <a:ext cx="2682028" cy="308397"/>
          </a:xfrm>
          <a:prstGeom prst="wedgeRectCallout">
            <a:avLst>
              <a:gd name="adj1" fmla="val -20833"/>
              <a:gd name="adj2" fmla="val 45195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ndiaidh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an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Éirí</a:t>
            </a:r>
            <a:r>
              <a:rPr lang="en-IE" sz="2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IE" sz="2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Amach</a:t>
            </a:r>
            <a:endParaRPr lang="en-IE" sz="20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21505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Rialtas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nua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d’Éir</a:t>
            </a:r>
            <a:r>
              <a:rPr lang="ga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nn</a:t>
            </a:r>
            <a:endParaRPr lang="en-IE" sz="6000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107504" y="3140968"/>
            <a:ext cx="8424936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Cad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le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rialtas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Cad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le </a:t>
            </a:r>
            <a:r>
              <a:rPr lang="en-IE" sz="3000" b="1" dirty="0" err="1" smtClean="0">
                <a:solidFill>
                  <a:srgbClr val="7030A0"/>
                </a:solidFill>
              </a:rPr>
              <a:t>rialtas</a:t>
            </a:r>
            <a:r>
              <a:rPr lang="en-IE" sz="3000" b="1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sealadach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Cad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le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poblacht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Cad is </a:t>
            </a:r>
            <a:r>
              <a:rPr lang="en-IE" sz="3000" b="1" dirty="0" err="1" smtClean="0">
                <a:solidFill>
                  <a:schemeClr val="accent6">
                    <a:lumMod val="75000"/>
                  </a:schemeClr>
                </a:solidFill>
              </a:rPr>
              <a:t>brí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 le </a:t>
            </a:r>
            <a:r>
              <a:rPr lang="en-IE" sz="3000" b="1" u="sng" dirty="0" err="1">
                <a:solidFill>
                  <a:srgbClr val="7030A0"/>
                </a:solidFill>
              </a:rPr>
              <a:t>P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oblacht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3000" b="1" u="sng" dirty="0" smtClean="0">
                <a:solidFill>
                  <a:srgbClr val="7030A0"/>
                </a:solidFill>
              </a:rPr>
              <a:t> </a:t>
            </a:r>
            <a:r>
              <a:rPr lang="en-IE" sz="30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IE" sz="3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45720" indent="0">
              <a:buFont typeface="Georgia" pitchFamily="18" charset="0"/>
              <a:buNone/>
            </a:pPr>
            <a:endParaRPr lang="en-IE" sz="3200" dirty="0"/>
          </a:p>
        </p:txBody>
      </p:sp>
      <p:sp>
        <p:nvSpPr>
          <p:cNvPr id="7" name="Rectangle 6"/>
          <p:cNvSpPr/>
          <p:nvPr/>
        </p:nvSpPr>
        <p:spPr>
          <a:xfrm>
            <a:off x="339800" y="92294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… 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Poblacht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hÉireann</a:t>
            </a:r>
            <a:endParaRPr lang="en-IE" sz="60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874"/>
          <a:stretch/>
        </p:blipFill>
        <p:spPr bwMode="auto">
          <a:xfrm>
            <a:off x="2123728" y="1653460"/>
            <a:ext cx="4896544" cy="1487508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16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658" y="404664"/>
            <a:ext cx="8469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Gairm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IE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glaoch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en-IE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mhuintir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E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hÉireann</a:t>
            </a:r>
            <a:r>
              <a:rPr lang="en-IE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  <a:cs typeface="Arial" pitchFamily="34" charset="0"/>
              </a:rPr>
              <a:t>...</a:t>
            </a:r>
            <a:endParaRPr lang="en-IE" sz="3600" b="1" dirty="0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350658" y="3129384"/>
            <a:ext cx="8685838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Cérbh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iad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muintir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800" b="1" u="sng" dirty="0" smtClean="0">
                <a:solidFill>
                  <a:srgbClr val="7030A0"/>
                </a:solidFill>
              </a:rPr>
              <a:t> i 1916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Cé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hiad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muintir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800" b="1" u="sng" dirty="0" smtClean="0">
                <a:solidFill>
                  <a:srgbClr val="7030A0"/>
                </a:solidFill>
              </a:rPr>
              <a:t> i 2016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Cé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na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difríochtaí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idir</a:t>
            </a:r>
            <a:r>
              <a:rPr lang="en-IE" sz="2800" b="1" u="sng" dirty="0" smtClean="0">
                <a:solidFill>
                  <a:srgbClr val="7030A0"/>
                </a:solidFill>
              </a:rPr>
              <a:t> Éire 1916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agus</a:t>
            </a:r>
            <a:r>
              <a:rPr lang="en-IE" sz="2800" b="1" u="sng" dirty="0" smtClean="0">
                <a:solidFill>
                  <a:srgbClr val="7030A0"/>
                </a:solidFill>
              </a:rPr>
              <a:t> Éire 2016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Cé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dirty="0" err="1" smtClean="0">
                <a:solidFill>
                  <a:schemeClr val="accent6">
                    <a:lumMod val="75000"/>
                  </a:schemeClr>
                </a:solidFill>
              </a:rPr>
              <a:t>hiad</a:t>
            </a:r>
            <a:r>
              <a:rPr lang="en-IE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clann</a:t>
            </a:r>
            <a:r>
              <a:rPr lang="en-IE" sz="2800" b="1" u="sng" dirty="0" smtClean="0">
                <a:solidFill>
                  <a:srgbClr val="7030A0"/>
                </a:solidFill>
              </a:rPr>
              <a:t> (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leanaí</a:t>
            </a:r>
            <a:r>
              <a:rPr lang="en-IE" sz="2800" b="1" u="sng" dirty="0" smtClean="0">
                <a:solidFill>
                  <a:srgbClr val="7030A0"/>
                </a:solidFill>
              </a:rPr>
              <a:t>)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na</a:t>
            </a:r>
            <a:r>
              <a:rPr lang="en-IE" sz="2800" b="1" u="sng" dirty="0" smtClean="0">
                <a:solidFill>
                  <a:srgbClr val="7030A0"/>
                </a:solidFill>
              </a:rPr>
              <a:t> </a:t>
            </a:r>
            <a:r>
              <a:rPr lang="en-IE" sz="2800" b="1" u="sng" dirty="0" err="1" smtClean="0">
                <a:solidFill>
                  <a:srgbClr val="7030A0"/>
                </a:solidFill>
              </a:rPr>
              <a:t>hÉireann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? </a:t>
            </a:r>
            <a:endParaRPr lang="en-IE" sz="2800" dirty="0"/>
          </a:p>
        </p:txBody>
      </p:sp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35" b="69113"/>
          <a:stretch/>
        </p:blipFill>
        <p:spPr bwMode="auto">
          <a:xfrm>
            <a:off x="1403648" y="989439"/>
            <a:ext cx="5904656" cy="1935505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770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6627</TotalTime>
  <Words>779</Words>
  <Application>Microsoft Office PowerPoint</Application>
  <PresentationFormat>On-screen Show (4:3)</PresentationFormat>
  <Paragraphs>155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Slipstream</vt:lpstr>
      <vt:lpstr>An Forógra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188</cp:revision>
  <cp:lastPrinted>2015-09-27T13:34:17Z</cp:lastPrinted>
  <dcterms:created xsi:type="dcterms:W3CDTF">2015-08-29T22:14:16Z</dcterms:created>
  <dcterms:modified xsi:type="dcterms:W3CDTF">2015-12-09T22:39:36Z</dcterms:modified>
</cp:coreProperties>
</file>