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7675" cy="9926638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Georgia" pitchFamily="18" charset="0"/>
      <p:regular r:id="rId25"/>
      <p:bold r:id="rId26"/>
      <p:italic r:id="rId27"/>
      <p:boldItalic r:id="rId28"/>
    </p:embeddedFont>
    <p:embeddedFont>
      <p:font typeface="Trebuchet MS" pitchFamily="34" charset="0"/>
      <p:regular r:id="rId29"/>
      <p:bold r:id="rId30"/>
      <p:italic r:id="rId31"/>
      <p:boldItalic r:id="rId32"/>
    </p:embeddedFont>
    <p:embeddedFont>
      <p:font typeface="Quattrocento Sans" charset="0"/>
      <p:bold r:id="rId33"/>
      <p:italic r:id="rId34"/>
      <p:boldItalic r:id="rId35"/>
    </p:embeddedFont>
    <p:embeddedFont>
      <p:font typeface="Comic Sans MS" pitchFamily="66" charset="0"/>
      <p:regular r:id="rId36"/>
      <p:bold r:id="rId37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125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-1008" y="168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08109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aon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nóta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sleamhnán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500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 iad na háiteanna ba mhó a bhí i gceist san Éirí Amach.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1" i="0" u="none" strike="noStrike" cap="none" baseline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Cló uaine </a:t>
            </a:r>
            <a:r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suíomhanna na Reibiliúnach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1" i="0" u="none" strike="noStrike" cap="none" baseline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Cló dearg </a:t>
            </a:r>
            <a:r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suíomhanna na mBriotanach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1" i="0" u="none" strike="noStrike" cap="none" baseline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803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IE" b="1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1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Chéad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Philéar</a:t>
            </a:r>
            <a:endParaRPr lang="en-IE" sz="12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scaoileadh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chéad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philéar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Éirí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Amach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Cásca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ach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bPort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Laoise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Níor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chuala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hÓglaigh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ansin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fógra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tugtha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Eoin Mac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Néill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cur stop leis 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Éirí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Domhnach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Cásca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dúradh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d’Óglaigh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hÉireann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iarnród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Laoise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Mainistir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Laoise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scrios</a:t>
            </a:r>
            <a:r>
              <a:rPr lang="en-IE" sz="1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bhféadfadh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saighdiúirí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Breataine</a:t>
            </a:r>
            <a:endParaRPr lang="en-I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taisteal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ó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dheisceart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tíre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Díreach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nuair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déanta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hÓglaigh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chonaic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siad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fear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oibre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iarnróid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siúl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iarnród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lampa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lámh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aige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chun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t-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iarnród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sheiceáil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Ordaíodh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stopadh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ach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níor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stop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Is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scaoileadh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chéad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philéar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Éirí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Bhuail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piléar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lampa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ach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d’éalaigh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fear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iarnróid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dorchadas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2712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sleamhnán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06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sleamhnán</a:t>
            </a:r>
            <a:endParaRPr lang="en-I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721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sleamhnán</a:t>
            </a:r>
            <a:endParaRPr lang="en-I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937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sleamhnán</a:t>
            </a:r>
            <a:endParaRPr lang="en-I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3317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sleamhnán</a:t>
            </a:r>
            <a:endParaRPr lang="en-I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743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sleamhnán</a:t>
            </a:r>
            <a:endParaRPr lang="en-IE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7404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PLÉ – mar atá ar an sleamhnán.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41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an-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deacrachtaí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breis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céad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bliain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shin.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Éire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faoi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réimeas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Breataine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Brat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Breataine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feiceáil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áit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muintir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hÉireann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sásta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 sin.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an-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bhocht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fad.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dífhostaithe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an-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íseal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siúd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troid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saoirse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Bhíodh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Séamas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Lorcáin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Séamas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Conghaile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ceartas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fháil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hoibrithe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Tháinig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uasal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Chuntaois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Markievicz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ó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Shligeach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saol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chaitheamh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aici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ach thug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faoi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deara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bochtán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chathair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cabhrú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bochtáin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D’oscail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cistin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anraith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thabhairt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dóibh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Thosaigh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troid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cheartas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chabhraigh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an am sin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Rosie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Haicéad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athair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Rosie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óg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b’éigean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Rosie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dul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amach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í ach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déagóir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óg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monarcha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brioscaí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Jacob.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cairdiúil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Séamas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Conghaile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Ghríosaigh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Séamas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Lorcáin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Séamas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Conghaile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oibrithe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máirseáil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sráideanna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chearta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ndaoine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bochta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Chabhraigh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Rosie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leo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ghríosaigh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3,000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oibrí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Mhonarcha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Jacob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máirseáil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98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mar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saol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breis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céad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bliain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shin.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tionóntán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tithe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móra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roinnt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teaghlaigh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gcónaí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tionóntáin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30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40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50 </a:t>
            </a:r>
            <a:r>
              <a:rPr lang="en-IE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duine</a:t>
            </a:r>
            <a:r>
              <a:rPr lang="en-IE" sz="12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in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aon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teach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amháin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tionóntán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amháin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cónaí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cionn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100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56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1913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tharla</a:t>
            </a: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stailc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an-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mhór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hoibrithe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léirsiú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coinníollacha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oibre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níos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fháil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gceannas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hionaid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oibre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sásta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fearg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orthu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cuireadh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monarchana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faoi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ghlas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hoibrithe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Tháinig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an-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ocras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dhaoine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An </a:t>
            </a:r>
            <a:r>
              <a:rPr lang="en-IE" sz="1200" b="1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Dúnadh</a:t>
            </a:r>
            <a:r>
              <a:rPr lang="en-IE" sz="12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Mór</a:t>
            </a:r>
            <a:r>
              <a:rPr lang="en-IE" sz="12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‘</a:t>
            </a:r>
            <a:r>
              <a:rPr lang="en-IE" sz="1200" b="1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Lockout’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tugadh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tréimhse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mBÁC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362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léirsithe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hagóidí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neartú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ullmhú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cumainn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ceardchumainn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mbunú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airm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á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mbunú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freisin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Bhunaigh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hÉireannaigh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Óglaigh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hÉireann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Cathartha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hÉireann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Bhunaigh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Cumann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mBan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Bunaíodh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Fianna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Éireann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bhuachaillí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óga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Póilíní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Chathair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Bhaile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Arm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Breataine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mBriotanach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gnáthmhuintir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hÉireann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freisin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an-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chuid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daoine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arm –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toilteanach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cabhrú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hÉireann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886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é 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Arm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Cathartha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hÉireann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Tá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baill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máirseáil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Cleachtadh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máirseála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cleachtadh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752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roinnt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fir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lárnach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scéal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Éirí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1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Blúirín</a:t>
            </a:r>
            <a:r>
              <a:rPr lang="en-IE" sz="1200" b="1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taighde</a:t>
            </a:r>
            <a:r>
              <a:rPr lang="en-IE" sz="1200" b="1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Roghnaigh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triúr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fear.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Scríobh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síos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n-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ainmneacha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Beidh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seans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ball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cuardach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idirlíon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chun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eolas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bhailiú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faoin</a:t>
            </a:r>
            <a:r>
              <a:rPr lang="en-IE" sz="12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triúr</a:t>
            </a:r>
            <a:r>
              <a:rPr lang="en-IE" sz="12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roghnaithe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Bailigh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phíosa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eolais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faoi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gach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duine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den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triúr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40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IE"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roinnt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lárnach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scéal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Éirí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1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Blúirín</a:t>
            </a:r>
            <a:r>
              <a:rPr lang="en-IE" sz="1200" b="1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taighde</a:t>
            </a:r>
            <a:r>
              <a:rPr lang="en-IE" sz="1200" b="1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Roghnaigh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beirt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Scríobh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síos</a:t>
            </a:r>
            <a:r>
              <a:rPr lang="en-IE" sz="12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1" u="none" strike="noStrike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hainmneacha</a:t>
            </a:r>
            <a:r>
              <a:rPr lang="en-IE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Féach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cé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mhéad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eolais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féidir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bhailiú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faoin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mbeirt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sin.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Scríobh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síos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phíosa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eolais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faoi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gach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duine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5223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Tháinig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mór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Domhnach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23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Aibreán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1916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beartaithe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Éirí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fógra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tugtha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hairm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Éireannacha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bheith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Saoirse ag </a:t>
            </a: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3:30 pm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sin. 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IE" sz="11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Féach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1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thuas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1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fógra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1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shínigh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1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Séamas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1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Conghaile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1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Ceannfort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Arm </a:t>
            </a:r>
            <a:r>
              <a:rPr lang="en-IE" sz="11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Cathartha</a:t>
            </a:r>
            <a:r>
              <a:rPr lang="en-IE" sz="11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1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1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hÉireann</a:t>
            </a:r>
            <a:r>
              <a:rPr lang="en-IE" sz="11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Ach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tharla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tubaiste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chuir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 do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pleananna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reibiliúnaigh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hÉireann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brath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ualach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gunnaí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armlón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cúplá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roimh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Ruairí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Easmainn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feitheamh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ngunnaí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Gabhadh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bád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mhairnéalach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fiche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nGearmáin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loinge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Rinne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Ruairí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Easmainn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iarracht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teacht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dtír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ach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gabhadh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é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freisin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Ruairí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báidín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d’úsáid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chlé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ag bun an 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scáileáin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Míthuiscintí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Míshásamh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1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Míshuaimhneas</a:t>
            </a:r>
            <a:r>
              <a:rPr lang="en-IE" sz="1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Chuala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Eoin Mac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Néill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spéaclaí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air, ag bun an 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scáileáin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tháinig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arm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dtír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sé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fógra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Sunday Independent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pleananna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Domhnaigh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curtha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Chuidigh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1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IE" sz="1200" b="0" i="1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Rathailleach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IE" sz="1200" b="0" i="0" u="none" strike="noStrike" cap="none" baseline="0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cheál</a:t>
            </a:r>
            <a:r>
              <a:rPr lang="en-IE" sz="1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 </a:t>
            </a:r>
            <a:r>
              <a:rPr lang="en-IE" sz="1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Ratha</a:t>
            </a:r>
            <a:r>
              <a:rPr lang="en-IE" sz="1200" b="0" i="0" u="none" strike="noStrike" cap="none" baseline="0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ille</a:t>
            </a:r>
            <a:r>
              <a:rPr lang="en-IE" sz="1200" b="0" i="0" u="none" strike="noStrike" cap="none" baseline="0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hata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air, ag bun an </a:t>
            </a:r>
            <a:r>
              <a:rPr lang="en-IE" sz="1200" b="0" i="0" u="none" strike="noStrike" cap="none" baseline="0" dirty="0" err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scáileáin</a:t>
            </a:r>
            <a:r>
              <a:rPr lang="en-IE" sz="1200" b="0" i="0" u="none" strike="noStrike" cap="none" baseline="0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Thiomáin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Rathailleach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timpeall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tíre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oíche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Shathairn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22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Aibreán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leis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reibiliúnaigh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mbeadh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aon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ag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tarlú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gcionn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imní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fearg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Shéamas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Conghaile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Pádraig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Piarais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Tomás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Cléirigh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Éamonn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Ceannt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Tomás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Donnchadha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Mac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Diarmada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Seosamh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Pluincéid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nuair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chonaic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fógra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pháipéar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Bhailigh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chéile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Saoirse.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Scríobh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shínigh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Forógra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Shocraigh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siad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dtósódh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tÉirí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Amach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lá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gcionn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Luan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Cásca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24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Aibreán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ag 12:00 </a:t>
            </a:r>
            <a:r>
              <a:rPr lang="en-IE" sz="1200" b="0" i="0" u="none" strike="noStrike" cap="none" baseline="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nóin</a:t>
            </a:r>
            <a:r>
              <a:rPr lang="en-IE" sz="12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50442" y="9428582"/>
            <a:ext cx="2945658" cy="496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IE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584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CAF297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Shape 20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CAF297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AF297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AF297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473795" y="5052544"/>
            <a:ext cx="5637009" cy="882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200" b="0" i="0" u="none" strike="noStrike" cap="none" baseline="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ctr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20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ctr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8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ctr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6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ctr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  <a:defRPr sz="1400" b="0" i="0" u="none" strike="noStrike" cap="none" baseline="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640080" marR="0" indent="-23368" algn="l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54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19" cy="64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-436711" y="1966986"/>
            <a:ext cx="5238338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39"/>
            <a:ext cx="4894728" cy="4829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142999" y="731518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645151" y="731520"/>
            <a:ext cx="3346704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28600" indent="-228600" algn="l" rtl="0">
              <a:spcBef>
                <a:spcPts val="0"/>
              </a:spcBef>
              <a:defRPr sz="2800" b="1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93514" y="731520"/>
            <a:ext cx="4017085" cy="48947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 sz="22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4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1075765" y="3497801"/>
            <a:ext cx="3388659" cy="2139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Trebuchet MS"/>
              <a:buNone/>
              <a:defRPr sz="14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CAF297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CAF297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AF297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AF297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2033194" y="2172648"/>
            <a:ext cx="5966665" cy="24233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r" rtl="0">
              <a:spcBef>
                <a:spcPts val="0"/>
              </a:spcBef>
              <a:defRPr sz="4600" b="1" cap="none" baseline="0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022438" y="4607510"/>
            <a:ext cx="5970493" cy="835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algn="r" rtl="0">
              <a:spcBef>
                <a:spcPts val="0"/>
              </a:spcBef>
              <a:buClr>
                <a:schemeClr val="dk2"/>
              </a:buClr>
              <a:buFont typeface="Trebuchet MS"/>
              <a:buNone/>
              <a:defRPr sz="2000">
                <a:solidFill>
                  <a:schemeClr val="dk2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Trebuchet MS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1156446" y="1400326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3"/>
          </p:nvPr>
        </p:nvSpPr>
        <p:spPr>
          <a:xfrm>
            <a:off x="4647301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algn="ctr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indent="0" rtl="0">
              <a:spcBef>
                <a:spcPts val="0"/>
              </a:spcBef>
              <a:buFont typeface="Trebuchet MS"/>
              <a:buNone/>
              <a:defRPr sz="2000" b="1"/>
            </a:lvl2pPr>
            <a:lvl3pPr marL="914400" indent="0" rtl="0">
              <a:spcBef>
                <a:spcPts val="0"/>
              </a:spcBef>
              <a:buFont typeface="Trebuchet MS"/>
              <a:buNone/>
              <a:defRPr sz="1800" b="1"/>
            </a:lvl3pPr>
            <a:lvl4pPr marL="1371600" indent="0" rtl="0">
              <a:spcBef>
                <a:spcPts val="0"/>
              </a:spcBef>
              <a:buFont typeface="Trebuchet MS"/>
              <a:buNone/>
              <a:defRPr sz="1600" b="1"/>
            </a:lvl4pPr>
            <a:lvl5pPr marL="1828800" indent="0" rtl="0">
              <a:spcBef>
                <a:spcPts val="0"/>
              </a:spcBef>
              <a:buFont typeface="Trebuchet MS"/>
              <a:buNone/>
              <a:defRPr sz="1600" b="1"/>
            </a:lvl5pPr>
            <a:lvl6pPr marL="2286000" indent="0" rtl="0">
              <a:spcBef>
                <a:spcPts val="0"/>
              </a:spcBef>
              <a:buFont typeface="Trebuchet MS"/>
              <a:buNone/>
              <a:defRPr sz="1600" b="1"/>
            </a:lvl6pPr>
            <a:lvl7pPr marL="2743200" indent="0" rtl="0">
              <a:spcBef>
                <a:spcPts val="0"/>
              </a:spcBef>
              <a:buFont typeface="Trebuchet MS"/>
              <a:buNone/>
              <a:defRPr sz="1600" b="1"/>
            </a:lvl7pPr>
            <a:lvl8pPr marL="3200400" indent="0" rtl="0">
              <a:spcBef>
                <a:spcPts val="0"/>
              </a:spcBef>
              <a:buFont typeface="Trebuchet MS"/>
              <a:buNone/>
              <a:defRPr sz="1600" b="1"/>
            </a:lvl8pPr>
            <a:lvl9pPr marL="3657600" indent="0" rtl="0">
              <a:spcBef>
                <a:spcPts val="0"/>
              </a:spcBef>
              <a:buFont typeface="Trebuchet MS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1800"/>
            </a:lvl1pPr>
            <a:lvl2pPr rtl="0">
              <a:spcBef>
                <a:spcPts val="0"/>
              </a:spcBef>
              <a:defRPr sz="1800"/>
            </a:lvl2pPr>
            <a:lvl3pPr rtl="0">
              <a:spcBef>
                <a:spcPts val="0"/>
              </a:spcBef>
              <a:defRPr sz="16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3866919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CAF297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0"/>
            <a:ext cx="9144000" cy="3866919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CAF297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0" y="2652310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AF297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AF297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5"/>
          </a:xfrm>
          <a:prstGeom prst="roundRect">
            <a:avLst>
              <a:gd name="adj" fmla="val 4230"/>
            </a:avLst>
          </a:prstGeom>
          <a:solidFill>
            <a:srgbClr val="B8ED74"/>
          </a:solidFill>
          <a:ln>
            <a:noFill/>
          </a:ln>
          <a:effectLst>
            <a:reflection stA="23000" endA="300" endPos="28000" sy="-100000" algn="bl" rotWithShape="0"/>
          </a:effectLst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rgbClr val="7F7F7F"/>
              </a:buClr>
              <a:buFont typeface="Trebuchet MS"/>
              <a:buNone/>
              <a:defRPr sz="20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buClr>
                <a:schemeClr val="dk1"/>
              </a:buClr>
              <a:buFont typeface="Trebuchet MS"/>
              <a:buNone/>
              <a:defRPr sz="20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3" cy="21630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0" indent="-81279" rtl="0">
              <a:spcBef>
                <a:spcPts val="0"/>
              </a:spcBef>
              <a:buFont typeface="Georgia"/>
              <a:buChar char="*"/>
              <a:defRPr sz="1600"/>
            </a:lvl1pPr>
            <a:lvl2pPr marL="457200" indent="0" rtl="0">
              <a:spcBef>
                <a:spcPts val="0"/>
              </a:spcBef>
              <a:buFont typeface="Trebuchet MS"/>
              <a:buNone/>
              <a:defRPr sz="1200"/>
            </a:lvl2pPr>
            <a:lvl3pPr marL="914400" indent="0" rtl="0">
              <a:spcBef>
                <a:spcPts val="0"/>
              </a:spcBef>
              <a:buFont typeface="Trebuchet MS"/>
              <a:buNone/>
              <a:defRPr sz="1000"/>
            </a:lvl3pPr>
            <a:lvl4pPr marL="1371600" indent="0" rtl="0">
              <a:spcBef>
                <a:spcPts val="0"/>
              </a:spcBef>
              <a:buFont typeface="Trebuchet MS"/>
              <a:buNone/>
              <a:defRPr sz="900"/>
            </a:lvl4pPr>
            <a:lvl5pPr marL="1828800" indent="0" rtl="0">
              <a:spcBef>
                <a:spcPts val="0"/>
              </a:spcBef>
              <a:buFont typeface="Trebuchet MS"/>
              <a:buNone/>
              <a:defRPr sz="900"/>
            </a:lvl5pPr>
            <a:lvl6pPr marL="2286000" indent="0" rtl="0">
              <a:spcBef>
                <a:spcPts val="0"/>
              </a:spcBef>
              <a:buFont typeface="Trebuchet MS"/>
              <a:buNone/>
              <a:defRPr sz="900"/>
            </a:lvl6pPr>
            <a:lvl7pPr marL="2743200" indent="0" rtl="0">
              <a:spcBef>
                <a:spcPts val="0"/>
              </a:spcBef>
              <a:buFont typeface="Trebuchet MS"/>
              <a:buNone/>
              <a:defRPr sz="900"/>
            </a:lvl7pPr>
            <a:lvl8pPr marL="3200400" indent="0" rtl="0">
              <a:spcBef>
                <a:spcPts val="0"/>
              </a:spcBef>
              <a:buFont typeface="Trebuchet MS"/>
              <a:buNone/>
              <a:defRPr sz="900"/>
            </a:lvl8pPr>
            <a:lvl9pPr marL="3657600" indent="0" rtl="0">
              <a:spcBef>
                <a:spcPts val="0"/>
              </a:spcBef>
              <a:buFont typeface="Trebuchet MS"/>
              <a:buNone/>
              <a:defRPr sz="9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4600" b="1"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CAF297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0"/>
            <a:ext cx="9144000" cy="5105399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CAF297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3768303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AF297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AF297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0" y="1600200"/>
            <a:ext cx="9144000" cy="5105399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793289" y="4372167"/>
            <a:ext cx="651251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indent="53847" algn="r" rtl="0">
              <a:spcBef>
                <a:spcPts val="0"/>
              </a:spcBef>
              <a:buClr>
                <a:srgbClr val="C3260C"/>
              </a:buClr>
              <a:buFont typeface="Georgia"/>
              <a:buChar char="*"/>
              <a:defRPr sz="4600" b="1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799" cy="34747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-8890" algn="l" rtl="0">
              <a:spcBef>
                <a:spcPts val="44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2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48640" marR="0" indent="-27940" algn="l" rtl="0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20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822960" marR="0" indent="-39370" algn="l" rtl="0">
              <a:spcBef>
                <a:spcPts val="36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8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97280" marR="0" indent="-50800" algn="l" rtl="0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6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9888" marR="0" indent="-67818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664207" marR="0" indent="-75437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965960" marR="0" indent="-7238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286000" marR="0" indent="-74929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587752" marR="0" indent="-71881" algn="l" rtl="0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Font typeface="Georgia"/>
              <a:buChar char="*"/>
              <a:defRPr sz="1400" b="0" i="0" u="none" strike="noStrike" cap="none" baseline="0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1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IE" sz="1200" b="1" i="0" u="none" strike="noStrike" cap="none" baseline="0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-IE" sz="1200" b="1" i="0" u="none" strike="noStrike" cap="none" baseline="0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g"/><Relationship Id="rId4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png"/><Relationship Id="rId1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32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34.jpg"/><Relationship Id="rId10" Type="http://schemas.openxmlformats.org/officeDocument/2006/relationships/image" Target="../media/image14.jpg"/><Relationship Id="rId4" Type="http://schemas.openxmlformats.org/officeDocument/2006/relationships/image" Target="../media/image33.jpg"/><Relationship Id="rId9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E1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2963888" y="307413"/>
            <a:ext cx="5856584" cy="1513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5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Éirí Amach </a:t>
            </a:r>
            <a:br>
              <a:rPr lang="en-IE" sz="5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IE" sz="5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Cásca 1916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283967" y="5661248"/>
            <a:ext cx="1440160" cy="5040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l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2800" b="1" i="0" u="none" strike="noStrike" cap="none" baseline="0">
              <a:solidFill>
                <a:srgbClr val="C326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 rot="-699559">
            <a:off x="273638" y="424142"/>
            <a:ext cx="237777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2400" b="1" i="0" u="none" strike="noStrike" cap="none" baseline="0">
                <a:solidFill>
                  <a:srgbClr val="C3260C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AONAD 1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t="33329" b="-1"/>
          <a:stretch/>
        </p:blipFill>
        <p:spPr>
          <a:xfrm>
            <a:off x="1331640" y="2060848"/>
            <a:ext cx="669674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>
            <a:off x="1043608" y="253096"/>
            <a:ext cx="6768751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60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háiteanna…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 l="2686"/>
          <a:stretch/>
        </p:blipFill>
        <p:spPr>
          <a:xfrm>
            <a:off x="179511" y="1556791"/>
            <a:ext cx="8865468" cy="448506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4" name="Shape 234"/>
          <p:cNvSpPr/>
          <p:nvPr/>
        </p:nvSpPr>
        <p:spPr>
          <a:xfrm>
            <a:off x="1259632" y="6050094"/>
            <a:ext cx="633670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3600" b="0" i="0" u="none" strike="noStrike" cap="none" baseline="0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IE" sz="2800" b="0" i="0" u="none" strike="noStrike" cap="none" baseline="0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rPr>
              <a:t>Cathair Bhaile Átha Cliath, 1916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3995935" y="3645023"/>
            <a:ext cx="4896543" cy="27389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9050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Noto Sans Symbols"/>
              <a:buChar char="➢"/>
            </a:pP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Port </a:t>
            </a: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Laoise</a:t>
            </a: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Mainistir</a:t>
            </a: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Laoise</a:t>
            </a:r>
            <a:endParaRPr lang="en-IE" sz="2400" b="1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90500" algn="l" rtl="0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Noto Sans Symbols"/>
              <a:buChar char="➢"/>
            </a:pP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Óglaigh</a:t>
            </a: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hÉireann</a:t>
            </a:r>
            <a:endParaRPr lang="en-IE" sz="2400" b="1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90500" algn="l" rtl="0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Noto Sans Symbols"/>
              <a:buChar char="➢"/>
            </a:pP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Domhnach</a:t>
            </a: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Cásca</a:t>
            </a: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7pm</a:t>
            </a:r>
          </a:p>
          <a:p>
            <a:pPr marL="228600" marR="0" lvl="0" indent="-190500" algn="l" rtl="0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Noto Sans Symbols"/>
              <a:buChar char="➢"/>
            </a:pP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dochar</a:t>
            </a: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don </a:t>
            </a:r>
            <a:r>
              <a:rPr lang="en-IE" sz="2400" b="1" i="0" u="none" strike="noStrike" cap="none" baseline="0" dirty="0" err="1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iarnród</a:t>
            </a:r>
            <a:endParaRPr lang="en-IE" sz="2400" b="1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190500" algn="l" rtl="0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SzPct val="130000"/>
              <a:buFont typeface="Noto Sans Symbols"/>
              <a:buChar char="➢"/>
            </a:pP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piléar</a:t>
            </a: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400" b="1" i="0" u="none" strike="noStrike" cap="none" baseline="0" dirty="0" err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scaoilte</a:t>
            </a:r>
            <a:r>
              <a:rPr lang="en-IE" sz="2400" b="1" i="0" u="none" strike="noStrike" cap="none" baseline="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le fear </a:t>
            </a:r>
            <a:r>
              <a:rPr lang="en-IE" sz="2400" b="1" i="0" u="none" strike="noStrike" cap="none" baseline="0" dirty="0" err="1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iarnróid</a:t>
            </a:r>
            <a:endParaRPr lang="en-IE" sz="2400" b="1" i="0" u="none" strike="noStrike" cap="none" baseline="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7620" algn="l" rtl="0">
              <a:spcBef>
                <a:spcPts val="78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24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" marR="0" lvl="0" indent="-7619" algn="l" rtl="0">
              <a:spcBef>
                <a:spcPts val="78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</a:pPr>
            <a:endParaRPr sz="24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5" y="260647"/>
            <a:ext cx="464475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/>
          <p:nvPr/>
        </p:nvSpPr>
        <p:spPr>
          <a:xfrm>
            <a:off x="467543" y="332656"/>
            <a:ext cx="3528391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5400" b="1" i="0" u="none" strike="noStrike" cap="none" baseline="0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rPr>
              <a:t>An chéad philéar…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9591" y="2348878"/>
            <a:ext cx="2808311" cy="429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395536" y="325388"/>
            <a:ext cx="5938274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Luan 24</a:t>
            </a:r>
            <a:r>
              <a:rPr lang="en-IE" sz="4000" b="1" i="0" u="none" strike="noStrike" cap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Aibreán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5414" y="1484783"/>
            <a:ext cx="5504697" cy="50387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Reibiliúnaigh ag an GPO</a:t>
            </a:r>
          </a:p>
          <a:p>
            <a:pPr marL="45720" marR="0" lvl="0" indent="-7619" algn="l" rtl="0">
              <a:lnSpc>
                <a:spcPct val="130000"/>
              </a:lnSpc>
              <a:spcBef>
                <a:spcPts val="92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An bhratach          ar an GPO</a:t>
            </a:r>
          </a:p>
          <a:p>
            <a:pPr marL="45720" marR="0" lvl="0" indent="-7619" algn="l" rtl="0">
              <a:lnSpc>
                <a:spcPct val="130000"/>
              </a:lnSpc>
              <a:spcBef>
                <a:spcPts val="92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An Forógra léite </a:t>
            </a:r>
          </a:p>
          <a:p>
            <a:pPr marL="45720" marR="0" lvl="0" indent="-7619" algn="l" rtl="0">
              <a:lnSpc>
                <a:spcPct val="130000"/>
              </a:lnSpc>
              <a:spcBef>
                <a:spcPts val="92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Bradaíocht i mBÁC</a:t>
            </a:r>
          </a:p>
          <a:p>
            <a:pPr marL="45720" marR="0" lvl="0" indent="-7619" algn="l" rtl="0">
              <a:lnSpc>
                <a:spcPct val="130000"/>
              </a:lnSpc>
              <a:spcBef>
                <a:spcPts val="92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Ní raibh na Briotanaigh </a:t>
            </a:r>
          </a:p>
          <a:p>
            <a:pPr marL="45720" marR="0" lvl="0" indent="-7619" algn="l" rtl="0">
              <a:lnSpc>
                <a:spcPct val="100000"/>
              </a:lnSpc>
              <a:spcBef>
                <a:spcPts val="9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    ullamh don Éirí Amach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2"/>
          </p:nvPr>
        </p:nvSpPr>
        <p:spPr>
          <a:xfrm>
            <a:off x="5724128" y="1472009"/>
            <a:ext cx="3148840" cy="2677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600" b="1" i="0" u="none" strike="noStrike" cap="none" baseline="0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rPr>
              <a:t>TAISMIGH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LEANAÍ	          9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SIBHIALTAIGH        6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REIBILIÚNAIGH     11</a:t>
            </a:r>
          </a:p>
          <a:p>
            <a:pPr marL="0" marR="0" lvl="0" indent="0" algn="l" rtl="0">
              <a:spcBef>
                <a:spcPts val="7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BRIOTANAIGH       31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4932039" y="4365103"/>
            <a:ext cx="4141813" cy="223224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805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Blúirín</a:t>
            </a:r>
            <a:r>
              <a:rPr lang="en-IE" sz="2805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805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Breise</a:t>
            </a:r>
            <a:r>
              <a:rPr lang="en-IE" sz="2805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en-IE" sz="2805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784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2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Maraíodh</a:t>
            </a:r>
            <a:r>
              <a:rPr lang="en-IE" sz="242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2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roinnt</a:t>
            </a:r>
            <a:r>
              <a:rPr lang="en-IE" sz="242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2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d’Arm</a:t>
            </a:r>
            <a:r>
              <a:rPr lang="en-IE" sz="242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2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lang="en-IE" sz="242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2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Breataine</a:t>
            </a:r>
            <a:r>
              <a:rPr lang="en-IE" sz="242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2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agus</a:t>
            </a:r>
            <a:r>
              <a:rPr lang="en-IE" sz="242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2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roinnt</a:t>
            </a:r>
            <a:r>
              <a:rPr lang="en-IE" sz="242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2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capall</a:t>
            </a:r>
            <a:r>
              <a:rPr lang="en-IE" sz="242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</a:t>
            </a:r>
            <a:r>
              <a:rPr lang="en-IE" sz="242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aice</a:t>
            </a:r>
            <a:r>
              <a:rPr lang="en-IE" sz="242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leis an GPO.</a:t>
            </a: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l="1482" t="1775" r="75999" b="68047"/>
          <a:stretch/>
        </p:blipFill>
        <p:spPr>
          <a:xfrm>
            <a:off x="7681043" y="325387"/>
            <a:ext cx="1067420" cy="1087387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/>
          <p:nvPr/>
        </p:nvSpPr>
        <p:spPr>
          <a:xfrm>
            <a:off x="6705357" y="602387"/>
            <a:ext cx="99257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AIMSIR</a:t>
            </a:r>
          </a:p>
        </p:txBody>
      </p:sp>
      <p:pic>
        <p:nvPicPr>
          <p:cNvPr id="255" name="Shape 2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57101" y="2780927"/>
            <a:ext cx="734778" cy="414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Shape 261"/>
          <p:cNvPicPr preferRelativeResize="0"/>
          <p:nvPr/>
        </p:nvPicPr>
        <p:blipFill rotWithShape="1">
          <a:blip r:embed="rId3">
            <a:alphaModFix/>
          </a:blip>
          <a:srcRect l="1482" t="34911" r="75999" b="34911"/>
          <a:stretch/>
        </p:blipFill>
        <p:spPr>
          <a:xfrm>
            <a:off x="7668343" y="277167"/>
            <a:ext cx="1109216" cy="106359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5580112" y="4365103"/>
            <a:ext cx="3476862" cy="228726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79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Blúirín</a:t>
            </a:r>
            <a:r>
              <a:rPr lang="en-IE" sz="279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79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Breise</a:t>
            </a:r>
            <a:r>
              <a:rPr lang="en-IE" sz="279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en-IE" sz="279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30000"/>
              </a:lnSpc>
              <a:spcBef>
                <a:spcPts val="7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2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Tinte</a:t>
            </a:r>
            <a:r>
              <a:rPr lang="en-IE" sz="2402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2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ealaíne</a:t>
            </a:r>
            <a:r>
              <a:rPr lang="en-IE" sz="2402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IE" sz="2402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goideadh</a:t>
            </a:r>
            <a:r>
              <a:rPr lang="en-IE" sz="2402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á </a:t>
            </a:r>
            <a:r>
              <a:rPr lang="en-IE" sz="2402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scaoileadh</a:t>
            </a:r>
            <a:r>
              <a:rPr lang="en-IE" sz="2402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2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</a:t>
            </a:r>
            <a:r>
              <a:rPr lang="en-IE" sz="2402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2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leanaí</a:t>
            </a:r>
            <a:r>
              <a:rPr lang="en-IE" sz="2402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</a:t>
            </a:r>
            <a:r>
              <a:rPr lang="en-IE" sz="2402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mBÁC</a:t>
            </a:r>
            <a:r>
              <a:rPr lang="en-IE" sz="2402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75413" y="1368523"/>
            <a:ext cx="6258398" cy="51429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33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7,000 saighdiúir       tagtha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66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33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Snípéirí        sa Shelbourne 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66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33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Snípéirí        i gCol. na Tríonóide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66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33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Bradaíocht ag tarlú go fóill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66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33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500 Éireannach gortaithe</a:t>
            </a:r>
          </a:p>
        </p:txBody>
      </p:sp>
      <p:sp>
        <p:nvSpPr>
          <p:cNvPr id="264" name="Shape 264"/>
          <p:cNvSpPr/>
          <p:nvPr/>
        </p:nvSpPr>
        <p:spPr>
          <a:xfrm>
            <a:off x="395536" y="325388"/>
            <a:ext cx="5938274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Máirt 25</a:t>
            </a:r>
            <a:r>
              <a:rPr lang="en-IE" sz="4000" b="1" i="0" u="none" strike="noStrike" cap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Aibreán</a:t>
            </a:r>
          </a:p>
        </p:txBody>
      </p:sp>
      <p:sp>
        <p:nvSpPr>
          <p:cNvPr id="265" name="Shape 265"/>
          <p:cNvSpPr/>
          <p:nvPr/>
        </p:nvSpPr>
        <p:spPr>
          <a:xfrm>
            <a:off x="6705357" y="602387"/>
            <a:ext cx="99257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AIMSIR</a:t>
            </a:r>
          </a:p>
        </p:txBody>
      </p:sp>
      <p:sp>
        <p:nvSpPr>
          <p:cNvPr id="266" name="Shape 266"/>
          <p:cNvSpPr txBox="1"/>
          <p:nvPr/>
        </p:nvSpPr>
        <p:spPr>
          <a:xfrm>
            <a:off x="5815648" y="1471762"/>
            <a:ext cx="3148840" cy="2677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600" b="1" i="0" u="none" strike="noStrike" cap="none" baseline="0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rPr>
              <a:t>TAISMIGH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LEANAÍ	          5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SIBHIALTAIGH       16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REIBILIÚNAIGH       8</a:t>
            </a:r>
          </a:p>
          <a:p>
            <a:pPr marL="0" marR="0" lvl="0" indent="0" algn="l" rtl="0">
              <a:spcBef>
                <a:spcPts val="7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BRIOTANAIGH         7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 l="2010" t="21552" r="2873" b="23850"/>
          <a:stretch/>
        </p:blipFill>
        <p:spPr>
          <a:xfrm>
            <a:off x="3491880" y="1988840"/>
            <a:ext cx="576064" cy="36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 l="2010" t="21552" r="2873" b="23850"/>
          <a:stretch/>
        </p:blipFill>
        <p:spPr>
          <a:xfrm>
            <a:off x="2123727" y="2911425"/>
            <a:ext cx="576064" cy="36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Shape 269"/>
          <p:cNvPicPr preferRelativeResize="0"/>
          <p:nvPr/>
        </p:nvPicPr>
        <p:blipFill rotWithShape="1">
          <a:blip r:embed="rId4">
            <a:alphaModFix/>
          </a:blip>
          <a:srcRect l="2010" t="21552" r="2873" b="23850"/>
          <a:stretch/>
        </p:blipFill>
        <p:spPr>
          <a:xfrm>
            <a:off x="2123727" y="3779342"/>
            <a:ext cx="576064" cy="36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l="51262" t="1774" r="26366" b="68442"/>
          <a:stretch/>
        </p:blipFill>
        <p:spPr>
          <a:xfrm>
            <a:off x="7668343" y="210369"/>
            <a:ext cx="1170038" cy="105548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4716016" y="4758903"/>
            <a:ext cx="4320480" cy="178020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775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Blúirín</a:t>
            </a:r>
            <a:r>
              <a:rPr lang="en-IE" sz="2775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2775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Breise</a:t>
            </a:r>
            <a:r>
              <a:rPr lang="en-IE" sz="2775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en-IE" sz="2775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781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5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D’éirigh</a:t>
            </a:r>
            <a:r>
              <a:rPr lang="en-IE" sz="2405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leis an Irish Times an </a:t>
            </a:r>
            <a:r>
              <a:rPr lang="en-IE" sz="2405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páipéar</a:t>
            </a:r>
            <a:r>
              <a:rPr lang="en-IE" sz="2405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a </a:t>
            </a:r>
            <a:r>
              <a:rPr lang="en-IE" sz="2405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fhoilsiú</a:t>
            </a:r>
            <a:r>
              <a:rPr lang="en-IE" sz="2405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5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inniu</a:t>
            </a:r>
            <a:r>
              <a:rPr lang="en-IE" sz="2405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277" name="Shape 277"/>
          <p:cNvSpPr txBox="1"/>
          <p:nvPr/>
        </p:nvSpPr>
        <p:spPr>
          <a:xfrm>
            <a:off x="0" y="1124744"/>
            <a:ext cx="7596335" cy="54143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10,000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saighdiúir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tagtha</a:t>
            </a:r>
            <a:endParaRPr lang="en-IE" sz="31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lnSpc>
                <a:spcPct val="130000"/>
              </a:lnSpc>
              <a:spcBef>
                <a:spcPts val="92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Bád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gunna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3100" b="1" i="1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Helga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an Life</a:t>
            </a:r>
          </a:p>
          <a:p>
            <a:pPr marL="45720" marR="0" lvl="0" indent="-7619" algn="l" rtl="0">
              <a:lnSpc>
                <a:spcPct val="130000"/>
              </a:lnSpc>
              <a:spcBef>
                <a:spcPts val="92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Halla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na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Saoirse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scriosta</a:t>
            </a:r>
            <a:endParaRPr lang="en-IE" sz="31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lnSpc>
                <a:spcPct val="130000"/>
              </a:lnSpc>
              <a:spcBef>
                <a:spcPts val="92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Scliúchas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ag teach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scoile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Naomh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Stiofáin</a:t>
            </a:r>
            <a:endParaRPr lang="en-IE" sz="31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lnSpc>
                <a:spcPct val="130000"/>
              </a:lnSpc>
              <a:spcBef>
                <a:spcPts val="92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Siopaí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bainc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dúnta</a:t>
            </a:r>
            <a:endParaRPr lang="en-IE" sz="31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lnSpc>
                <a:spcPct val="130000"/>
              </a:lnSpc>
              <a:spcBef>
                <a:spcPts val="92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Tithe </a:t>
            </a:r>
            <a:r>
              <a:rPr lang="en-IE" sz="3100" b="1" i="0" u="none" strike="noStrike" cap="none" baseline="0" dirty="0" err="1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IE" sz="3100" b="1" dirty="0" err="1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á</a:t>
            </a:r>
            <a:r>
              <a:rPr lang="en-IE" sz="3100" b="1" i="0" u="none" strike="noStrike" cap="none" baseline="0" dirty="0" err="1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bhairne</a:t>
            </a:r>
            <a:r>
              <a:rPr lang="en-IE" sz="3100" b="1" i="0" u="none" strike="noStrike" cap="none" baseline="0" dirty="0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1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oscailte</a:t>
            </a:r>
            <a:r>
              <a:rPr lang="en-IE" sz="31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sp>
        <p:nvSpPr>
          <p:cNvPr id="278" name="Shape 278"/>
          <p:cNvSpPr/>
          <p:nvPr/>
        </p:nvSpPr>
        <p:spPr>
          <a:xfrm>
            <a:off x="395536" y="325388"/>
            <a:ext cx="5938274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Céadaoin 26</a:t>
            </a:r>
            <a:r>
              <a:rPr lang="en-IE" sz="4000" b="1" i="0" u="none" strike="noStrike" cap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Aibreán</a:t>
            </a:r>
          </a:p>
        </p:txBody>
      </p:sp>
      <p:sp>
        <p:nvSpPr>
          <p:cNvPr id="279" name="Shape 279"/>
          <p:cNvSpPr/>
          <p:nvPr/>
        </p:nvSpPr>
        <p:spPr>
          <a:xfrm>
            <a:off x="6705357" y="602387"/>
            <a:ext cx="99257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AIMSIR</a:t>
            </a:r>
          </a:p>
        </p:txBody>
      </p:sp>
      <p:sp>
        <p:nvSpPr>
          <p:cNvPr id="280" name="Shape 280"/>
          <p:cNvSpPr txBox="1"/>
          <p:nvPr/>
        </p:nvSpPr>
        <p:spPr>
          <a:xfrm>
            <a:off x="5901967" y="1412775"/>
            <a:ext cx="3148840" cy="2677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600" b="1" i="0" u="none" strike="noStrike" cap="none" baseline="0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rPr>
              <a:t>TAISMIGH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LEANAÍ	          4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SIBHIALTAIGH       26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REIBILIÚNAIGH     13</a:t>
            </a:r>
          </a:p>
          <a:p>
            <a:pPr marL="0" marR="0" lvl="0" indent="0" algn="l" rtl="0">
              <a:spcBef>
                <a:spcPts val="7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BRIOTANAIGH       32</a:t>
            </a:r>
          </a:p>
        </p:txBody>
      </p:sp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 l="2010" t="21552" r="2873" b="23850"/>
          <a:stretch/>
        </p:blipFill>
        <p:spPr>
          <a:xfrm>
            <a:off x="3504207" y="1854400"/>
            <a:ext cx="576064" cy="36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107503" y="1237192"/>
            <a:ext cx="5256585" cy="53601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An GPO faoi ionsaí trom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A lán tinte i mBÁC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Ní bhfuair daoine pá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Ní raibh morán bia i mBÁC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Boladh ó chapaill mharbha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Ainmhithe ag éalú ón zú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 l="51262" t="1774" r="26366" b="68442"/>
          <a:stretch/>
        </p:blipFill>
        <p:spPr>
          <a:xfrm>
            <a:off x="7797079" y="181704"/>
            <a:ext cx="1170038" cy="105548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5366864" y="4233862"/>
            <a:ext cx="3669560" cy="2376263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06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Blúirín</a:t>
            </a:r>
            <a:r>
              <a:rPr lang="en-IE" sz="306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306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Breise</a:t>
            </a:r>
            <a:r>
              <a:rPr lang="en-IE" sz="306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lang="en-IE" sz="306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00"/>
              </a:lnSpc>
              <a:spcBef>
                <a:spcPts val="776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38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Séamas</a:t>
            </a:r>
            <a:r>
              <a:rPr lang="en-IE" sz="238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Ó </a:t>
            </a:r>
            <a:r>
              <a:rPr lang="en-IE" sz="238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Conghaile</a:t>
            </a:r>
            <a:r>
              <a:rPr lang="en-IE" sz="238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38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gonta</a:t>
            </a:r>
            <a:r>
              <a:rPr lang="en-IE" sz="238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go </a:t>
            </a:r>
            <a:r>
              <a:rPr lang="en-IE" sz="238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dona</a:t>
            </a:r>
            <a:r>
              <a:rPr lang="en-IE" sz="238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38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</a:t>
            </a:r>
            <a:r>
              <a:rPr lang="en-IE" sz="238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38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rúitín</a:t>
            </a:r>
            <a:r>
              <a:rPr lang="en-IE" sz="238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38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agus</a:t>
            </a:r>
            <a:r>
              <a:rPr lang="en-IE" sz="238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38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sa</a:t>
            </a:r>
            <a:r>
              <a:rPr lang="en-IE" sz="238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38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ghualainn</a:t>
            </a:r>
            <a:r>
              <a:rPr lang="en-IE" sz="238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</a:p>
        </p:txBody>
      </p:sp>
      <p:sp>
        <p:nvSpPr>
          <p:cNvPr id="290" name="Shape 290"/>
          <p:cNvSpPr/>
          <p:nvPr/>
        </p:nvSpPr>
        <p:spPr>
          <a:xfrm>
            <a:off x="395536" y="325388"/>
            <a:ext cx="5938274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Déardaoin 27</a:t>
            </a:r>
            <a:r>
              <a:rPr lang="en-IE" sz="4000" b="1" i="0" u="none" strike="noStrike" cap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Aibreán</a:t>
            </a:r>
          </a:p>
        </p:txBody>
      </p:sp>
      <p:sp>
        <p:nvSpPr>
          <p:cNvPr id="291" name="Shape 291"/>
          <p:cNvSpPr/>
          <p:nvPr/>
        </p:nvSpPr>
        <p:spPr>
          <a:xfrm>
            <a:off x="6705357" y="602387"/>
            <a:ext cx="99257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AIMSIR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5691414" y="1556791"/>
            <a:ext cx="3148840" cy="2677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600" b="1" i="0" u="none" strike="noStrike" cap="none" baseline="0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rPr>
              <a:t>TAISMIGH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LEANAÍ	          5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SIBHIALTAIGH       27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REIBILIÚNAIGH       7</a:t>
            </a:r>
          </a:p>
          <a:p>
            <a:pPr marL="0" marR="0" lvl="0" indent="0" algn="l" rtl="0">
              <a:spcBef>
                <a:spcPts val="7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BRIOTANAIGH       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107504" y="1307825"/>
            <a:ext cx="5594835" cy="5121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20,000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saighdiúir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       i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mBÁC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BÁC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scriosta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dóite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An GPO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tréigthe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200" b="1" i="0" u="none" strike="noStrike" cap="none" baseline="0" dirty="0" err="1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Scliúchas</a:t>
            </a:r>
            <a:r>
              <a:rPr lang="en-IE" sz="3200" b="1" i="0" u="none" strike="noStrike" cap="none" baseline="0" dirty="0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Sráid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Rí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Uacht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Ganntanas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aráin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agus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bainne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lnSpc>
                <a:spcPct val="150000"/>
              </a:lnSpc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Imní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Phádraig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Mac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Piarais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spcBef>
                <a:spcPts val="9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</a:pPr>
            <a:endParaRPr sz="32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 l="1482" t="1775" r="75999" b="68047"/>
          <a:stretch/>
        </p:blipFill>
        <p:spPr>
          <a:xfrm>
            <a:off x="7791400" y="349672"/>
            <a:ext cx="1067420" cy="108738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 txBox="1"/>
          <p:nvPr/>
        </p:nvSpPr>
        <p:spPr>
          <a:xfrm>
            <a:off x="5702339" y="4221087"/>
            <a:ext cx="3312267" cy="2448271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0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Blúirín</a:t>
            </a:r>
            <a:r>
              <a:rPr lang="en-IE" sz="30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30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Breise</a:t>
            </a:r>
            <a:r>
              <a:rPr lang="en-IE" sz="3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en-IE" sz="30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7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Bua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mór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Tomás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Ághas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gCath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Chill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Dhéagláin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</a:p>
        </p:txBody>
      </p:sp>
      <p:sp>
        <p:nvSpPr>
          <p:cNvPr id="301" name="Shape 301"/>
          <p:cNvSpPr/>
          <p:nvPr/>
        </p:nvSpPr>
        <p:spPr>
          <a:xfrm>
            <a:off x="395536" y="325388"/>
            <a:ext cx="5938274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Aoine 28</a:t>
            </a:r>
            <a:r>
              <a:rPr lang="en-IE" sz="4000" b="1" i="0" u="none" strike="noStrike" cap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Aibreán</a:t>
            </a:r>
          </a:p>
        </p:txBody>
      </p:sp>
      <p:sp>
        <p:nvSpPr>
          <p:cNvPr id="302" name="Shape 302"/>
          <p:cNvSpPr/>
          <p:nvPr/>
        </p:nvSpPr>
        <p:spPr>
          <a:xfrm>
            <a:off x="6705357" y="602387"/>
            <a:ext cx="99257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AIMSIR</a:t>
            </a:r>
          </a:p>
        </p:txBody>
      </p:sp>
      <p:sp>
        <p:nvSpPr>
          <p:cNvPr id="303" name="Shape 303"/>
          <p:cNvSpPr txBox="1"/>
          <p:nvPr/>
        </p:nvSpPr>
        <p:spPr>
          <a:xfrm>
            <a:off x="5702339" y="1432124"/>
            <a:ext cx="3148840" cy="2677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600" b="1" i="0" u="none" strike="noStrike" cap="none" baseline="0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rPr>
              <a:t>TAISMIGH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LEANAÍ	         11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SIBHIALTAIGH        32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REIBILIÚNAIGH       7</a:t>
            </a:r>
          </a:p>
          <a:p>
            <a:pPr marL="0" marR="0" lvl="0" indent="0" algn="l" rtl="0">
              <a:spcBef>
                <a:spcPts val="7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BRIOTANAIGH       16</a:t>
            </a:r>
          </a:p>
        </p:txBody>
      </p:sp>
      <p:pic>
        <p:nvPicPr>
          <p:cNvPr id="304" name="Shape 3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5934" y="6024807"/>
            <a:ext cx="734778" cy="414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5">
            <a:alphaModFix/>
          </a:blip>
          <a:srcRect l="2010" t="21552" r="2873" b="23850"/>
          <a:stretch/>
        </p:blipFill>
        <p:spPr>
          <a:xfrm>
            <a:off x="3707903" y="1426632"/>
            <a:ext cx="576064" cy="364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179511" y="1268759"/>
            <a:ext cx="5400599" cy="5414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" marR="0" lvl="0" indent="-7619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An-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chuid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sibhialtach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marbh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200" b="1" i="0" u="none" strike="noStrike" cap="none" baseline="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12:45pm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Nóta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géillte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Eilís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Ní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Fhearghail</a:t>
            </a:r>
            <a:r>
              <a:rPr lang="en-IE" sz="3200" b="1" i="0" u="none" strike="noStrike" cap="none" baseline="0" dirty="0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don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Ghinearál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Lowe</a:t>
            </a:r>
          </a:p>
          <a:p>
            <a:pPr marL="45720" marR="0" lvl="0" indent="-7619" algn="l" rtl="0"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200" b="1" i="0" u="none" strike="noStrike" cap="none" baseline="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3:30pm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Géilleadh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" marR="0" lvl="0" indent="-7619" algn="l" rtl="0"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oifigiúil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Phádraig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Mac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Piarais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200" b="1" i="0" u="none" strike="noStrike" cap="none" baseline="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3:45pm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Shínigh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Pádraig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Mac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Piarais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an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nóta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géillte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" marR="0" lvl="0" indent="-7619" algn="l" rtl="0">
              <a:spcBef>
                <a:spcPts val="9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IE" sz="3200" b="1" i="0" u="none" strike="noStrike" cap="none" baseline="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7:30pm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– BÁC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ag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ciúiniú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73659" algn="l" rtl="0">
              <a:spcBef>
                <a:spcPts val="940"/>
              </a:spcBef>
              <a:spcAft>
                <a:spcPts val="300"/>
              </a:spcAft>
              <a:buClr>
                <a:srgbClr val="C3260C"/>
              </a:buClr>
              <a:buFont typeface="Georgia"/>
              <a:buNone/>
            </a:pPr>
            <a:endParaRPr sz="3200" b="0" i="0" u="none" strike="noStrike" cap="none" baseline="0" dirty="0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6705357" y="602387"/>
            <a:ext cx="992578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18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AIMSIR</a:t>
            </a:r>
          </a:p>
        </p:txBody>
      </p:sp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 l="26373" t="1774" r="51404" b="68442"/>
          <a:stretch/>
        </p:blipFill>
        <p:spPr>
          <a:xfrm>
            <a:off x="7697935" y="189210"/>
            <a:ext cx="1152128" cy="1195686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5580112" y="4234655"/>
            <a:ext cx="3427520" cy="2448271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Blúirín</a:t>
            </a:r>
            <a:r>
              <a:rPr lang="en-IE" sz="32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32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Breise</a:t>
            </a:r>
            <a:r>
              <a:rPr lang="en-IE" sz="32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lang="en-IE" sz="3200" b="1" i="0" u="none" strike="noStrike" cap="none" baseline="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78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Thosaigh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reibiliúnaigh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i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ngach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ceantar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ag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IE" sz="2400" b="1" i="1" u="none" strike="noStrike" cap="none" baseline="0" dirty="0" err="1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géilleadh</a:t>
            </a:r>
            <a:r>
              <a:rPr lang="en-IE" sz="2400" b="1" i="1" u="none" strike="noStrike" cap="none" baseline="0" dirty="0">
                <a:solidFill>
                  <a:schemeClr val="accent1"/>
                </a:solidFill>
                <a:latin typeface="Comic Sans MS"/>
                <a:ea typeface="Comic Sans MS"/>
                <a:cs typeface="Comic Sans MS"/>
                <a:sym typeface="Comic Sans MS"/>
              </a:rPr>
              <a:t>. </a:t>
            </a:r>
          </a:p>
        </p:txBody>
      </p:sp>
      <p:sp>
        <p:nvSpPr>
          <p:cNvPr id="315" name="Shape 315"/>
          <p:cNvSpPr/>
          <p:nvPr/>
        </p:nvSpPr>
        <p:spPr>
          <a:xfrm>
            <a:off x="395536" y="325388"/>
            <a:ext cx="5938274" cy="7078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Satharn 29</a:t>
            </a:r>
            <a:r>
              <a:rPr lang="en-IE" sz="4000" b="1" i="0" u="none" strike="noStrike" cap="none" baseline="30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IE" sz="40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Aibreán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5701223" y="1541909"/>
            <a:ext cx="3148840" cy="25351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600" b="1" i="0" u="none" strike="noStrike" cap="none" baseline="0">
                <a:solidFill>
                  <a:srgbClr val="C3260C"/>
                </a:solidFill>
                <a:latin typeface="Arial"/>
                <a:ea typeface="Arial"/>
                <a:cs typeface="Arial"/>
                <a:sym typeface="Arial"/>
              </a:rPr>
              <a:t>TAISMIGH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LEANAÍ	          2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SIBHIALTAIGH       43</a:t>
            </a:r>
          </a:p>
          <a:p>
            <a:pPr marL="0" marR="0" lvl="0" indent="0" algn="l" rtl="0">
              <a:spcBef>
                <a:spcPts val="74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REIBILIÚNAIGH     12</a:t>
            </a:r>
          </a:p>
          <a:p>
            <a:pPr marL="0" marR="0" lvl="0" indent="0" algn="l" rtl="0">
              <a:spcBef>
                <a:spcPts val="740"/>
              </a:spcBef>
              <a:spcAft>
                <a:spcPts val="3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200" b="1" i="0" u="none" strike="noStrike" cap="none" baseline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BRIOTANAIGH       21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Shape 3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1880" y="2633423"/>
            <a:ext cx="2119138" cy="2113102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Shape 323"/>
          <p:cNvSpPr/>
          <p:nvPr/>
        </p:nvSpPr>
        <p:spPr>
          <a:xfrm>
            <a:off x="144773" y="1340767"/>
            <a:ext cx="3275098" cy="1152128"/>
          </a:xfrm>
          <a:prstGeom prst="wedgeEllipseCallout">
            <a:avLst>
              <a:gd name="adj1" fmla="val 61278"/>
              <a:gd name="adj2" fmla="val 77682"/>
            </a:avLst>
          </a:prstGeom>
          <a:solidFill>
            <a:srgbClr val="FCD8D2"/>
          </a:solidFill>
          <a:ln w="1587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raibh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sé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ciallmhar</a:t>
            </a:r>
            <a:r>
              <a:rPr lang="en-IE" sz="1800" b="0" i="0" u="none" strike="noStrike" cap="none" baseline="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tús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chur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le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hÉirí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Amach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</a:p>
        </p:txBody>
      </p:sp>
      <p:sp>
        <p:nvSpPr>
          <p:cNvPr id="324" name="Shape 324"/>
          <p:cNvSpPr/>
          <p:nvPr/>
        </p:nvSpPr>
        <p:spPr>
          <a:xfrm>
            <a:off x="4021242" y="1145995"/>
            <a:ext cx="4176599" cy="1049700"/>
          </a:xfrm>
          <a:prstGeom prst="wedgeEllipseCallout">
            <a:avLst>
              <a:gd name="adj1" fmla="val -38191"/>
              <a:gd name="adj2" fmla="val 117957"/>
            </a:avLst>
          </a:prstGeom>
          <a:solidFill>
            <a:srgbClr val="FCD8D2"/>
          </a:solidFill>
          <a:ln w="1587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Cé na hathruithe a dhéanfása ar an bplean a bhí ag na ceannairí?</a:t>
            </a:r>
          </a:p>
        </p:txBody>
      </p:sp>
      <p:sp>
        <p:nvSpPr>
          <p:cNvPr id="325" name="Shape 325"/>
          <p:cNvSpPr/>
          <p:nvPr/>
        </p:nvSpPr>
        <p:spPr>
          <a:xfrm>
            <a:off x="6044828" y="2633423"/>
            <a:ext cx="3099171" cy="1512167"/>
          </a:xfrm>
          <a:prstGeom prst="wedgeEllipseCallout">
            <a:avLst>
              <a:gd name="adj1" fmla="val -72296"/>
              <a:gd name="adj2" fmla="val 33520"/>
            </a:avLst>
          </a:prstGeom>
          <a:solidFill>
            <a:srgbClr val="FCD8D2"/>
          </a:solidFill>
          <a:ln w="1587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Cérbh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iad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fíorlaochra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Éirí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Amach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na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Cásca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1916?</a:t>
            </a:r>
          </a:p>
        </p:txBody>
      </p:sp>
      <p:sp>
        <p:nvSpPr>
          <p:cNvPr id="326" name="Shape 326"/>
          <p:cNvSpPr/>
          <p:nvPr/>
        </p:nvSpPr>
        <p:spPr>
          <a:xfrm>
            <a:off x="5741126" y="4660810"/>
            <a:ext cx="3099300" cy="1512300"/>
          </a:xfrm>
          <a:prstGeom prst="wedgeEllipseCallout">
            <a:avLst>
              <a:gd name="adj1" fmla="val -74754"/>
              <a:gd name="adj2" fmla="val -64743"/>
            </a:avLst>
          </a:prstGeom>
          <a:solidFill>
            <a:srgbClr val="FCD8D2"/>
          </a:solidFill>
          <a:ln w="1587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cóir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Éirí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Amach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1916 a </a:t>
            </a:r>
            <a:r>
              <a:rPr lang="en-IE" sz="1800" b="0" i="0" u="none" strike="noStrike" cap="none" baseline="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cheiliúradh</a:t>
            </a:r>
            <a:r>
              <a:rPr lang="en-IE" sz="1800" b="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 2016? </a:t>
            </a:r>
            <a:r>
              <a:rPr lang="en-IE" sz="1800" b="0" i="0" u="none" strike="noStrike" cap="none" baseline="0" dirty="0" err="1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en-IE" sz="1800" dirty="0" err="1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én</a:t>
            </a:r>
            <a:r>
              <a:rPr lang="en-IE" sz="1800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IE" sz="1800" dirty="0" err="1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fáth</a:t>
            </a:r>
            <a:r>
              <a:rPr lang="en-IE" sz="1800" dirty="0" smtClean="0">
                <a:solidFill>
                  <a:schemeClr val="tx1"/>
                </a:solidFill>
                <a:latin typeface="Trebuchet MS"/>
                <a:ea typeface="Trebuchet MS"/>
                <a:cs typeface="Trebuchet MS"/>
                <a:sym typeface="Trebuchet MS"/>
              </a:rPr>
              <a:t>?</a:t>
            </a:r>
            <a:endParaRPr lang="en-IE" sz="1800" b="0" i="0" u="none" strike="noStrike" cap="none" baseline="0" dirty="0">
              <a:solidFill>
                <a:schemeClr val="tx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1452276" y="5090864"/>
            <a:ext cx="3099171" cy="1512167"/>
          </a:xfrm>
          <a:prstGeom prst="wedgeEllipseCallout">
            <a:avLst>
              <a:gd name="adj1" fmla="val 23594"/>
              <a:gd name="adj2" fmla="val -89939"/>
            </a:avLst>
          </a:prstGeom>
          <a:solidFill>
            <a:srgbClr val="FCD8D2"/>
          </a:solidFill>
          <a:ln w="1587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bhfuil rudaí níos fearr in Éirinn anois ná mar a bhí 100 bliain ó shin?</a:t>
            </a:r>
          </a:p>
        </p:txBody>
      </p:sp>
      <p:sp>
        <p:nvSpPr>
          <p:cNvPr id="328" name="Shape 328"/>
          <p:cNvSpPr/>
          <p:nvPr/>
        </p:nvSpPr>
        <p:spPr>
          <a:xfrm>
            <a:off x="62546" y="2933890"/>
            <a:ext cx="3099171" cy="1512167"/>
          </a:xfrm>
          <a:prstGeom prst="wedgeEllipseCallout">
            <a:avLst>
              <a:gd name="adj1" fmla="val 66212"/>
              <a:gd name="adj2" fmla="val 16723"/>
            </a:avLst>
          </a:prstGeom>
          <a:solidFill>
            <a:srgbClr val="FCD8D2"/>
          </a:solidFill>
          <a:ln w="1587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18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 raibh ceannairí an Éirí Amach cróga nó craiceáilte?</a:t>
            </a:r>
          </a:p>
        </p:txBody>
      </p:sp>
      <p:sp>
        <p:nvSpPr>
          <p:cNvPr id="329" name="Shape 329"/>
          <p:cNvSpPr/>
          <p:nvPr/>
        </p:nvSpPr>
        <p:spPr>
          <a:xfrm>
            <a:off x="1782323" y="201315"/>
            <a:ext cx="4761018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4800" b="1" i="0" u="none" strike="noStrike" cap="none" baseline="0" dirty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Do </a:t>
            </a:r>
            <a:r>
              <a:rPr lang="en-IE" sz="4800" b="1" i="0" u="none" strike="noStrike" cap="none" baseline="0" dirty="0" err="1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thuairim</a:t>
            </a:r>
            <a:r>
              <a:rPr lang="en-IE" sz="4700" b="1" i="0" u="none" strike="noStrike" cap="none" baseline="0" dirty="0" err="1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IE" sz="4700" b="1" dirty="0" err="1">
                <a:solidFill>
                  <a:srgbClr val="34AC8B"/>
                </a:solidFill>
              </a:rPr>
              <a:t>e</a:t>
            </a:r>
            <a:r>
              <a:rPr lang="en-IE" sz="4800" b="1" i="0" u="none" strike="noStrike" cap="none" baseline="0" dirty="0">
                <a:solidFill>
                  <a:srgbClr val="34AC8B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>
            <a:off x="0" y="116631"/>
            <a:ext cx="9144000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 troid don cheartas roimh 1916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802" y="1196750"/>
            <a:ext cx="2033562" cy="2248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2699791" y="1593451"/>
            <a:ext cx="1728191" cy="472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Séamas Ó Conghaile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 b="15910"/>
          <a:stretch/>
        </p:blipFill>
        <p:spPr>
          <a:xfrm>
            <a:off x="4788023" y="1166500"/>
            <a:ext cx="2088232" cy="228781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7232974" y="1628800"/>
            <a:ext cx="1670739" cy="472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Séamas Ó Lorcáin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5">
            <a:alphaModFix/>
          </a:blip>
          <a:srcRect l="7876" t="-10548" r="7236" b="10547"/>
          <a:stretch/>
        </p:blipFill>
        <p:spPr>
          <a:xfrm>
            <a:off x="2106921" y="3702325"/>
            <a:ext cx="2239554" cy="246805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87351" y="4700157"/>
            <a:ext cx="2035309" cy="1033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IE" sz="2400" b="1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IE" sz="24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IE" sz="2400" b="1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untaois</a:t>
            </a:r>
            <a:r>
              <a:rPr lang="en-IE" sz="2400" b="1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4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Markievicz</a:t>
            </a:r>
            <a:endParaRPr lang="en-IE" sz="24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6">
            <a:alphaModFix/>
          </a:blip>
          <a:srcRect l="12797" t="3089" r="15115" b="38289"/>
          <a:stretch/>
        </p:blipFill>
        <p:spPr>
          <a:xfrm>
            <a:off x="6588224" y="4118764"/>
            <a:ext cx="2001956" cy="2195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4788023" y="4700157"/>
            <a:ext cx="1656183" cy="10330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Rosie Haicéad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1979711" y="116631"/>
            <a:ext cx="5040559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Tionóntáin…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l="3436" t="3090" r="3166" b="4381"/>
          <a:stretch/>
        </p:blipFill>
        <p:spPr>
          <a:xfrm>
            <a:off x="755575" y="3537833"/>
            <a:ext cx="3960438" cy="2931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1" y="1340766"/>
            <a:ext cx="3356619" cy="4821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 l="2594" t="3090" r="3403" b="4668"/>
          <a:stretch/>
        </p:blipFill>
        <p:spPr>
          <a:xfrm>
            <a:off x="1219348" y="886073"/>
            <a:ext cx="3280644" cy="2420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307008" y="498425"/>
            <a:ext cx="5284536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4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Dúnadh Mór…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6035523" y="2806009"/>
            <a:ext cx="2352899" cy="472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Séamas Ó Lorcáin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5364487" y="6143730"/>
            <a:ext cx="3779513" cy="3897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dúnta amach!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Shape 139"/>
          <p:cNvPicPr preferRelativeResize="0"/>
          <p:nvPr/>
        </p:nvPicPr>
        <p:blipFill rotWithShape="1">
          <a:blip r:embed="rId3">
            <a:alphaModFix/>
          </a:blip>
          <a:srcRect l="10846" t="-360" r="8132" b="8267"/>
          <a:stretch/>
        </p:blipFill>
        <p:spPr>
          <a:xfrm>
            <a:off x="5591544" y="3863326"/>
            <a:ext cx="3501554" cy="2235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4">
            <a:alphaModFix/>
          </a:blip>
          <a:srcRect l="24922" r="12150"/>
          <a:stretch/>
        </p:blipFill>
        <p:spPr>
          <a:xfrm>
            <a:off x="6103244" y="561408"/>
            <a:ext cx="2478154" cy="221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42" y="1628800"/>
            <a:ext cx="5431898" cy="402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77042" y="5655000"/>
            <a:ext cx="5431900" cy="10507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Léirsiú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IE" sz="32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Baile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Átha</a:t>
            </a: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32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Cliath</a:t>
            </a:r>
            <a:endParaRPr lang="en-IE"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32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1913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/>
        </p:nvSpPr>
        <p:spPr>
          <a:xfrm>
            <a:off x="508872" y="332656"/>
            <a:ext cx="5455339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Airm ag ullmhú …</a:t>
            </a:r>
          </a:p>
        </p:txBody>
      </p:sp>
      <p:sp>
        <p:nvSpPr>
          <p:cNvPr id="149" name="Shape 149"/>
          <p:cNvSpPr txBox="1"/>
          <p:nvPr/>
        </p:nvSpPr>
        <p:spPr>
          <a:xfrm rot="496801">
            <a:off x="522816" y="1676963"/>
            <a:ext cx="3702395" cy="461665"/>
          </a:xfrm>
          <a:prstGeom prst="rect">
            <a:avLst/>
          </a:prstGeom>
          <a:solidFill>
            <a:srgbClr val="FFE4D2"/>
          </a:solidFill>
          <a:ln w="15875" cap="flat" cmpd="sng">
            <a:solidFill>
              <a:srgbClr val="283D8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Óglaigh na hÉireann</a:t>
            </a:r>
          </a:p>
        </p:txBody>
      </p:sp>
      <p:sp>
        <p:nvSpPr>
          <p:cNvPr id="150" name="Shape 150"/>
          <p:cNvSpPr txBox="1"/>
          <p:nvPr/>
        </p:nvSpPr>
        <p:spPr>
          <a:xfrm rot="837510">
            <a:off x="4084950" y="5262822"/>
            <a:ext cx="4612731" cy="461664"/>
          </a:xfrm>
          <a:prstGeom prst="rect">
            <a:avLst/>
          </a:prstGeom>
          <a:solidFill>
            <a:srgbClr val="FFE4D2"/>
          </a:solidFill>
          <a:ln w="15875" cap="flat" cmpd="sng">
            <a:solidFill>
              <a:srgbClr val="283D8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Arm Cathartha na hÉireann</a:t>
            </a:r>
          </a:p>
        </p:txBody>
      </p:sp>
      <p:sp>
        <p:nvSpPr>
          <p:cNvPr id="151" name="Shape 151"/>
          <p:cNvSpPr txBox="1"/>
          <p:nvPr/>
        </p:nvSpPr>
        <p:spPr>
          <a:xfrm rot="-961097">
            <a:off x="3710078" y="2921187"/>
            <a:ext cx="3169144" cy="461664"/>
          </a:xfrm>
          <a:prstGeom prst="rect">
            <a:avLst/>
          </a:prstGeom>
          <a:solidFill>
            <a:srgbClr val="9EE0F7"/>
          </a:solidFill>
          <a:ln w="15875" cap="flat" cmpd="sng">
            <a:solidFill>
              <a:srgbClr val="283D8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Arm na Breataine</a:t>
            </a:r>
          </a:p>
        </p:txBody>
      </p:sp>
      <p:sp>
        <p:nvSpPr>
          <p:cNvPr id="152" name="Shape 152"/>
          <p:cNvSpPr txBox="1"/>
          <p:nvPr/>
        </p:nvSpPr>
        <p:spPr>
          <a:xfrm rot="-467685">
            <a:off x="265865" y="2780505"/>
            <a:ext cx="3671274" cy="461664"/>
          </a:xfrm>
          <a:prstGeom prst="rect">
            <a:avLst/>
          </a:prstGeom>
          <a:solidFill>
            <a:srgbClr val="FFE4D2"/>
          </a:solidFill>
          <a:ln w="15875" cap="flat" cmpd="sng">
            <a:solidFill>
              <a:srgbClr val="283D8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Cumann na mBan</a:t>
            </a:r>
          </a:p>
        </p:txBody>
      </p:sp>
      <p:sp>
        <p:nvSpPr>
          <p:cNvPr id="153" name="Shape 153"/>
          <p:cNvSpPr txBox="1"/>
          <p:nvPr/>
        </p:nvSpPr>
        <p:spPr>
          <a:xfrm rot="1476631">
            <a:off x="5466736" y="1887164"/>
            <a:ext cx="3282423" cy="461665"/>
          </a:xfrm>
          <a:prstGeom prst="rect">
            <a:avLst/>
          </a:prstGeom>
          <a:solidFill>
            <a:srgbClr val="FFE4D2"/>
          </a:solidFill>
          <a:ln w="15875" cap="flat" cmpd="sng">
            <a:solidFill>
              <a:srgbClr val="283D8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Fianna Éireann</a:t>
            </a:r>
          </a:p>
        </p:txBody>
      </p:sp>
      <p:sp>
        <p:nvSpPr>
          <p:cNvPr id="154" name="Shape 154"/>
          <p:cNvSpPr txBox="1"/>
          <p:nvPr/>
        </p:nvSpPr>
        <p:spPr>
          <a:xfrm rot="265240">
            <a:off x="519841" y="5619911"/>
            <a:ext cx="5784903" cy="461665"/>
          </a:xfrm>
          <a:prstGeom prst="rect">
            <a:avLst/>
          </a:prstGeom>
          <a:solidFill>
            <a:srgbClr val="9EE0F7"/>
          </a:solidFill>
          <a:ln w="15875" cap="flat" cmpd="sng">
            <a:solidFill>
              <a:srgbClr val="283D8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Póilíní Chathair Bhaile Átha Cliath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971600" y="4093741"/>
            <a:ext cx="6840760" cy="461664"/>
          </a:xfrm>
          <a:prstGeom prst="rect">
            <a:avLst/>
          </a:prstGeom>
          <a:solidFill>
            <a:srgbClr val="FFFF00"/>
          </a:solidFill>
          <a:ln w="15875" cap="flat" cmpd="sng">
            <a:solidFill>
              <a:srgbClr val="283D8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2400" b="0" i="0" u="none" strike="noStrike" cap="none" baseline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Gnáthmhuintir na hÉireann ar fud na tíre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l="5987" t="2184" r="987" b="15294"/>
          <a:stretch/>
        </p:blipFill>
        <p:spPr>
          <a:xfrm>
            <a:off x="323528" y="1124744"/>
            <a:ext cx="8496942" cy="556314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/>
          <p:nvPr/>
        </p:nvSpPr>
        <p:spPr>
          <a:xfrm>
            <a:off x="437693" y="188638"/>
            <a:ext cx="7138493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Cleachtadh máirseála…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l="14507" t="1953" r="30234" b="46108"/>
          <a:stretch/>
        </p:blipFill>
        <p:spPr>
          <a:xfrm>
            <a:off x="7471822" y="112856"/>
            <a:ext cx="1092513" cy="12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8350" y="3055042"/>
            <a:ext cx="1251963" cy="135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3371614" y="112855"/>
            <a:ext cx="2374367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4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 fir…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689" y="2632200"/>
            <a:ext cx="1362493" cy="139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6">
            <a:alphaModFix/>
          </a:blip>
          <a:srcRect r="4445" b="33670"/>
          <a:stretch/>
        </p:blipFill>
        <p:spPr>
          <a:xfrm>
            <a:off x="5133914" y="3081927"/>
            <a:ext cx="1224135" cy="12745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7">
            <a:alphaModFix/>
          </a:blip>
          <a:srcRect l="18675" t="4182" r="18783" b="52490"/>
          <a:stretch/>
        </p:blipFill>
        <p:spPr>
          <a:xfrm>
            <a:off x="5132380" y="4922623"/>
            <a:ext cx="1256031" cy="1272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8">
            <a:alphaModFix/>
          </a:blip>
          <a:srcRect l="8970" r="11029" b="43000"/>
          <a:stretch/>
        </p:blipFill>
        <p:spPr>
          <a:xfrm>
            <a:off x="2750391" y="4895523"/>
            <a:ext cx="1269922" cy="1366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9">
            <a:alphaModFix/>
          </a:blip>
          <a:srcRect l="15112" r="24611" b="59284"/>
          <a:stretch/>
        </p:blipFill>
        <p:spPr>
          <a:xfrm>
            <a:off x="411525" y="4758917"/>
            <a:ext cx="1383657" cy="1401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2184451" y="4473687"/>
            <a:ext cx="2456974" cy="3234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Pádraig Mac Piarais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/>
          <p:nvPr/>
        </p:nvSpPr>
        <p:spPr>
          <a:xfrm>
            <a:off x="6588224" y="1340054"/>
            <a:ext cx="2356207" cy="3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Séamas Ó Conghaile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-129156" y="4118367"/>
            <a:ext cx="2248727" cy="3251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Tomás Ó Cléirigh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4499992" y="6261816"/>
            <a:ext cx="2304256" cy="472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Seán Mac Diarmada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2119571" y="6261457"/>
            <a:ext cx="2531563" cy="3390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Tomás Mac Donnchadha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4586257" y="4473598"/>
            <a:ext cx="1928826" cy="4490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Éamonn Ceannt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Shape 182"/>
          <p:cNvSpPr txBox="1"/>
          <p:nvPr/>
        </p:nvSpPr>
        <p:spPr>
          <a:xfrm>
            <a:off x="0" y="6235221"/>
            <a:ext cx="2184451" cy="472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Seosamh Pluincéid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10">
            <a:alphaModFix/>
          </a:blip>
          <a:srcRect l="21355" r="15861" b="10027"/>
          <a:stretch/>
        </p:blipFill>
        <p:spPr>
          <a:xfrm>
            <a:off x="5194096" y="943853"/>
            <a:ext cx="1137933" cy="155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11">
            <a:alphaModFix/>
          </a:blip>
          <a:srcRect b="17242"/>
          <a:stretch/>
        </p:blipFill>
        <p:spPr>
          <a:xfrm>
            <a:off x="7429754" y="1720717"/>
            <a:ext cx="967399" cy="120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12">
            <a:alphaModFix/>
          </a:blip>
          <a:srcRect l="23554" r="30609"/>
          <a:stretch/>
        </p:blipFill>
        <p:spPr>
          <a:xfrm>
            <a:off x="472447" y="360130"/>
            <a:ext cx="1214327" cy="1491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13">
            <a:alphaModFix/>
          </a:blip>
          <a:srcRect l="18252" r="14055" b="34181"/>
          <a:stretch/>
        </p:blipFill>
        <p:spPr>
          <a:xfrm>
            <a:off x="7471822" y="3218530"/>
            <a:ext cx="1001365" cy="1235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71783" y="984579"/>
            <a:ext cx="1266825" cy="150494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-75404" y="2006658"/>
            <a:ext cx="2520279" cy="3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Ruairí Mac Easmainn 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 txBox="1"/>
          <p:nvPr/>
        </p:nvSpPr>
        <p:spPr>
          <a:xfrm>
            <a:off x="2377851" y="2632200"/>
            <a:ext cx="1813317" cy="3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Eoin Mac Néill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4641426" y="2600578"/>
            <a:ext cx="2162821" cy="3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An Rathailleach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6928207" y="2883427"/>
            <a:ext cx="2016224" cy="3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Cathal Brugha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15">
            <a:alphaModFix/>
          </a:blip>
          <a:srcRect l="18833" r="18901" b="38590"/>
          <a:stretch/>
        </p:blipFill>
        <p:spPr>
          <a:xfrm>
            <a:off x="7439750" y="4950592"/>
            <a:ext cx="1150573" cy="152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/>
        </p:nvSpPr>
        <p:spPr>
          <a:xfrm>
            <a:off x="6804247" y="4516610"/>
            <a:ext cx="2221943" cy="3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IE" sz="1800" b="1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í</a:t>
            </a:r>
            <a:r>
              <a:rPr lang="en-IE" sz="1800" b="1" u="none" strike="noStrike" cap="none" baseline="0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IE" sz="18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heál</a:t>
            </a:r>
            <a:r>
              <a:rPr lang="en-IE" sz="18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n-IE" sz="18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Mealláin</a:t>
            </a:r>
            <a:endParaRPr lang="en-IE" sz="18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Shape 194"/>
          <p:cNvSpPr txBox="1"/>
          <p:nvPr/>
        </p:nvSpPr>
        <p:spPr>
          <a:xfrm>
            <a:off x="7080863" y="6461000"/>
            <a:ext cx="1863568" cy="397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18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Tomás Ághas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18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195734" y="112856"/>
            <a:ext cx="4771724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IE" sz="48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…agus na mná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160440" y="2388722"/>
            <a:ext cx="1918763" cy="472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Rosie Haicéad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24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6967460" y="2336840"/>
            <a:ext cx="2051856" cy="4723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IE" sz="24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Dochtúir</a:t>
            </a:r>
            <a:r>
              <a:rPr lang="en-IE" sz="24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400" b="1" i="0" u="none" strike="noStrike" cap="none" baseline="0" dirty="0" err="1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Caitlín</a:t>
            </a:r>
            <a:r>
              <a:rPr lang="en-IE" sz="2400" b="1" i="0" u="none" strike="noStrike" cap="none" baseline="0" dirty="0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4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Lynn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2977900" y="3484116"/>
            <a:ext cx="3492344" cy="471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ullamh don chogadh…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743" y="255272"/>
            <a:ext cx="1487804" cy="2015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693" y="3501007"/>
            <a:ext cx="1590510" cy="217675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36652" y="5746012"/>
            <a:ext cx="2341499" cy="3814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An </a:t>
            </a:r>
            <a:r>
              <a:rPr lang="en-IE" sz="24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IE" sz="2400" b="1" i="0" u="none" strike="noStrike" cap="none" baseline="0" dirty="0" err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IE" sz="24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untaois</a:t>
            </a:r>
            <a:r>
              <a:rPr lang="en-IE" sz="24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4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Markievicz</a:t>
            </a:r>
            <a:endParaRPr lang="en-IE" sz="24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24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5">
            <a:alphaModFix/>
          </a:blip>
          <a:srcRect l="14142" r="15132" b="21492"/>
          <a:stretch/>
        </p:blipFill>
        <p:spPr>
          <a:xfrm>
            <a:off x="488693" y="280038"/>
            <a:ext cx="1424696" cy="2064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10510" y="3267433"/>
            <a:ext cx="1692275" cy="246634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6967460" y="5746012"/>
            <a:ext cx="2176344" cy="855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Eilís</a:t>
            </a:r>
            <a:r>
              <a:rPr lang="en-IE" sz="24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400" b="1" i="0" u="none" strike="noStrike" cap="none" baseline="0" dirty="0" err="1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Ní</a:t>
            </a:r>
            <a:r>
              <a:rPr lang="en-IE" sz="2400" b="1" i="0" u="none" strike="noStrike" cap="none" baseline="0" dirty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IE" sz="2400" b="1" i="0" u="none" strike="noStrike" cap="none" baseline="0" dirty="0" err="1" smtClean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Fhearghail</a:t>
            </a:r>
            <a:endParaRPr lang="en-IE" sz="24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 dirty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7">
            <a:alphaModFix/>
          </a:blip>
          <a:srcRect r="6942"/>
          <a:stretch/>
        </p:blipFill>
        <p:spPr>
          <a:xfrm>
            <a:off x="2739736" y="1114170"/>
            <a:ext cx="3821567" cy="2313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8">
            <a:alphaModFix/>
          </a:blip>
          <a:srcRect l="8945" t="12315"/>
          <a:stretch/>
        </p:blipFill>
        <p:spPr>
          <a:xfrm>
            <a:off x="2855403" y="4032703"/>
            <a:ext cx="3632065" cy="234111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2478151" y="6305266"/>
            <a:ext cx="4004048" cy="4710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SzPct val="25000"/>
              <a:buFont typeface="Georgia"/>
              <a:buNone/>
            </a:pPr>
            <a:r>
              <a:rPr lang="en-IE" sz="2400" b="1" i="0" u="none" strike="noStrike" cap="none" baseline="0">
                <a:solidFill>
                  <a:srgbClr val="C3260C"/>
                </a:solidFill>
                <a:latin typeface="Calibri"/>
                <a:ea typeface="Calibri"/>
                <a:cs typeface="Calibri"/>
                <a:sym typeface="Calibri"/>
              </a:rPr>
              <a:t>…ag máirseáil go dtí an GPO</a:t>
            </a:r>
          </a:p>
          <a:p>
            <a:pPr marL="182880" marR="0" lvl="0" indent="-5079" algn="ctr" rtl="0">
              <a:spcBef>
                <a:spcPts val="0"/>
              </a:spcBef>
              <a:buClr>
                <a:srgbClr val="C3260C"/>
              </a:buClr>
              <a:buFont typeface="Georgia"/>
              <a:buNone/>
            </a:pPr>
            <a:endParaRPr sz="3200" b="1" i="0" u="none" strike="noStrike" cap="none" baseline="0">
              <a:solidFill>
                <a:srgbClr val="C326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0619" y="2708919"/>
            <a:ext cx="3195809" cy="2115343"/>
          </a:xfrm>
          <a:prstGeom prst="rect">
            <a:avLst/>
          </a:prstGeom>
          <a:noFill/>
          <a:ln w="9525" cap="flat" cmpd="sng">
            <a:solidFill>
              <a:srgbClr val="C3260C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9" name="Shape 219"/>
          <p:cNvSpPr/>
          <p:nvPr/>
        </p:nvSpPr>
        <p:spPr>
          <a:xfrm>
            <a:off x="508872" y="332656"/>
            <a:ext cx="5904180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IE" sz="48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 an t-am tagtha…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4">
            <a:alphaModFix/>
          </a:blip>
          <a:srcRect l="48505" t="15947" b="10298"/>
          <a:stretch/>
        </p:blipFill>
        <p:spPr>
          <a:xfrm>
            <a:off x="6372200" y="332656"/>
            <a:ext cx="2152649" cy="2054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5">
            <a:alphaModFix/>
          </a:blip>
          <a:srcRect l="14515"/>
          <a:stretch/>
        </p:blipFill>
        <p:spPr>
          <a:xfrm>
            <a:off x="322416" y="1330494"/>
            <a:ext cx="5431704" cy="3600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55976" y="5074271"/>
            <a:ext cx="1266825" cy="150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7">
            <a:alphaModFix/>
          </a:blip>
          <a:srcRect l="23554" r="30609"/>
          <a:stretch/>
        </p:blipFill>
        <p:spPr>
          <a:xfrm>
            <a:off x="322416" y="5180882"/>
            <a:ext cx="1126028" cy="1382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8">
            <a:alphaModFix/>
          </a:blip>
          <a:srcRect l="21355" r="15861" b="10027"/>
          <a:stretch/>
        </p:blipFill>
        <p:spPr>
          <a:xfrm>
            <a:off x="5754121" y="5040896"/>
            <a:ext cx="1137933" cy="1553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Shape 2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47663" y="5202764"/>
            <a:ext cx="2304839" cy="133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96335" y="5138985"/>
            <a:ext cx="1251963" cy="135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Custom 6">
      <a:dk1>
        <a:srgbClr val="000000"/>
      </a:dk1>
      <a:lt1>
        <a:srgbClr val="FFFFFF"/>
      </a:lt1>
      <a:dk2>
        <a:srgbClr val="212745"/>
      </a:dk2>
      <a:lt2>
        <a:srgbClr val="CAF297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1754</Words>
  <Application>Microsoft Office PowerPoint</Application>
  <PresentationFormat>On-screen Show (4:3)</PresentationFormat>
  <Paragraphs>228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Trebuchet MS</vt:lpstr>
      <vt:lpstr>Noto Sans Symbols</vt:lpstr>
      <vt:lpstr>Quattrocento Sans</vt:lpstr>
      <vt:lpstr>Comic Sans MS</vt:lpstr>
      <vt:lpstr>Slipstream</vt:lpstr>
      <vt:lpstr>Éirí Amach  na Cásca 1916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Éirí Amach  na Cásca 1916</dc:title>
  <dc:creator>Bairbre OHogan</dc:creator>
  <cp:lastModifiedBy>Caoimhe</cp:lastModifiedBy>
  <cp:revision>7</cp:revision>
  <dcterms:modified xsi:type="dcterms:W3CDTF">2015-12-09T20:58:08Z</dcterms:modified>
</cp:coreProperties>
</file>